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57" r:id="rId5"/>
    <p:sldId id="258" r:id="rId6"/>
    <p:sldId id="272" r:id="rId7"/>
    <p:sldId id="273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1" r:id="rId18"/>
    <p:sldId id="27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>
                <a:latin typeface="Arial"/>
              </a:rPr>
              <a:t>Click to move the slide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Arial"/>
              </a:rPr>
              <a:t>Click to edit the notes format</a:t>
            </a:r>
          </a:p>
        </p:txBody>
      </p:sp>
      <p:sp>
        <p:nvSpPr>
          <p:cNvPr id="11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1400" spc="-1" dirty="0"/>
              <a:t>&lt;header&gt;</a:t>
            </a:r>
          </a:p>
        </p:txBody>
      </p:sp>
      <p:sp>
        <p:nvSpPr>
          <p:cNvPr id="11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n-US" sz="1400" spc="-1" dirty="0"/>
              <a:t>&lt;date/time&gt;</a:t>
            </a:r>
          </a:p>
        </p:txBody>
      </p:sp>
      <p:sp>
        <p:nvSpPr>
          <p:cNvPr id="11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1400" spc="-1" dirty="0"/>
              <a:t>&lt;footer&gt;</a:t>
            </a:r>
          </a:p>
        </p:txBody>
      </p:sp>
      <p:sp>
        <p:nvSpPr>
          <p:cNvPr id="11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r"/>
            <a:fld id="{2E567C08-9F20-4C04-93E7-8064BCAE1AFB}" type="slidenum">
              <a:rPr lang="en-US" sz="1400" spc="-1" smtClean="0"/>
              <a:pPr algn="r"/>
              <a:t>‹#›</a:t>
            </a:fld>
            <a:endParaRPr lang="en-US" sz="1400" spc="-1" dirty="0"/>
          </a:p>
        </p:txBody>
      </p:sp>
    </p:spTree>
    <p:extLst>
      <p:ext uri="{BB962C8B-B14F-4D97-AF65-F5344CB8AC3E}">
        <p14:creationId xmlns:p14="http://schemas.microsoft.com/office/powerpoint/2010/main" val="414692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Segoe UI Light" panose="020B0502040204020203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/>
          </a:p>
        </p:txBody>
      </p:sp>
      <p:sp>
        <p:nvSpPr>
          <p:cNvPr id="29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7748ADB-B846-42B9-95BB-6F4A44589ED7}" type="slidenum">
              <a:rPr lang="en-US" sz="1200" b="0" strike="noStrike" spc="-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fld>
            <a:endParaRPr lang="en-US" sz="12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134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/>
          </a:p>
        </p:txBody>
      </p:sp>
      <p:sp>
        <p:nvSpPr>
          <p:cNvPr id="319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70C5356-E594-4A4F-9994-7E445D1A4962}" type="slidenum">
              <a:rPr lang="en-US" sz="1200" b="0" strike="noStrike" spc="-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fld>
            <a:endParaRPr lang="en-US" sz="12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259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/>
          </a:p>
        </p:txBody>
      </p:sp>
      <p:sp>
        <p:nvSpPr>
          <p:cNvPr id="32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CAC0EAE-B4E9-48FB-AB7E-BE4EF17E7BDE}" type="slidenum">
              <a:rPr lang="en-US" sz="1200" b="0" strike="noStrike" spc="-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11</a:t>
            </a:fld>
            <a:endParaRPr lang="en-US" sz="12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068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/>
          </a:p>
        </p:txBody>
      </p:sp>
      <p:sp>
        <p:nvSpPr>
          <p:cNvPr id="325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436ABAF-945F-4FCC-912A-C1C8735D1F7A}" type="slidenum">
              <a:rPr lang="en-US" sz="1200" b="0" strike="noStrike" spc="-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</a:t>
            </a:fld>
            <a:endParaRPr lang="en-US" sz="12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429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/>
          </a:p>
        </p:txBody>
      </p:sp>
      <p:sp>
        <p:nvSpPr>
          <p:cNvPr id="328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5E7C027-F7B3-49AA-A01B-D723A175A6B7}" type="slidenum">
              <a:rPr lang="en-US" sz="1200" b="0" strike="noStrike" spc="-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</a:t>
            </a:fld>
            <a:endParaRPr lang="en-US" sz="12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675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/>
          </a:p>
        </p:txBody>
      </p:sp>
      <p:sp>
        <p:nvSpPr>
          <p:cNvPr id="33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E64DF97-7810-4437-BFD0-76C938A6147C}" type="slidenum">
              <a:rPr lang="en-US" sz="1200" b="0" strike="noStrike" spc="-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14</a:t>
            </a:fld>
            <a:endParaRPr lang="en-US" sz="12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02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57FB8-63EF-4E13-93FB-D2905A6BAD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0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/>
          </a:p>
        </p:txBody>
      </p:sp>
      <p:sp>
        <p:nvSpPr>
          <p:cNvPr id="30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4D92D31-FDAE-4ECC-AB98-A8FCC1C32579}" type="slidenum">
              <a:rPr lang="en-US" sz="1200" b="0" strike="noStrike" spc="-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fld>
            <a:endParaRPr lang="en-US" sz="12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144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/>
          </a:p>
        </p:txBody>
      </p:sp>
      <p:sp>
        <p:nvSpPr>
          <p:cNvPr id="30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8DCCA24-8BE8-4733-A165-8612962A5E63}" type="slidenum">
              <a:rPr lang="en-US" sz="1200" b="0" strike="noStrike" spc="-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fld>
            <a:endParaRPr lang="en-US" sz="12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051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/>
          </a:p>
        </p:txBody>
      </p:sp>
      <p:sp>
        <p:nvSpPr>
          <p:cNvPr id="30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8DCCA24-8BE8-4733-A165-8612962A5E63}" type="slidenum">
              <a:rPr lang="en-US" sz="1200" b="0" strike="noStrike" spc="-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fld>
            <a:endParaRPr lang="en-US" sz="12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28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/>
          </a:p>
        </p:txBody>
      </p:sp>
      <p:sp>
        <p:nvSpPr>
          <p:cNvPr id="30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8DCCA24-8BE8-4733-A165-8612962A5E63}" type="slidenum">
              <a:rPr lang="en-US" sz="1200" b="0" strike="noStrike" spc="-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fld>
            <a:endParaRPr lang="en-US" sz="12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30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/>
          </a:p>
        </p:txBody>
      </p:sp>
      <p:sp>
        <p:nvSpPr>
          <p:cNvPr id="30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468661C-79D6-43DC-9D96-D371AA2E0EE7}" type="slidenum">
              <a:rPr lang="en-US" sz="1200" b="0" strike="noStrike" spc="-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fld>
            <a:endParaRPr lang="en-US" sz="12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233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/>
          </a:p>
        </p:txBody>
      </p:sp>
      <p:sp>
        <p:nvSpPr>
          <p:cNvPr id="31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B3AC6C8-3199-4AEB-841C-8AACDEDCADE1}" type="slidenum">
              <a:rPr lang="en-US" sz="1200" b="0" strike="noStrike" spc="-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fld>
            <a:endParaRPr lang="en-US" sz="12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48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/>
          </a:p>
        </p:txBody>
      </p:sp>
      <p:sp>
        <p:nvSpPr>
          <p:cNvPr id="31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D350928-4F09-47EE-A9BD-62AF283190BD}" type="slidenum">
              <a:rPr lang="en-US" sz="1200" b="0" strike="noStrike" spc="-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fld>
            <a:endParaRPr lang="en-US" sz="12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82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/>
          </a:p>
        </p:txBody>
      </p:sp>
      <p:sp>
        <p:nvSpPr>
          <p:cNvPr id="316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DFE9083-EF9B-447A-B154-3E613049F0A0}" type="slidenum">
              <a:rPr lang="en-US" sz="1200" b="0" strike="noStrike" spc="-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fld>
            <a:endParaRPr lang="en-US" sz="12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48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3371561"/>
            <a:ext cx="10972440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05921"/>
            <a:ext cx="10972440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3371561"/>
            <a:ext cx="10972440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32E4D2F2-8EAD-4248-A8AF-937EE57F2432}" type="datetime1">
              <a:rPr lang="ru-RU" smtClean="0"/>
              <a:pPr/>
              <a:t>22.09.2020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5326419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09480" y="3371561"/>
            <a:ext cx="10972440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09480" y="2705921"/>
            <a:ext cx="10972440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05921"/>
            <a:ext cx="10972440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721170"/>
            <a:ext cx="10972080" cy="2492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 dirty="0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ru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 rot="10800000">
            <a:off x="720" y="0"/>
            <a:ext cx="12215160" cy="6857280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119" name="CustomShape 2"/>
          <p:cNvSpPr/>
          <p:nvPr/>
        </p:nvSpPr>
        <p:spPr>
          <a:xfrm>
            <a:off x="718116" y="3079620"/>
            <a:ext cx="10430268" cy="6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ru-RU" sz="4400" dirty="0">
                <a:solidFill>
                  <a:srgbClr val="C33F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Верстка сайта на Flexbox за 30 </a:t>
            </a:r>
            <a:r>
              <a:rPr lang="ru-RU" sz="4400" dirty="0" smtClean="0">
                <a:solidFill>
                  <a:srgbClr val="C33F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минут</a:t>
            </a:r>
            <a:endParaRPr lang="ru-RU" sz="4400" dirty="0">
              <a:solidFill>
                <a:srgbClr val="C33F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1" name="Рисунок 4"/>
          <p:cNvPicPr/>
          <p:nvPr/>
        </p:nvPicPr>
        <p:blipFill>
          <a:blip r:embed="rId3"/>
          <a:stretch/>
        </p:blipFill>
        <p:spPr>
          <a:xfrm>
            <a:off x="9759600" y="457200"/>
            <a:ext cx="1898280" cy="816840"/>
          </a:xfrm>
          <a:prstGeom prst="rect">
            <a:avLst/>
          </a:prstGeom>
          <a:ln>
            <a:noFill/>
          </a:ln>
        </p:spPr>
      </p:pic>
      <p:sp>
        <p:nvSpPr>
          <p:cNvPr id="122" name="CustomShape 4"/>
          <p:cNvSpPr/>
          <p:nvPr/>
        </p:nvSpPr>
        <p:spPr>
          <a:xfrm>
            <a:off x="1447920" y="110880"/>
            <a:ext cx="502848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Information Technology Video Developer Network</a:t>
            </a:r>
            <a:endParaRPr lang="ru-RU" sz="14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3" name="CustomShape 5"/>
          <p:cNvSpPr/>
          <p:nvPr/>
        </p:nvSpPr>
        <p:spPr>
          <a:xfrm rot="5400000">
            <a:off x="8741160" y="3483559"/>
            <a:ext cx="655236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ru-RU" sz="14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4" name="Рисунок 14"/>
          <p:cNvPicPr/>
          <p:nvPr/>
        </p:nvPicPr>
        <p:blipFill>
          <a:blip r:embed="rId4"/>
          <a:stretch/>
        </p:blipFill>
        <p:spPr>
          <a:xfrm>
            <a:off x="76320" y="76320"/>
            <a:ext cx="1022400" cy="283680"/>
          </a:xfrm>
          <a:prstGeom prst="rect">
            <a:avLst/>
          </a:prstGeom>
          <a:ln>
            <a:noFill/>
          </a:ln>
        </p:spPr>
      </p:pic>
      <p:sp>
        <p:nvSpPr>
          <p:cNvPr id="125" name="CustomShape 6"/>
          <p:cNvSpPr/>
          <p:nvPr/>
        </p:nvSpPr>
        <p:spPr>
          <a:xfrm>
            <a:off x="9707760" y="110880"/>
            <a:ext cx="182808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http://itvdn.com</a:t>
            </a:r>
            <a:endParaRPr lang="ru-RU" sz="14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6" name="Рисунок 1"/>
          <p:cNvPicPr/>
          <p:nvPr/>
        </p:nvPicPr>
        <p:blipFill>
          <a:blip r:embed="rId5"/>
          <a:srcRect l="23934" t="16044" r="26019" b="29814"/>
          <a:stretch/>
        </p:blipFill>
        <p:spPr>
          <a:xfrm>
            <a:off x="9067680" y="5460480"/>
            <a:ext cx="2189880" cy="114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784440"/>
            <a:ext cx="12191400" cy="52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200" b="0" strike="noStrike" spc="-1" dirty="0">
                <a:solidFill>
                  <a:srgbClr val="D04E1D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Работа с </a:t>
            </a:r>
            <a:r>
              <a:rPr lang="ru-RU" sz="3200" b="0" strike="noStrike" spc="-1" dirty="0" smtClean="0">
                <a:solidFill>
                  <a:srgbClr val="D04E1D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осями </a:t>
            </a:r>
            <a:r>
              <a:rPr lang="ru-RU" sz="3200" b="0" strike="noStrike" spc="-1" dirty="0">
                <a:solidFill>
                  <a:srgbClr val="D04E1D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flexbox</a:t>
            </a:r>
            <a:endParaRPr lang="ru-RU" sz="32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0" y="6343560"/>
            <a:ext cx="12191400" cy="5328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201" name="CustomShape 3"/>
          <p:cNvSpPr/>
          <p:nvPr/>
        </p:nvSpPr>
        <p:spPr>
          <a:xfrm>
            <a:off x="4038480" y="6458760"/>
            <a:ext cx="792396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376920" y="6431400"/>
            <a:ext cx="8834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ITVDN</a:t>
            </a: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3" name="Group 5"/>
          <p:cNvGrpSpPr/>
          <p:nvPr/>
        </p:nvGrpSpPr>
        <p:grpSpPr>
          <a:xfrm>
            <a:off x="176760" y="6405120"/>
            <a:ext cx="178200" cy="411120"/>
            <a:chOff x="176760" y="6405120"/>
            <a:chExt cx="178200" cy="411120"/>
          </a:xfrm>
        </p:grpSpPr>
        <p:sp>
          <p:nvSpPr>
            <p:cNvPr id="204" name="CustomShape 6"/>
            <p:cNvSpPr/>
            <p:nvPr/>
          </p:nvSpPr>
          <p:spPr>
            <a:xfrm rot="5400000" flipH="1">
              <a:off x="63720" y="6619680"/>
              <a:ext cx="308880" cy="838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" name="CustomShape 7"/>
            <p:cNvSpPr/>
            <p:nvPr/>
          </p:nvSpPr>
          <p:spPr>
            <a:xfrm rot="5400000" flipH="1">
              <a:off x="158040" y="6517440"/>
              <a:ext cx="308880" cy="838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6" name="CustomShape 8"/>
          <p:cNvSpPr/>
          <p:nvPr/>
        </p:nvSpPr>
        <p:spPr>
          <a:xfrm>
            <a:off x="0" y="228600"/>
            <a:ext cx="12191400" cy="5328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208" name="TextShape 10"/>
          <p:cNvSpPr txBox="1"/>
          <p:nvPr/>
        </p:nvSpPr>
        <p:spPr>
          <a:xfrm>
            <a:off x="354420" y="5018220"/>
            <a:ext cx="11885400" cy="73721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ru-RU" sz="2000" b="0" strike="noStrike" spc="-1" dirty="0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Свойство</a:t>
            </a:r>
            <a:r>
              <a:rPr lang="ru-RU" sz="2000" b="0" strike="noStrike" spc="-1" dirty="0">
                <a:solidFill>
                  <a:srgbClr val="000000"/>
                </a:solidFill>
                <a:latin typeface="Segoe UI Light" panose="020B0502040204020203" pitchFamily="34" charset="0"/>
                <a:ea typeface="DejaVu Sans"/>
                <a:cs typeface="Segoe UI Light" panose="020B0502040204020203" pitchFamily="34" charset="0"/>
              </a:rPr>
              <a:t> </a:t>
            </a:r>
            <a:r>
              <a:rPr lang="ru-RU" sz="2200" b="1" u="sng" strike="noStrike" spc="-1" dirty="0" err="1">
                <a:solidFill>
                  <a:srgbClr val="000000"/>
                </a:solidFill>
                <a:uFillTx/>
                <a:latin typeface="Segoe UI Light"/>
                <a:ea typeface="DejaVu Sans"/>
                <a:cs typeface="Segoe UI Light" panose="020B0502040204020203" pitchFamily="34" charset="0"/>
              </a:rPr>
              <a:t>align-items</a:t>
            </a:r>
            <a:r>
              <a:rPr lang="ru-RU" sz="2000" b="0" strike="noStrike" spc="-1" dirty="0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. Позволяет задать поведение элементам контейнера, у которого это свойство имеет одно из значений</a:t>
            </a:r>
            <a:r>
              <a:rPr lang="ru-RU" sz="2000" b="0" strike="noStrike" spc="-1" dirty="0">
                <a:solidFill>
                  <a:srgbClr val="000000"/>
                </a:solidFill>
                <a:latin typeface="Segoe UI Light" panose="020B0502040204020203" pitchFamily="34" charset="0"/>
                <a:ea typeface="DejaVu Sans"/>
                <a:cs typeface="Segoe UI Light" panose="020B0502040204020203" pitchFamily="34" charset="0"/>
              </a:rPr>
              <a:t>:</a:t>
            </a: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TextShape 11"/>
          <p:cNvSpPr txBox="1"/>
          <p:nvPr/>
        </p:nvSpPr>
        <p:spPr>
          <a:xfrm>
            <a:off x="3277729" y="5360220"/>
            <a:ext cx="6400800" cy="39865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ru-RU" sz="2000" b="0" strike="noStrike" spc="-1" dirty="0" err="1">
                <a:solidFill>
                  <a:srgbClr val="000000"/>
                </a:solidFill>
                <a:latin typeface="Segoe UI Light" panose="020B0502040204020203" pitchFamily="34" charset="0"/>
                <a:ea typeface="DejaVu Sans"/>
                <a:cs typeface="Segoe UI Light" panose="020B0502040204020203" pitchFamily="34" charset="0"/>
              </a:rPr>
              <a:t>flex-start</a:t>
            </a:r>
            <a:r>
              <a:rPr lang="ru-RU" sz="2000" b="0" strike="noStrike" spc="-1" dirty="0">
                <a:solidFill>
                  <a:srgbClr val="000000"/>
                </a:solidFill>
                <a:latin typeface="Segoe UI Light" panose="020B0502040204020203" pitchFamily="34" charset="0"/>
                <a:ea typeface="DejaVu Sans"/>
                <a:cs typeface="Segoe UI Light" panose="020B0502040204020203" pitchFamily="34" charset="0"/>
              </a:rPr>
              <a:t>,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Segoe UI Light" panose="020B0502040204020203" pitchFamily="34" charset="0"/>
                <a:ea typeface="DejaVu Sans"/>
                <a:cs typeface="Segoe UI Light" panose="020B0502040204020203" pitchFamily="34" charset="0"/>
              </a:rPr>
              <a:t>flex-end</a:t>
            </a:r>
            <a:r>
              <a:rPr lang="ru-RU" sz="2000" b="0" strike="noStrike" spc="-1" dirty="0">
                <a:solidFill>
                  <a:srgbClr val="000000"/>
                </a:solidFill>
                <a:latin typeface="Segoe UI Light" panose="020B0502040204020203" pitchFamily="34" charset="0"/>
                <a:ea typeface="DejaVu Sans"/>
                <a:cs typeface="Segoe UI Light" panose="020B0502040204020203" pitchFamily="34" charset="0"/>
              </a:rPr>
              <a:t>,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Segoe UI Light" panose="020B0502040204020203" pitchFamily="34" charset="0"/>
                <a:ea typeface="DejaVu Sans"/>
                <a:cs typeface="Segoe UI Light" panose="020B0502040204020203" pitchFamily="34" charset="0"/>
              </a:rPr>
              <a:t>center</a:t>
            </a:r>
            <a:r>
              <a:rPr lang="ru-RU" sz="2000" b="0" strike="noStrike" spc="-1" dirty="0">
                <a:solidFill>
                  <a:srgbClr val="000000"/>
                </a:solidFill>
                <a:latin typeface="Segoe UI Light" panose="020B0502040204020203" pitchFamily="34" charset="0"/>
                <a:ea typeface="DejaVu Sans"/>
                <a:cs typeface="Segoe UI Light" panose="020B0502040204020203" pitchFamily="34" charset="0"/>
              </a:rPr>
              <a:t>,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Segoe UI Light" panose="020B0502040204020203" pitchFamily="34" charset="0"/>
                <a:ea typeface="DejaVu Sans"/>
                <a:cs typeface="Segoe UI Light" panose="020B0502040204020203" pitchFamily="34" charset="0"/>
              </a:rPr>
              <a:t>stretch</a:t>
            </a:r>
            <a:r>
              <a:rPr lang="ru-RU" sz="2000" b="0" strike="noStrike" spc="-1" dirty="0">
                <a:solidFill>
                  <a:srgbClr val="000000"/>
                </a:solidFill>
                <a:latin typeface="Segoe UI Light" panose="020B0502040204020203" pitchFamily="34" charset="0"/>
                <a:ea typeface="DejaVu Sans"/>
                <a:cs typeface="Segoe UI Light" panose="020B0502040204020203" pitchFamily="34" charset="0"/>
              </a:rPr>
              <a:t>,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Segoe UI Light" panose="020B0502040204020203" pitchFamily="34" charset="0"/>
                <a:ea typeface="DejaVu Sans"/>
                <a:cs typeface="Segoe UI Light" panose="020B0502040204020203" pitchFamily="34" charset="0"/>
              </a:rPr>
              <a:t>baseline</a:t>
            </a:r>
            <a:r>
              <a:rPr lang="ru-RU" sz="2000" b="0" strike="noStrike" spc="-1" dirty="0">
                <a:solidFill>
                  <a:srgbClr val="000000"/>
                </a:solidFill>
                <a:latin typeface="Segoe UI Light" panose="020B0502040204020203" pitchFamily="34" charset="0"/>
                <a:ea typeface="DejaVu Sans"/>
                <a:cs typeface="Segoe UI Light" panose="020B0502040204020203" pitchFamily="34" charset="0"/>
              </a:rPr>
              <a:t>.</a:t>
            </a: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10" name="Рисунок 137"/>
          <p:cNvPicPr/>
          <p:nvPr/>
        </p:nvPicPr>
        <p:blipFill>
          <a:blip r:embed="rId3"/>
          <a:stretch/>
        </p:blipFill>
        <p:spPr>
          <a:xfrm>
            <a:off x="3871140" y="2242620"/>
            <a:ext cx="6589800" cy="2772360"/>
          </a:xfrm>
          <a:prstGeom prst="rect">
            <a:avLst/>
          </a:prstGeom>
          <a:ln>
            <a:noFill/>
          </a:ln>
        </p:spPr>
      </p:pic>
      <p:sp>
        <p:nvSpPr>
          <p:cNvPr id="211" name="CustomShape 12"/>
          <p:cNvSpPr/>
          <p:nvPr/>
        </p:nvSpPr>
        <p:spPr>
          <a:xfrm>
            <a:off x="354420" y="1776968"/>
            <a:ext cx="11576335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Возможность влиять на основную ось с помощью </a:t>
            </a:r>
            <a:r>
              <a:rPr lang="ru-RU" sz="2000" b="1" u="sng" strike="noStrike" spc="-1" dirty="0" err="1">
                <a:solidFill>
                  <a:srgbClr val="000000"/>
                </a:solidFill>
                <a:uFillTx/>
                <a:latin typeface="Segoe UI Light"/>
                <a:ea typeface="DejaVu Sans"/>
                <a:cs typeface="Segoe UI Light" panose="020B0502040204020203" pitchFamily="34" charset="0"/>
              </a:rPr>
              <a:t>justify-content</a:t>
            </a:r>
            <a:r>
              <a:rPr lang="ru-RU" sz="2000" b="0" strike="noStrike" spc="-1" dirty="0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, выстраивая как необходимо</a:t>
            </a:r>
            <a:r>
              <a:rPr lang="ru-RU" sz="2000" spc="-1" dirty="0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:</a:t>
            </a: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2" name="CustomShape 13"/>
          <p:cNvSpPr/>
          <p:nvPr/>
        </p:nvSpPr>
        <p:spPr>
          <a:xfrm>
            <a:off x="376920" y="2809038"/>
            <a:ext cx="1921320" cy="1475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Segoe UI Light" panose="020B0502040204020203" pitchFamily="34" charset="0"/>
                <a:ea typeface="DejaVu Sans"/>
                <a:cs typeface="Segoe UI Light" panose="020B0502040204020203" pitchFamily="34" charset="0"/>
              </a:rPr>
              <a:t>flex-start</a:t>
            </a:r>
            <a:endParaRPr lang="ru-RU" sz="1800" b="0" strike="noStrike" spc="-1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Segoe UI Light" panose="020B0502040204020203" pitchFamily="34" charset="0"/>
                <a:ea typeface="DejaVu Sans"/>
                <a:cs typeface="Segoe UI Light" panose="020B0502040204020203" pitchFamily="34" charset="0"/>
              </a:rPr>
              <a:t>flex-end</a:t>
            </a:r>
            <a:endParaRPr lang="ru-RU" sz="1800" b="0" strike="noStrike" spc="-1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Segoe UI Light" panose="020B0502040204020203" pitchFamily="34" charset="0"/>
                <a:ea typeface="DejaVu Sans"/>
                <a:cs typeface="Segoe UI Light" panose="020B0502040204020203" pitchFamily="34" charset="0"/>
              </a:rPr>
              <a:t>center</a:t>
            </a:r>
            <a:endParaRPr lang="ru-RU" sz="1800" b="0" strike="noStrike" spc="-1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Segoe UI Light" panose="020B0502040204020203" pitchFamily="34" charset="0"/>
                <a:ea typeface="DejaVu Sans"/>
                <a:cs typeface="Segoe UI Light" panose="020B0502040204020203" pitchFamily="34" charset="0"/>
              </a:rPr>
              <a:t>space-around</a:t>
            </a:r>
            <a:endParaRPr lang="ru-RU" sz="1800" b="0" strike="noStrike" spc="-1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Segoe UI Light" panose="020B0502040204020203" pitchFamily="34" charset="0"/>
                <a:ea typeface="DejaVu Sans"/>
                <a:cs typeface="Segoe UI Light" panose="020B0502040204020203" pitchFamily="34" charset="0"/>
              </a:rPr>
              <a:t>space-between</a:t>
            </a:r>
            <a:endParaRPr lang="ru-RU" sz="18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CustomShape 2"/>
          <p:cNvSpPr/>
          <p:nvPr/>
        </p:nvSpPr>
        <p:spPr>
          <a:xfrm>
            <a:off x="600" y="207900"/>
            <a:ext cx="1219140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Верстка сайта за 30 минут на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Flexbox</a:t>
            </a:r>
            <a:endParaRPr lang="ru-RU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981080" y="808200"/>
            <a:ext cx="8228880" cy="56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214" name="CustomShape 2"/>
          <p:cNvSpPr/>
          <p:nvPr/>
        </p:nvSpPr>
        <p:spPr>
          <a:xfrm>
            <a:off x="0" y="6343560"/>
            <a:ext cx="12191400" cy="5328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215" name="CustomShape 3"/>
          <p:cNvSpPr/>
          <p:nvPr/>
        </p:nvSpPr>
        <p:spPr>
          <a:xfrm>
            <a:off x="4038480" y="6458760"/>
            <a:ext cx="792396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376920" y="6431400"/>
            <a:ext cx="8834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ITVDN</a:t>
            </a: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17" name="Group 5"/>
          <p:cNvGrpSpPr/>
          <p:nvPr/>
        </p:nvGrpSpPr>
        <p:grpSpPr>
          <a:xfrm>
            <a:off x="176760" y="6405120"/>
            <a:ext cx="178200" cy="411120"/>
            <a:chOff x="176760" y="6405120"/>
            <a:chExt cx="178200" cy="411120"/>
          </a:xfrm>
        </p:grpSpPr>
        <p:sp>
          <p:nvSpPr>
            <p:cNvPr id="218" name="CustomShape 6"/>
            <p:cNvSpPr/>
            <p:nvPr/>
          </p:nvSpPr>
          <p:spPr>
            <a:xfrm rot="5400000" flipH="1">
              <a:off x="63720" y="6619680"/>
              <a:ext cx="308880" cy="838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7"/>
            <p:cNvSpPr/>
            <p:nvPr/>
          </p:nvSpPr>
          <p:spPr>
            <a:xfrm rot="5400000" flipH="1">
              <a:off x="158040" y="6517440"/>
              <a:ext cx="308880" cy="838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0" name="CustomShape 8"/>
          <p:cNvSpPr/>
          <p:nvPr/>
        </p:nvSpPr>
        <p:spPr>
          <a:xfrm>
            <a:off x="0" y="228600"/>
            <a:ext cx="12191400" cy="5328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222" name="CustomShape 10"/>
          <p:cNvSpPr/>
          <p:nvPr/>
        </p:nvSpPr>
        <p:spPr>
          <a:xfrm>
            <a:off x="495360" y="861120"/>
            <a:ext cx="11200680" cy="1065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D04E1D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CSS Flexible Box Layout Module</a:t>
            </a:r>
            <a:endParaRPr lang="ru-RU" sz="44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TextShape 11"/>
          <p:cNvSpPr txBox="1"/>
          <p:nvPr/>
        </p:nvSpPr>
        <p:spPr>
          <a:xfrm>
            <a:off x="595952" y="1911600"/>
            <a:ext cx="11018293" cy="101420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just"/>
            <a:r>
              <a:rPr lang="ru-RU" sz="2000" b="0" strike="noStrike" spc="-1" dirty="0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Свойство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flex-wrap</a:t>
            </a:r>
            <a:r>
              <a:rPr lang="ru-RU" sz="2000" b="0" strike="noStrike" spc="-1" dirty="0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 позволяет задать поведение дочерних элементов. Позволяет определить, могут ли они переноситься на новую строку, если ширины контейнера не хватает для того, чтобы разместить все элементы в ряд.</a:t>
            </a: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TextShape 12"/>
          <p:cNvSpPr txBox="1"/>
          <p:nvPr/>
        </p:nvSpPr>
        <p:spPr>
          <a:xfrm>
            <a:off x="1260360" y="3735000"/>
            <a:ext cx="1866240" cy="132198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ru-RU" sz="2000" b="0" strike="noStrike" spc="-1">
                <a:solidFill>
                  <a:srgbClr val="000000"/>
                </a:solidFill>
                <a:latin typeface="Segoe UI Light" panose="020B0502040204020203" pitchFamily="34" charset="0"/>
                <a:ea typeface="DejaVu Sans"/>
                <a:cs typeface="Segoe UI Light" panose="020B0502040204020203" pitchFamily="34" charset="0"/>
              </a:rPr>
              <a:t>flex-wrap: </a:t>
            </a:r>
            <a:endParaRPr lang="ru-RU" sz="2000" b="0" strike="noStrike" spc="-1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b="0" strike="noStrike" spc="-1">
                <a:solidFill>
                  <a:srgbClr val="000000"/>
                </a:solidFill>
                <a:latin typeface="Segoe UI Light" panose="020B0502040204020203" pitchFamily="34" charset="0"/>
                <a:ea typeface="DejaVu Sans"/>
                <a:cs typeface="Segoe UI Light" panose="020B0502040204020203" pitchFamily="34" charset="0"/>
              </a:rPr>
              <a:t>- nowrap; </a:t>
            </a:r>
            <a:endParaRPr lang="ru-RU" sz="2000" b="0" strike="noStrike" spc="-1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b="0" strike="noStrike" spc="-1">
                <a:solidFill>
                  <a:srgbClr val="000000"/>
                </a:solidFill>
                <a:latin typeface="Segoe UI Light" panose="020B0502040204020203" pitchFamily="34" charset="0"/>
                <a:ea typeface="DejaVu Sans"/>
                <a:cs typeface="Segoe UI Light" panose="020B0502040204020203" pitchFamily="34" charset="0"/>
              </a:rPr>
              <a:t>- wrap;</a:t>
            </a:r>
            <a:endParaRPr lang="ru-RU" sz="2000" b="0" strike="noStrike" spc="-1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b="0" strike="noStrike" spc="-1">
                <a:solidFill>
                  <a:srgbClr val="000000"/>
                </a:solidFill>
                <a:latin typeface="Segoe UI Light" panose="020B0502040204020203" pitchFamily="34" charset="0"/>
                <a:ea typeface="DejaVu Sans"/>
                <a:cs typeface="Segoe UI Light" panose="020B0502040204020203" pitchFamily="34" charset="0"/>
              </a:rPr>
              <a:t>- wrap-reverse;</a:t>
            </a: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25" name="Рисунок 148"/>
          <p:cNvPicPr/>
          <p:nvPr/>
        </p:nvPicPr>
        <p:blipFill>
          <a:blip r:embed="rId3"/>
          <a:stretch/>
        </p:blipFill>
        <p:spPr>
          <a:xfrm>
            <a:off x="4389120" y="2834640"/>
            <a:ext cx="6917400" cy="3244680"/>
          </a:xfrm>
          <a:prstGeom prst="rect">
            <a:avLst/>
          </a:prstGeom>
          <a:ln>
            <a:noFill/>
          </a:ln>
        </p:spPr>
      </p:pic>
      <p:sp>
        <p:nvSpPr>
          <p:cNvPr id="16" name="CustomShape 2"/>
          <p:cNvSpPr/>
          <p:nvPr/>
        </p:nvSpPr>
        <p:spPr>
          <a:xfrm>
            <a:off x="600" y="207900"/>
            <a:ext cx="1219140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Верстка сайта за 30 минут на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Flexbox</a:t>
            </a:r>
            <a:endParaRPr lang="ru-RU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0" y="769045"/>
            <a:ext cx="12190320" cy="5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>
                <a:solidFill>
                  <a:srgbClr val="D04E1D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flex-direction</a:t>
            </a:r>
            <a:endParaRPr lang="ru-RU" sz="28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0" y="6343560"/>
            <a:ext cx="12190320" cy="53172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228" name="CustomShape 3"/>
          <p:cNvSpPr/>
          <p:nvPr/>
        </p:nvSpPr>
        <p:spPr>
          <a:xfrm>
            <a:off x="4038480" y="6458760"/>
            <a:ext cx="792288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376920" y="6431400"/>
            <a:ext cx="88236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ITVDN</a:t>
            </a: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30" name="Group 5"/>
          <p:cNvGrpSpPr/>
          <p:nvPr/>
        </p:nvGrpSpPr>
        <p:grpSpPr>
          <a:xfrm>
            <a:off x="175680" y="6405840"/>
            <a:ext cx="177120" cy="410040"/>
            <a:chOff x="175680" y="6405840"/>
            <a:chExt cx="177120" cy="410040"/>
          </a:xfrm>
        </p:grpSpPr>
        <p:sp>
          <p:nvSpPr>
            <p:cNvPr id="231" name="CustomShape 6"/>
            <p:cNvSpPr/>
            <p:nvPr/>
          </p:nvSpPr>
          <p:spPr>
            <a:xfrm rot="5400000" flipH="1">
              <a:off x="63000" y="6620400"/>
              <a:ext cx="307800" cy="8280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CustomShape 7"/>
            <p:cNvSpPr/>
            <p:nvPr/>
          </p:nvSpPr>
          <p:spPr>
            <a:xfrm rot="5400000" flipH="1">
              <a:off x="157320" y="6518160"/>
              <a:ext cx="307800" cy="8280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3" name="CustomShape 8"/>
          <p:cNvSpPr/>
          <p:nvPr/>
        </p:nvSpPr>
        <p:spPr>
          <a:xfrm>
            <a:off x="0" y="228600"/>
            <a:ext cx="12190320" cy="53172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235" name="CustomShape 10"/>
          <p:cNvSpPr/>
          <p:nvPr/>
        </p:nvSpPr>
        <p:spPr>
          <a:xfrm>
            <a:off x="1259280" y="1732276"/>
            <a:ext cx="11199600" cy="441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000" b="0" strike="noStrike" spc="-1" dirty="0" err="1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row</a:t>
            </a: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000" b="0" strike="noStrike" spc="-1" dirty="0" err="1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row-reverse</a:t>
            </a: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000" b="0" strike="noStrike" spc="-1" dirty="0" err="1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column</a:t>
            </a: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000" b="0" strike="noStrike" spc="-1" dirty="0" err="1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column-reverse</a:t>
            </a: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36" name="Рисунок 235"/>
          <p:cNvPicPr/>
          <p:nvPr/>
        </p:nvPicPr>
        <p:blipFill>
          <a:blip r:embed="rId3"/>
          <a:stretch/>
        </p:blipFill>
        <p:spPr>
          <a:xfrm>
            <a:off x="5293517" y="1379116"/>
            <a:ext cx="2742120" cy="2454840"/>
          </a:xfrm>
          <a:prstGeom prst="rect">
            <a:avLst/>
          </a:prstGeom>
          <a:ln>
            <a:noFill/>
          </a:ln>
        </p:spPr>
      </p:pic>
      <p:pic>
        <p:nvPicPr>
          <p:cNvPr id="237" name="Рисунок 236"/>
          <p:cNvPicPr/>
          <p:nvPr/>
        </p:nvPicPr>
        <p:blipFill>
          <a:blip r:embed="rId4"/>
          <a:stretch/>
        </p:blipFill>
        <p:spPr>
          <a:xfrm>
            <a:off x="5292437" y="3941236"/>
            <a:ext cx="2900160" cy="2315520"/>
          </a:xfrm>
          <a:prstGeom prst="rect">
            <a:avLst/>
          </a:prstGeom>
          <a:ln>
            <a:noFill/>
          </a:ln>
        </p:spPr>
      </p:pic>
      <p:pic>
        <p:nvPicPr>
          <p:cNvPr id="238" name="Рисунок 237"/>
          <p:cNvPicPr/>
          <p:nvPr/>
        </p:nvPicPr>
        <p:blipFill>
          <a:blip r:embed="rId5"/>
          <a:stretch/>
        </p:blipFill>
        <p:spPr>
          <a:xfrm>
            <a:off x="8218517" y="1313596"/>
            <a:ext cx="3055320" cy="2353320"/>
          </a:xfrm>
          <a:prstGeom prst="rect">
            <a:avLst/>
          </a:prstGeom>
          <a:ln>
            <a:noFill/>
          </a:ln>
        </p:spPr>
      </p:pic>
      <p:pic>
        <p:nvPicPr>
          <p:cNvPr id="239" name="Рисунок 238"/>
          <p:cNvPicPr/>
          <p:nvPr/>
        </p:nvPicPr>
        <p:blipFill>
          <a:blip r:embed="rId6"/>
          <a:stretch/>
        </p:blipFill>
        <p:spPr>
          <a:xfrm>
            <a:off x="8219597" y="3849796"/>
            <a:ext cx="3107880" cy="2336400"/>
          </a:xfrm>
          <a:prstGeom prst="rect">
            <a:avLst/>
          </a:prstGeom>
          <a:ln>
            <a:noFill/>
          </a:ln>
        </p:spPr>
      </p:pic>
      <p:sp>
        <p:nvSpPr>
          <p:cNvPr id="17" name="CustomShape 2"/>
          <p:cNvSpPr/>
          <p:nvPr/>
        </p:nvSpPr>
        <p:spPr>
          <a:xfrm>
            <a:off x="600" y="207900"/>
            <a:ext cx="1219140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Верстка сайта за 30 минут на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Flexbox</a:t>
            </a:r>
            <a:endParaRPr lang="ru-RU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981080" y="808200"/>
            <a:ext cx="8227800" cy="5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>
                <a:solidFill>
                  <a:srgbClr val="D04E1D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Работа свойства margin при flexbox-ах</a:t>
            </a:r>
            <a:endParaRPr lang="ru-RU" sz="28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0" y="6343560"/>
            <a:ext cx="12190320" cy="53172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242" name="CustomShape 3"/>
          <p:cNvSpPr/>
          <p:nvPr/>
        </p:nvSpPr>
        <p:spPr>
          <a:xfrm>
            <a:off x="4038480" y="6458760"/>
            <a:ext cx="792288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376920" y="6431400"/>
            <a:ext cx="88236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ITVDN</a:t>
            </a: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4" name="Group 5"/>
          <p:cNvGrpSpPr/>
          <p:nvPr/>
        </p:nvGrpSpPr>
        <p:grpSpPr>
          <a:xfrm>
            <a:off x="175680" y="6405840"/>
            <a:ext cx="177120" cy="410040"/>
            <a:chOff x="175680" y="6405840"/>
            <a:chExt cx="177120" cy="410040"/>
          </a:xfrm>
        </p:grpSpPr>
        <p:sp>
          <p:nvSpPr>
            <p:cNvPr id="245" name="CustomShape 6"/>
            <p:cNvSpPr/>
            <p:nvPr/>
          </p:nvSpPr>
          <p:spPr>
            <a:xfrm rot="5400000" flipH="1">
              <a:off x="63000" y="6620400"/>
              <a:ext cx="307800" cy="8280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CustomShape 7"/>
            <p:cNvSpPr/>
            <p:nvPr/>
          </p:nvSpPr>
          <p:spPr>
            <a:xfrm rot="5400000" flipH="1">
              <a:off x="157320" y="6518160"/>
              <a:ext cx="307800" cy="8280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7" name="CustomShape 8"/>
          <p:cNvSpPr/>
          <p:nvPr/>
        </p:nvSpPr>
        <p:spPr>
          <a:xfrm>
            <a:off x="0" y="228600"/>
            <a:ext cx="12190320" cy="53172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249" name="CustomShape 10"/>
          <p:cNvSpPr/>
          <p:nvPr/>
        </p:nvSpPr>
        <p:spPr>
          <a:xfrm>
            <a:off x="495180" y="1539413"/>
            <a:ext cx="11199600" cy="801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У flex-item элементов марджины по вертикали (top, bottom) начинают работать </a:t>
            </a:r>
            <a:r>
              <a:rPr lang="ru-RU" sz="2000" spc="-1" dirty="0" smtClean="0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не так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, как </a:t>
            </a:r>
            <a:r>
              <a:rPr lang="ru-RU" sz="2000" b="0" strike="noStrike" spc="-1" dirty="0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в обычном состоянии, без Flexbox технологии. </a:t>
            </a: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0" name="Рисунок 249"/>
          <p:cNvPicPr/>
          <p:nvPr/>
        </p:nvPicPr>
        <p:blipFill>
          <a:blip r:embed="rId3"/>
          <a:stretch/>
        </p:blipFill>
        <p:spPr>
          <a:xfrm>
            <a:off x="1700814" y="2528025"/>
            <a:ext cx="3065150" cy="3173074"/>
          </a:xfrm>
          <a:prstGeom prst="rect">
            <a:avLst/>
          </a:prstGeom>
          <a:ln>
            <a:noFill/>
          </a:ln>
        </p:spPr>
      </p:pic>
      <p:pic>
        <p:nvPicPr>
          <p:cNvPr id="251" name="Рисунок 250"/>
          <p:cNvPicPr/>
          <p:nvPr/>
        </p:nvPicPr>
        <p:blipFill>
          <a:blip r:embed="rId4"/>
          <a:stretch/>
        </p:blipFill>
        <p:spPr>
          <a:xfrm>
            <a:off x="7722977" y="2510402"/>
            <a:ext cx="3320640" cy="3157920"/>
          </a:xfrm>
          <a:prstGeom prst="rect">
            <a:avLst/>
          </a:prstGeom>
          <a:ln>
            <a:noFill/>
          </a:ln>
        </p:spPr>
      </p:pic>
      <p:sp>
        <p:nvSpPr>
          <p:cNvPr id="15" name="CustomShape 2"/>
          <p:cNvSpPr/>
          <p:nvPr/>
        </p:nvSpPr>
        <p:spPr>
          <a:xfrm>
            <a:off x="600" y="207900"/>
            <a:ext cx="1219140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Верстка сайта за 30 минут на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Flexbox</a:t>
            </a:r>
            <a:endParaRPr lang="ru-RU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0" y="228600"/>
            <a:ext cx="12191400" cy="5328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278" name="CustomShape 2"/>
          <p:cNvSpPr/>
          <p:nvPr/>
        </p:nvSpPr>
        <p:spPr>
          <a:xfrm>
            <a:off x="1981080" y="228600"/>
            <a:ext cx="82288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15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FFFFFF"/>
                </a:solidFill>
                <a:latin typeface="Segoe UI Light"/>
                <a:ea typeface="Segoe UI"/>
                <a:cs typeface="Segoe UI Light" panose="020B0502040204020203" pitchFamily="34" charset="0"/>
              </a:rPr>
              <a:t>Flexbox</a:t>
            </a:r>
            <a:endParaRPr lang="ru-RU" sz="36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0" y="6343560"/>
            <a:ext cx="12191400" cy="5328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280" name="CustomShape 4"/>
          <p:cNvSpPr/>
          <p:nvPr/>
        </p:nvSpPr>
        <p:spPr>
          <a:xfrm>
            <a:off x="4038480" y="6458760"/>
            <a:ext cx="792396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1" name="CustomShape 5"/>
          <p:cNvSpPr/>
          <p:nvPr/>
        </p:nvSpPr>
        <p:spPr>
          <a:xfrm>
            <a:off x="376920" y="6431400"/>
            <a:ext cx="8834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ITVDN</a:t>
            </a: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82" name="Group 6"/>
          <p:cNvGrpSpPr/>
          <p:nvPr/>
        </p:nvGrpSpPr>
        <p:grpSpPr>
          <a:xfrm>
            <a:off x="176760" y="6405120"/>
            <a:ext cx="178200" cy="411120"/>
            <a:chOff x="176760" y="6405120"/>
            <a:chExt cx="178200" cy="411120"/>
          </a:xfrm>
        </p:grpSpPr>
        <p:sp>
          <p:nvSpPr>
            <p:cNvPr id="283" name="CustomShape 7"/>
            <p:cNvSpPr/>
            <p:nvPr/>
          </p:nvSpPr>
          <p:spPr>
            <a:xfrm rot="5400000" flipH="1">
              <a:off x="63720" y="6619680"/>
              <a:ext cx="308880" cy="838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CustomShape 8"/>
            <p:cNvSpPr/>
            <p:nvPr/>
          </p:nvSpPr>
          <p:spPr>
            <a:xfrm rot="5400000" flipH="1">
              <a:off x="158040" y="6517440"/>
              <a:ext cx="308880" cy="838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5" name="CustomShape 9"/>
          <p:cNvSpPr/>
          <p:nvPr/>
        </p:nvSpPr>
        <p:spPr>
          <a:xfrm>
            <a:off x="1866960" y="2743200"/>
            <a:ext cx="8457480" cy="12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8000" b="0" strike="noStrike" spc="-1">
                <a:solidFill>
                  <a:srgbClr val="D04E1D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Q&amp;A</a:t>
            </a:r>
            <a:endParaRPr lang="ru-RU" sz="8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Смотрите наши уроки в видео формате</a:t>
            </a:r>
          </a:p>
        </p:txBody>
      </p:sp>
      <p:sp>
        <p:nvSpPr>
          <p:cNvPr id="44" name="Прямоугольник 1"/>
          <p:cNvSpPr/>
          <p:nvPr/>
        </p:nvSpPr>
        <p:spPr>
          <a:xfrm>
            <a:off x="1842476" y="5602648"/>
            <a:ext cx="10349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На ITVDN вы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найдете подборку видео курсов и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вебинаров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по </a:t>
            </a:r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специальности Frontend Developer.</a:t>
            </a:r>
          </a:p>
          <a:p>
            <a:pPr lvl="0" algn="just">
              <a:defRPr/>
            </a:pPr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Заходите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 </a:t>
            </a:r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сайт ITVDN.com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и смотрите наши видео уроки прямо сейчас!</a:t>
            </a:r>
          </a:p>
        </p:txBody>
      </p:sp>
      <p:pic>
        <p:nvPicPr>
          <p:cNvPr id="45" name="Picture 2" descr="http://s.developers.org.ua/img/events/ITVDNColorBlackText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41" y="5495596"/>
            <a:ext cx="1210532" cy="68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0399"/>
            <a:ext cx="12192000" cy="451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65960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0" y="228600"/>
            <a:ext cx="12191400" cy="5328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287" name="CustomShape 2"/>
          <p:cNvSpPr/>
          <p:nvPr/>
        </p:nvSpPr>
        <p:spPr>
          <a:xfrm>
            <a:off x="76320" y="190440"/>
            <a:ext cx="1199484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6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ru-RU" sz="26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0" y="6343560"/>
            <a:ext cx="12191400" cy="5328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289" name="CustomShape 4"/>
          <p:cNvSpPr/>
          <p:nvPr/>
        </p:nvSpPr>
        <p:spPr>
          <a:xfrm>
            <a:off x="4038480" y="6458760"/>
            <a:ext cx="792396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0" name="CustomShape 5"/>
          <p:cNvSpPr/>
          <p:nvPr/>
        </p:nvSpPr>
        <p:spPr>
          <a:xfrm>
            <a:off x="376920" y="6431400"/>
            <a:ext cx="8834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ITVDN</a:t>
            </a: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91" name="Group 6"/>
          <p:cNvGrpSpPr/>
          <p:nvPr/>
        </p:nvGrpSpPr>
        <p:grpSpPr>
          <a:xfrm>
            <a:off x="176760" y="6405120"/>
            <a:ext cx="178200" cy="411120"/>
            <a:chOff x="176760" y="6405120"/>
            <a:chExt cx="178200" cy="411120"/>
          </a:xfrm>
        </p:grpSpPr>
        <p:sp>
          <p:nvSpPr>
            <p:cNvPr id="292" name="CustomShape 7"/>
            <p:cNvSpPr/>
            <p:nvPr/>
          </p:nvSpPr>
          <p:spPr>
            <a:xfrm rot="5400000" flipH="1">
              <a:off x="63720" y="6619680"/>
              <a:ext cx="308880" cy="838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" name="CustomShape 8"/>
            <p:cNvSpPr/>
            <p:nvPr/>
          </p:nvSpPr>
          <p:spPr>
            <a:xfrm rot="5400000" flipH="1">
              <a:off x="158040" y="6517440"/>
              <a:ext cx="308880" cy="838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94" name="Рисунок 24"/>
          <p:cNvPicPr/>
          <p:nvPr/>
        </p:nvPicPr>
        <p:blipFill>
          <a:blip r:embed="rId2"/>
          <a:srcRect l="23934" t="16044" r="26019" b="29814"/>
          <a:stretch/>
        </p:blipFill>
        <p:spPr>
          <a:xfrm>
            <a:off x="4694760" y="2446920"/>
            <a:ext cx="2757600" cy="1438560"/>
          </a:xfrm>
          <a:prstGeom prst="rect">
            <a:avLst/>
          </a:prstGeom>
          <a:ln>
            <a:noFill/>
          </a:ln>
        </p:spPr>
      </p:pic>
      <p:pic>
        <p:nvPicPr>
          <p:cNvPr id="295" name="Рисунок 2"/>
          <p:cNvPicPr/>
          <p:nvPr/>
        </p:nvPicPr>
        <p:blipFill>
          <a:blip r:embed="rId3"/>
          <a:stretch/>
        </p:blipFill>
        <p:spPr>
          <a:xfrm>
            <a:off x="2819160" y="5715000"/>
            <a:ext cx="6509160" cy="41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228600"/>
            <a:ext cx="12191400" cy="5328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129" name="CustomShape 2"/>
          <p:cNvSpPr/>
          <p:nvPr/>
        </p:nvSpPr>
        <p:spPr>
          <a:xfrm>
            <a:off x="600" y="207900"/>
            <a:ext cx="1219140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Верстка сайта за 30 минут на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Flexbox</a:t>
            </a:r>
            <a:endParaRPr lang="ru-RU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0" y="822780"/>
            <a:ext cx="12191400" cy="535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>
                <a:solidFill>
                  <a:srgbClr val="D04E1D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Автор </a:t>
            </a:r>
            <a:r>
              <a:rPr lang="ru-RU" sz="2800" spc="-1">
                <a:solidFill>
                  <a:srgbClr val="D04E1D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вебинара</a:t>
            </a:r>
            <a:endParaRPr lang="ru-RU" sz="28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0" y="6343560"/>
            <a:ext cx="12191400" cy="5328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132" name="CustomShape 5"/>
          <p:cNvSpPr/>
          <p:nvPr/>
        </p:nvSpPr>
        <p:spPr>
          <a:xfrm>
            <a:off x="4038480" y="6458760"/>
            <a:ext cx="792396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376920" y="6431400"/>
            <a:ext cx="8834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ITVDN</a:t>
            </a: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34" name="Group 7"/>
          <p:cNvGrpSpPr/>
          <p:nvPr/>
        </p:nvGrpSpPr>
        <p:grpSpPr>
          <a:xfrm>
            <a:off x="176760" y="6405120"/>
            <a:ext cx="178200" cy="411120"/>
            <a:chOff x="176760" y="6405120"/>
            <a:chExt cx="178200" cy="411120"/>
          </a:xfrm>
        </p:grpSpPr>
        <p:sp>
          <p:nvSpPr>
            <p:cNvPr id="135" name="CustomShape 8"/>
            <p:cNvSpPr/>
            <p:nvPr/>
          </p:nvSpPr>
          <p:spPr>
            <a:xfrm rot="5400000" flipH="1">
              <a:off x="63720" y="6619680"/>
              <a:ext cx="308880" cy="838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CustomShape 9"/>
            <p:cNvSpPr/>
            <p:nvPr/>
          </p:nvSpPr>
          <p:spPr>
            <a:xfrm rot="5400000" flipH="1">
              <a:off x="158040" y="6517440"/>
              <a:ext cx="308880" cy="838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7" name="CustomShape 10"/>
          <p:cNvSpPr/>
          <p:nvPr/>
        </p:nvSpPr>
        <p:spPr>
          <a:xfrm>
            <a:off x="1074622" y="5095756"/>
            <a:ext cx="317500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1600" b="0" strike="noStrike" spc="-1">
                <a:solidFill>
                  <a:srgbClr val="D04E1D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Мазяр Виталий</a:t>
            </a:r>
            <a:endParaRPr lang="ru-RU" sz="16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0" name="Рисунок 139"/>
          <p:cNvPicPr/>
          <p:nvPr/>
        </p:nvPicPr>
        <p:blipFill>
          <a:blip r:embed="rId3"/>
          <a:stretch/>
        </p:blipFill>
        <p:spPr>
          <a:xfrm>
            <a:off x="7515250" y="2228548"/>
            <a:ext cx="3125041" cy="3244934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22" y="1629479"/>
            <a:ext cx="3175000" cy="3429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954298" y="1629479"/>
            <a:ext cx="65393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FrontEnd Developer. </a:t>
            </a:r>
            <a:r>
              <a:rPr lang="ru-RU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Тренер-консультант учебного центра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CyberBionic Systematics по технологиям:</a:t>
            </a:r>
          </a:p>
          <a:p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HTML5, CSS3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JavaScript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Bootstrap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TypeScript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Angular</a:t>
            </a: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228600"/>
            <a:ext cx="12191400" cy="5328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143" name="CustomShape 3"/>
          <p:cNvSpPr/>
          <p:nvPr/>
        </p:nvSpPr>
        <p:spPr>
          <a:xfrm>
            <a:off x="0" y="808200"/>
            <a:ext cx="12192000" cy="56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>
                <a:solidFill>
                  <a:srgbClr val="D04E1D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План</a:t>
            </a:r>
            <a:endParaRPr lang="ru-RU" sz="28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0" y="6343560"/>
            <a:ext cx="12191400" cy="5328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145" name="CustomShape 5"/>
          <p:cNvSpPr/>
          <p:nvPr/>
        </p:nvSpPr>
        <p:spPr>
          <a:xfrm>
            <a:off x="4038480" y="6458760"/>
            <a:ext cx="792396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376920" y="6431400"/>
            <a:ext cx="8834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ITVDN</a:t>
            </a: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47" name="Group 7"/>
          <p:cNvGrpSpPr/>
          <p:nvPr/>
        </p:nvGrpSpPr>
        <p:grpSpPr>
          <a:xfrm>
            <a:off x="176760" y="6405120"/>
            <a:ext cx="178200" cy="411120"/>
            <a:chOff x="176760" y="6405120"/>
            <a:chExt cx="178200" cy="411120"/>
          </a:xfrm>
        </p:grpSpPr>
        <p:sp>
          <p:nvSpPr>
            <p:cNvPr id="148" name="CustomShape 8"/>
            <p:cNvSpPr/>
            <p:nvPr/>
          </p:nvSpPr>
          <p:spPr>
            <a:xfrm rot="5400000" flipH="1">
              <a:off x="63720" y="6619680"/>
              <a:ext cx="308880" cy="838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CustomShape 9"/>
            <p:cNvSpPr/>
            <p:nvPr/>
          </p:nvSpPr>
          <p:spPr>
            <a:xfrm rot="5400000" flipH="1">
              <a:off x="158040" y="6517440"/>
              <a:ext cx="308880" cy="838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" name="CustomShape 2"/>
          <p:cNvSpPr/>
          <p:nvPr/>
        </p:nvSpPr>
        <p:spPr>
          <a:xfrm>
            <a:off x="600" y="207900"/>
            <a:ext cx="1219140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Верстка сайта за 30 минут на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Flexbox</a:t>
            </a:r>
            <a:endParaRPr lang="ru-RU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47700" y="2572758"/>
            <a:ext cx="6096000" cy="17173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C33F0D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1.</a:t>
            </a:r>
            <a:r>
              <a:rPr lang="ru-RU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Как работают </a:t>
            </a:r>
            <a:r>
              <a:rPr lang="ru-RU" sz="2000" dirty="0" smtClean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Flexbox.</a:t>
            </a:r>
            <a:endParaRPr lang="ru-RU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C33F0D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2. </a:t>
            </a:r>
            <a:r>
              <a:rPr lang="ru-RU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Примеры элементов сайтов на </a:t>
            </a:r>
            <a:r>
              <a:rPr lang="ru-RU" sz="2000" dirty="0" smtClean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Flexbox.</a:t>
            </a:r>
            <a:endParaRPr lang="ru-RU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C33F0D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3. </a:t>
            </a:r>
            <a:r>
              <a:rPr lang="ru-RU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Практика использования </a:t>
            </a:r>
            <a:r>
              <a:rPr lang="ru-RU" sz="2000" dirty="0" err="1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Flexbox</a:t>
            </a:r>
            <a:r>
              <a:rPr lang="ru-RU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. Верстка </a:t>
            </a:r>
            <a:r>
              <a:rPr lang="ru-RU" dirty="0" smtClean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сайта.</a:t>
            </a:r>
            <a:endParaRPr lang="ru-RU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C33F0D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4. </a:t>
            </a:r>
            <a:r>
              <a:rPr lang="ru-RU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Что с </a:t>
            </a:r>
            <a:r>
              <a:rPr lang="ru-RU" sz="2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Flexbox</a:t>
            </a:r>
            <a:r>
              <a:rPr lang="ru-RU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не получится </a:t>
            </a:r>
            <a:r>
              <a:rPr lang="ru-RU" dirty="0" smtClean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выполнить.</a:t>
            </a:r>
            <a:endParaRPr lang="ru-RU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228600"/>
            <a:ext cx="12191400" cy="5328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144" name="CustomShape 4"/>
          <p:cNvSpPr/>
          <p:nvPr/>
        </p:nvSpPr>
        <p:spPr>
          <a:xfrm>
            <a:off x="0" y="6343560"/>
            <a:ext cx="12191400" cy="5328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145" name="CustomShape 5"/>
          <p:cNvSpPr/>
          <p:nvPr/>
        </p:nvSpPr>
        <p:spPr>
          <a:xfrm>
            <a:off x="4038480" y="6458760"/>
            <a:ext cx="792396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376920" y="6431400"/>
            <a:ext cx="8834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ITVDN</a:t>
            </a: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47" name="Group 7"/>
          <p:cNvGrpSpPr/>
          <p:nvPr/>
        </p:nvGrpSpPr>
        <p:grpSpPr>
          <a:xfrm>
            <a:off x="176760" y="6405120"/>
            <a:ext cx="178200" cy="411120"/>
            <a:chOff x="176760" y="6405120"/>
            <a:chExt cx="178200" cy="411120"/>
          </a:xfrm>
        </p:grpSpPr>
        <p:sp>
          <p:nvSpPr>
            <p:cNvPr id="148" name="CustomShape 8"/>
            <p:cNvSpPr/>
            <p:nvPr/>
          </p:nvSpPr>
          <p:spPr>
            <a:xfrm rot="5400000" flipH="1">
              <a:off x="63720" y="6619680"/>
              <a:ext cx="308880" cy="838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CustomShape 9"/>
            <p:cNvSpPr/>
            <p:nvPr/>
          </p:nvSpPr>
          <p:spPr>
            <a:xfrm rot="5400000" flipH="1">
              <a:off x="158040" y="6517440"/>
              <a:ext cx="308880" cy="838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" name="CustomShape 2"/>
          <p:cNvSpPr/>
          <p:nvPr/>
        </p:nvSpPr>
        <p:spPr>
          <a:xfrm>
            <a:off x="600" y="207900"/>
            <a:ext cx="1219140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Видео курсы </a:t>
            </a:r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 </a:t>
            </a:r>
            <a:r>
              <a:rPr lang="ru-RU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 основам верстки сайтов</a:t>
            </a:r>
            <a:endParaRPr lang="ru-RU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374" y="1171655"/>
            <a:ext cx="2212183" cy="1324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156" y="2609572"/>
            <a:ext cx="161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HTML5 </a:t>
            </a:r>
            <a:r>
              <a:rPr lang="ru-RU" sz="1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 </a:t>
            </a:r>
            <a:r>
              <a:rPr lang="en-US" sz="1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CSS3 Starter</a:t>
            </a:r>
            <a:endParaRPr lang="en-US" sz="1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82046" y="2894342"/>
            <a:ext cx="19271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Автор: Владимир Виноградов</a:t>
            </a:r>
          </a:p>
          <a:p>
            <a:r>
              <a:rPr lang="ru-RU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Продолжительность: 8 ч</a:t>
            </a:r>
          </a:p>
          <a:p>
            <a:r>
              <a:rPr lang="ru-RU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8 уроков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903" y="1171655"/>
            <a:ext cx="2218432" cy="132481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60903" y="2609572"/>
            <a:ext cx="2118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Верстка сайта на </a:t>
            </a:r>
            <a:r>
              <a:rPr lang="en-US" sz="1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Flexbox CSS</a:t>
            </a:r>
            <a:endParaRPr lang="en-US" sz="1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62793" y="2894342"/>
            <a:ext cx="1923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Автор: Виталий </a:t>
            </a:r>
            <a:r>
              <a:rPr lang="ru-RU" sz="1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Мазяр</a:t>
            </a:r>
            <a:endParaRPr lang="ru-RU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Продолжительность: 1 ч 30 м</a:t>
            </a:r>
          </a:p>
          <a:p>
            <a:r>
              <a:rPr lang="ru-RU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5 уроков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16289" y="2609572"/>
            <a:ext cx="1398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 Essential</a:t>
            </a:r>
            <a:endParaRPr lang="en-US" sz="1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18179" y="2894342"/>
            <a:ext cx="1923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Автор: Дмитрий Охрименко</a:t>
            </a:r>
          </a:p>
          <a:p>
            <a:r>
              <a:rPr lang="ru-RU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Продолжительность: 7 ч 22 м</a:t>
            </a:r>
          </a:p>
          <a:p>
            <a:r>
              <a:rPr lang="ru-RU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6 уроков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3749" y="1164335"/>
            <a:ext cx="2224681" cy="133730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374" y="3619279"/>
            <a:ext cx="2212182" cy="134355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80156" y="5136034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Bootstrap 4</a:t>
            </a:r>
            <a:endParaRPr lang="en-US" sz="1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82046" y="5420804"/>
            <a:ext cx="18549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Автор: Илья Краевский</a:t>
            </a:r>
          </a:p>
          <a:p>
            <a:r>
              <a:rPr lang="ru-RU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Продолжительность: 4 ч 4 м</a:t>
            </a:r>
          </a:p>
          <a:p>
            <a:r>
              <a:rPr lang="ru-RU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5 уроков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60903" y="5058321"/>
            <a:ext cx="1728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HTML5 </a:t>
            </a:r>
            <a:r>
              <a:rPr lang="ru-RU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и 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CSS3 </a:t>
            </a:r>
            <a:r>
              <a:rPr lang="en-US" sz="1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Essential</a:t>
            </a:r>
            <a:endParaRPr lang="en-US" sz="1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62793" y="5343091"/>
            <a:ext cx="19928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Автор: Дмитрий Охрименко</a:t>
            </a:r>
          </a:p>
          <a:p>
            <a:r>
              <a:rPr lang="ru-RU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Продолжительность: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r>
              <a:rPr lang="ru-RU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ч 4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ru-RU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м</a:t>
            </a:r>
          </a:p>
          <a:p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r>
              <a:rPr lang="ru-RU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уроков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4647" y="3619279"/>
            <a:ext cx="2230929" cy="134355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792559" y="5071835"/>
            <a:ext cx="1709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Практический курс по </a:t>
            </a:r>
          </a:p>
          <a:p>
            <a:r>
              <a:rPr lang="ru-RU" sz="1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верстке </a:t>
            </a:r>
            <a:r>
              <a:rPr lang="ru-RU" sz="1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лендинга</a:t>
            </a:r>
            <a:endParaRPr lang="en-US" sz="1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95581" y="5533500"/>
            <a:ext cx="1923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Автор: Сергей Рубец</a:t>
            </a:r>
          </a:p>
          <a:p>
            <a:r>
              <a:rPr lang="ru-RU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Продолжительность: 8 ч 14 м</a:t>
            </a:r>
          </a:p>
          <a:p>
            <a:r>
              <a:rPr lang="ru-RU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9 уроков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8456" y="3616883"/>
            <a:ext cx="2218431" cy="133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941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228600"/>
            <a:ext cx="12191400" cy="5328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144" name="CustomShape 4"/>
          <p:cNvSpPr/>
          <p:nvPr/>
        </p:nvSpPr>
        <p:spPr>
          <a:xfrm>
            <a:off x="0" y="6343560"/>
            <a:ext cx="12191400" cy="5328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145" name="CustomShape 5"/>
          <p:cNvSpPr/>
          <p:nvPr/>
        </p:nvSpPr>
        <p:spPr>
          <a:xfrm>
            <a:off x="4038480" y="6458760"/>
            <a:ext cx="792396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376920" y="6431400"/>
            <a:ext cx="8834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ITVDN</a:t>
            </a: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47" name="Group 7"/>
          <p:cNvGrpSpPr/>
          <p:nvPr/>
        </p:nvGrpSpPr>
        <p:grpSpPr>
          <a:xfrm>
            <a:off x="176760" y="6405120"/>
            <a:ext cx="178200" cy="411120"/>
            <a:chOff x="176760" y="6405120"/>
            <a:chExt cx="178200" cy="411120"/>
          </a:xfrm>
        </p:grpSpPr>
        <p:sp>
          <p:nvSpPr>
            <p:cNvPr id="148" name="CustomShape 8"/>
            <p:cNvSpPr/>
            <p:nvPr/>
          </p:nvSpPr>
          <p:spPr>
            <a:xfrm rot="5400000" flipH="1">
              <a:off x="63720" y="6619680"/>
              <a:ext cx="308880" cy="838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CustomShape 9"/>
            <p:cNvSpPr/>
            <p:nvPr/>
          </p:nvSpPr>
          <p:spPr>
            <a:xfrm rot="5400000" flipH="1">
              <a:off x="158040" y="6517440"/>
              <a:ext cx="308880" cy="838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" name="CustomShape 2"/>
          <p:cNvSpPr/>
          <p:nvPr/>
        </p:nvSpPr>
        <p:spPr>
          <a:xfrm>
            <a:off x="600" y="207900"/>
            <a:ext cx="1219140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Онлайн обучение по специальности </a:t>
            </a:r>
            <a:r>
              <a:rPr lang="en-US" sz="3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FrontEnd</a:t>
            </a:r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разработчик</a:t>
            </a:r>
            <a:endParaRPr lang="ru-RU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16" y="841115"/>
            <a:ext cx="11264968" cy="544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328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981080" y="808200"/>
            <a:ext cx="8228880" cy="56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155" name="CustomShape 2"/>
          <p:cNvSpPr/>
          <p:nvPr/>
        </p:nvSpPr>
        <p:spPr>
          <a:xfrm>
            <a:off x="0" y="6343560"/>
            <a:ext cx="12191400" cy="5328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156" name="CustomShape 3"/>
          <p:cNvSpPr/>
          <p:nvPr/>
        </p:nvSpPr>
        <p:spPr>
          <a:xfrm>
            <a:off x="4038480" y="6458760"/>
            <a:ext cx="792396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376920" y="6431400"/>
            <a:ext cx="8834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ITVDN</a:t>
            </a: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8" name="Group 5"/>
          <p:cNvGrpSpPr/>
          <p:nvPr/>
        </p:nvGrpSpPr>
        <p:grpSpPr>
          <a:xfrm>
            <a:off x="176760" y="6405120"/>
            <a:ext cx="178200" cy="411120"/>
            <a:chOff x="176760" y="6405120"/>
            <a:chExt cx="178200" cy="411120"/>
          </a:xfrm>
        </p:grpSpPr>
        <p:sp>
          <p:nvSpPr>
            <p:cNvPr id="159" name="CustomShape 6"/>
            <p:cNvSpPr/>
            <p:nvPr/>
          </p:nvSpPr>
          <p:spPr>
            <a:xfrm rot="5400000" flipH="1">
              <a:off x="63720" y="6619680"/>
              <a:ext cx="308880" cy="838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7"/>
            <p:cNvSpPr/>
            <p:nvPr/>
          </p:nvSpPr>
          <p:spPr>
            <a:xfrm rot="5400000" flipH="1">
              <a:off x="158040" y="6517440"/>
              <a:ext cx="308880" cy="838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1" name="CustomShape 8"/>
          <p:cNvSpPr/>
          <p:nvPr/>
        </p:nvSpPr>
        <p:spPr>
          <a:xfrm>
            <a:off x="0" y="228600"/>
            <a:ext cx="12191400" cy="5328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163" name="CustomShape 10"/>
          <p:cNvSpPr/>
          <p:nvPr/>
        </p:nvSpPr>
        <p:spPr>
          <a:xfrm>
            <a:off x="0" y="3025946"/>
            <a:ext cx="12191400" cy="831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D04E1D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Принципы построения разметки Flex</a:t>
            </a:r>
            <a:endParaRPr lang="ru-RU" sz="4400" b="0" strike="noStrike" spc="-1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00000"/>
              </a:lnSpc>
            </a:pPr>
            <a:endParaRPr lang="ru-RU" sz="44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CustomShape 2"/>
          <p:cNvSpPr/>
          <p:nvPr/>
        </p:nvSpPr>
        <p:spPr>
          <a:xfrm>
            <a:off x="600" y="207900"/>
            <a:ext cx="1219140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Верстка сайта за 30 минут на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Flexbox</a:t>
            </a:r>
            <a:endParaRPr lang="ru-RU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981080" y="808200"/>
            <a:ext cx="8228880" cy="56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165" name="CustomShape 2"/>
          <p:cNvSpPr/>
          <p:nvPr/>
        </p:nvSpPr>
        <p:spPr>
          <a:xfrm>
            <a:off x="0" y="6343560"/>
            <a:ext cx="12191400" cy="5328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166" name="CustomShape 3"/>
          <p:cNvSpPr/>
          <p:nvPr/>
        </p:nvSpPr>
        <p:spPr>
          <a:xfrm>
            <a:off x="4038480" y="6458760"/>
            <a:ext cx="792396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376920" y="6431400"/>
            <a:ext cx="8834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ITVDN</a:t>
            </a: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8" name="Group 5"/>
          <p:cNvGrpSpPr/>
          <p:nvPr/>
        </p:nvGrpSpPr>
        <p:grpSpPr>
          <a:xfrm>
            <a:off x="176760" y="6405120"/>
            <a:ext cx="178200" cy="411120"/>
            <a:chOff x="176760" y="6405120"/>
            <a:chExt cx="178200" cy="411120"/>
          </a:xfrm>
        </p:grpSpPr>
        <p:sp>
          <p:nvSpPr>
            <p:cNvPr id="169" name="CustomShape 6"/>
            <p:cNvSpPr/>
            <p:nvPr/>
          </p:nvSpPr>
          <p:spPr>
            <a:xfrm rot="5400000" flipH="1">
              <a:off x="63720" y="6619680"/>
              <a:ext cx="308880" cy="838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" name="CustomShape 7"/>
            <p:cNvSpPr/>
            <p:nvPr/>
          </p:nvSpPr>
          <p:spPr>
            <a:xfrm rot="5400000" flipH="1">
              <a:off x="158040" y="6517440"/>
              <a:ext cx="308880" cy="838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1" name="CustomShape 8"/>
          <p:cNvSpPr/>
          <p:nvPr/>
        </p:nvSpPr>
        <p:spPr>
          <a:xfrm>
            <a:off x="0" y="228600"/>
            <a:ext cx="12191400" cy="5328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173" name="CustomShape 10"/>
          <p:cNvSpPr/>
          <p:nvPr/>
        </p:nvSpPr>
        <p:spPr>
          <a:xfrm>
            <a:off x="495360" y="811964"/>
            <a:ext cx="11200680" cy="624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D04E1D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CSS Flexible Box Layout Module</a:t>
            </a:r>
            <a:endParaRPr lang="ru-RU" sz="32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4" name="Рисунок 173"/>
          <p:cNvPicPr/>
          <p:nvPr/>
        </p:nvPicPr>
        <p:blipFill>
          <a:blip r:embed="rId3"/>
          <a:stretch/>
        </p:blipFill>
        <p:spPr>
          <a:xfrm>
            <a:off x="761520" y="1458720"/>
            <a:ext cx="10668000" cy="4727171"/>
          </a:xfrm>
          <a:prstGeom prst="rect">
            <a:avLst/>
          </a:prstGeom>
          <a:ln>
            <a:noFill/>
          </a:ln>
        </p:spPr>
      </p:pic>
      <p:sp>
        <p:nvSpPr>
          <p:cNvPr id="14" name="CustomShape 2"/>
          <p:cNvSpPr/>
          <p:nvPr/>
        </p:nvSpPr>
        <p:spPr>
          <a:xfrm>
            <a:off x="600" y="207900"/>
            <a:ext cx="1219140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Верстка сайта за 30 минут на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Flexbox</a:t>
            </a:r>
            <a:endParaRPr lang="ru-RU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2"/>
          <p:cNvSpPr/>
          <p:nvPr/>
        </p:nvSpPr>
        <p:spPr>
          <a:xfrm>
            <a:off x="0" y="6343560"/>
            <a:ext cx="12191400" cy="5328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177" name="CustomShape 3"/>
          <p:cNvSpPr/>
          <p:nvPr/>
        </p:nvSpPr>
        <p:spPr>
          <a:xfrm>
            <a:off x="4038480" y="6458760"/>
            <a:ext cx="792396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376920" y="6431400"/>
            <a:ext cx="8834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ITVDN</a:t>
            </a: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9" name="Group 5"/>
          <p:cNvGrpSpPr/>
          <p:nvPr/>
        </p:nvGrpSpPr>
        <p:grpSpPr>
          <a:xfrm>
            <a:off x="176760" y="6405120"/>
            <a:ext cx="178200" cy="411120"/>
            <a:chOff x="176760" y="6405120"/>
            <a:chExt cx="178200" cy="411120"/>
          </a:xfrm>
        </p:grpSpPr>
        <p:sp>
          <p:nvSpPr>
            <p:cNvPr id="180" name="CustomShape 6"/>
            <p:cNvSpPr/>
            <p:nvPr/>
          </p:nvSpPr>
          <p:spPr>
            <a:xfrm rot="5400000" flipH="1">
              <a:off x="63720" y="6619680"/>
              <a:ext cx="308880" cy="838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CustomShape 7"/>
            <p:cNvSpPr/>
            <p:nvPr/>
          </p:nvSpPr>
          <p:spPr>
            <a:xfrm rot="5400000" flipH="1">
              <a:off x="158040" y="6517440"/>
              <a:ext cx="308880" cy="838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2" name="CustomShape 8"/>
          <p:cNvSpPr/>
          <p:nvPr/>
        </p:nvSpPr>
        <p:spPr>
          <a:xfrm>
            <a:off x="0" y="228600"/>
            <a:ext cx="12191400" cy="5328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184" name="CustomShape 10"/>
          <p:cNvSpPr/>
          <p:nvPr/>
        </p:nvSpPr>
        <p:spPr>
          <a:xfrm>
            <a:off x="0" y="795954"/>
            <a:ext cx="12192000" cy="6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D04E1D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CSS Flexible Box Layout Module</a:t>
            </a:r>
            <a:endParaRPr lang="ru-RU" sz="32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CustomShape 11"/>
          <p:cNvSpPr/>
          <p:nvPr/>
        </p:nvSpPr>
        <p:spPr>
          <a:xfrm>
            <a:off x="1177336" y="1673093"/>
            <a:ext cx="9836727" cy="43689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CSS3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Flexible</a:t>
            </a:r>
            <a:r>
              <a:rPr lang="ru-RU" sz="2000" b="0" strike="noStrike" spc="-1" dirty="0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Box</a:t>
            </a:r>
            <a:r>
              <a:rPr lang="ru-RU" sz="2000" b="0" strike="noStrike" spc="-1" dirty="0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, или просто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Flexbox</a:t>
            </a:r>
            <a:r>
              <a:rPr lang="ru-RU" sz="2000" b="0" strike="noStrike" spc="-1" dirty="0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 — это режим разметки, созданный для упорядоч</a:t>
            </a:r>
            <a:r>
              <a:rPr lang="ru-RU" sz="2000" spc="-1" dirty="0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ива</a:t>
            </a:r>
            <a:r>
              <a:rPr lang="ru-RU" sz="2000" b="0" strike="noStrike" spc="-1" dirty="0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ния элементов на странице таким образом, чтобы они вели себя предсказуемо в случаях, когда разметка страницы адаптирована под различные размеры экрана устройства. </a:t>
            </a: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>
              <a:lnSpc>
                <a:spcPct val="100000"/>
              </a:lnSpc>
            </a:pP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Во многих случаях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флексбоксы</a:t>
            </a:r>
            <a:r>
              <a:rPr lang="ru-RU" sz="2000" b="0" strike="noStrike" spc="-1" dirty="0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 лучше блочной модели разметки, поскольку не использует обтекания (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float</a:t>
            </a:r>
            <a:r>
              <a:rPr lang="ru-RU" sz="2000" b="0" strike="noStrike" spc="-1" dirty="0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) и не выполняет схлопывание отступов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flex</a:t>
            </a:r>
            <a:r>
              <a:rPr lang="ru-RU" sz="2000" b="0" strike="noStrike" spc="-1" dirty="0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-контейнера, и его содержимого (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margin</a:t>
            </a:r>
            <a:r>
              <a:rPr lang="ru-RU" sz="2000" b="0" strike="noStrike" spc="-1" dirty="0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collapse</a:t>
            </a:r>
            <a:r>
              <a:rPr lang="ru-RU" sz="2000" b="0" strike="noStrike" spc="-1" dirty="0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).</a:t>
            </a: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Главной концепцией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Flexbox</a:t>
            </a:r>
            <a:r>
              <a:rPr lang="ru-RU" sz="2000" b="0" strike="noStrike" spc="-1" dirty="0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 является возможность изменения высоты и/или ширины его элементов, чтобы лучше заполнять пространство любого дисплея.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Flex</a:t>
            </a:r>
            <a:r>
              <a:rPr lang="ru-RU" sz="2000" b="0" strike="noStrike" spc="-1" dirty="0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-контейнер увеличивает элементы, чтобы заполнить доступное пространство, или уменьшает, чтобы предотвратить перекрытие.</a:t>
            </a: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600" y="207900"/>
            <a:ext cx="1219140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Верстка сайта за 30 минут на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Flexbox</a:t>
            </a:r>
            <a:endParaRPr lang="ru-RU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981080" y="808200"/>
            <a:ext cx="8228880" cy="56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187" name="CustomShape 2"/>
          <p:cNvSpPr/>
          <p:nvPr/>
        </p:nvSpPr>
        <p:spPr>
          <a:xfrm>
            <a:off x="0" y="6343560"/>
            <a:ext cx="12191400" cy="5328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188" name="CustomShape 3"/>
          <p:cNvSpPr/>
          <p:nvPr/>
        </p:nvSpPr>
        <p:spPr>
          <a:xfrm>
            <a:off x="4038480" y="6458760"/>
            <a:ext cx="792396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376920" y="6431400"/>
            <a:ext cx="8834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FFFFFF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ITVDN</a:t>
            </a: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90" name="Group 5"/>
          <p:cNvGrpSpPr/>
          <p:nvPr/>
        </p:nvGrpSpPr>
        <p:grpSpPr>
          <a:xfrm>
            <a:off x="176760" y="6405120"/>
            <a:ext cx="178200" cy="411120"/>
            <a:chOff x="176760" y="6405120"/>
            <a:chExt cx="178200" cy="411120"/>
          </a:xfrm>
        </p:grpSpPr>
        <p:sp>
          <p:nvSpPr>
            <p:cNvPr id="191" name="CustomShape 6"/>
            <p:cNvSpPr/>
            <p:nvPr/>
          </p:nvSpPr>
          <p:spPr>
            <a:xfrm rot="5400000" flipH="1">
              <a:off x="63720" y="6619680"/>
              <a:ext cx="308880" cy="838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" name="CustomShape 7"/>
            <p:cNvSpPr/>
            <p:nvPr/>
          </p:nvSpPr>
          <p:spPr>
            <a:xfrm rot="5400000" flipH="1">
              <a:off x="158040" y="6517440"/>
              <a:ext cx="308880" cy="838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3" name="CustomShape 8"/>
          <p:cNvSpPr/>
          <p:nvPr/>
        </p:nvSpPr>
        <p:spPr>
          <a:xfrm>
            <a:off x="0" y="228600"/>
            <a:ext cx="12191400" cy="5328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195" name="CustomShape 10"/>
          <p:cNvSpPr/>
          <p:nvPr/>
        </p:nvSpPr>
        <p:spPr>
          <a:xfrm>
            <a:off x="0" y="804600"/>
            <a:ext cx="12191400" cy="51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D04E1D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CSS Flexible Box Layout Module</a:t>
            </a:r>
            <a:endParaRPr lang="ru-RU" sz="32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6" name="CustomShape 11"/>
          <p:cNvSpPr/>
          <p:nvPr/>
        </p:nvSpPr>
        <p:spPr>
          <a:xfrm>
            <a:off x="376920" y="2196363"/>
            <a:ext cx="5172480" cy="28608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0" strike="noStrike" spc="-1" dirty="0" err="1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Flexbox</a:t>
            </a:r>
            <a:r>
              <a:rPr lang="ru-RU" sz="2000" b="0" strike="noStrike" spc="-1" dirty="0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 - позволяет контролировать размер и выравнивание элементов по нескольким осям, выполняя распределение места между ними. </a:t>
            </a: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>
              <a:lnSpc>
                <a:spcPct val="100000"/>
              </a:lnSpc>
            </a:pP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Дочерние элементы внутри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Flexbox</a:t>
            </a:r>
            <a:r>
              <a:rPr lang="ru-RU" sz="2000" b="0" strike="noStrike" spc="-1" dirty="0">
                <a:solidFill>
                  <a:srgbClr val="000000"/>
                </a:solidFill>
                <a:latin typeface="Segoe UI Light"/>
                <a:ea typeface="DejaVu Sans"/>
                <a:cs typeface="Segoe UI Light" panose="020B0502040204020203" pitchFamily="34" charset="0"/>
              </a:rPr>
              <a:t> могут размещаться в любом направлении и могут менять размер, чтобы адаптироваться к различным размерам дисплея. </a:t>
            </a:r>
            <a:endParaRPr lang="ru-RU" sz="20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97" name="Рисунок 137"/>
          <p:cNvPicPr/>
          <p:nvPr/>
        </p:nvPicPr>
        <p:blipFill>
          <a:blip r:embed="rId3"/>
          <a:stretch/>
        </p:blipFill>
        <p:spPr>
          <a:xfrm>
            <a:off x="5549400" y="2326555"/>
            <a:ext cx="6589800" cy="2772360"/>
          </a:xfrm>
          <a:prstGeom prst="rect">
            <a:avLst/>
          </a:prstGeom>
          <a:ln>
            <a:noFill/>
          </a:ln>
        </p:spPr>
      </p:pic>
      <p:sp>
        <p:nvSpPr>
          <p:cNvPr id="198" name="TextShape 12"/>
          <p:cNvSpPr txBox="1"/>
          <p:nvPr/>
        </p:nvSpPr>
        <p:spPr>
          <a:xfrm>
            <a:off x="5749636" y="2103120"/>
            <a:ext cx="5777346" cy="3678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ru-RU" sz="1800" b="0" strike="noStrike" spc="-1">
                <a:latin typeface="Segoe UI Light" panose="020B0502040204020203" pitchFamily="34" charset="0"/>
                <a:cs typeface="Segoe UI Light" panose="020B0502040204020203" pitchFamily="34" charset="0"/>
              </a:rPr>
              <a:t>Flexbox container</a:t>
            </a:r>
            <a:endParaRPr lang="ru-RU" sz="18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CustomShape 2"/>
          <p:cNvSpPr/>
          <p:nvPr/>
        </p:nvSpPr>
        <p:spPr>
          <a:xfrm>
            <a:off x="600" y="207900"/>
            <a:ext cx="1219140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Верстка сайта за 30 минут на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Flexbox</a:t>
            </a:r>
            <a:endParaRPr lang="ru-RU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45043</TotalTime>
  <Words>741</Words>
  <Application>Microsoft Office PowerPoint</Application>
  <PresentationFormat>Широкоэкранный</PresentationFormat>
  <Paragraphs>141</Paragraphs>
  <Slides>16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16</vt:i4>
      </vt:variant>
    </vt:vector>
  </HeadingPairs>
  <TitlesOfParts>
    <vt:vector size="27" baseType="lpstr">
      <vt:lpstr>Arial</vt:lpstr>
      <vt:lpstr>Calibri</vt:lpstr>
      <vt:lpstr>DejaVu Sans</vt:lpstr>
      <vt:lpstr>Segoe UI</vt:lpstr>
      <vt:lpstr>Segoe UI Light</vt:lpstr>
      <vt:lpstr>StarSymbol</vt:lpstr>
      <vt:lpstr>Symbol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subject/>
  <dc:creator>Alexander</dc:creator>
  <dc:description/>
  <cp:lastModifiedBy>Iryna</cp:lastModifiedBy>
  <cp:revision>737</cp:revision>
  <dcterms:created xsi:type="dcterms:W3CDTF">2010-11-10T13:30:04Z</dcterms:created>
  <dcterms:modified xsi:type="dcterms:W3CDTF">2020-09-22T14:55:01Z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23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</Properties>
</file>