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58" r:id="rId4"/>
    <p:sldId id="259" r:id="rId5"/>
    <p:sldId id="257" r:id="rId6"/>
    <p:sldId id="274" r:id="rId7"/>
    <p:sldId id="277" r:id="rId8"/>
    <p:sldId id="260" r:id="rId9"/>
    <p:sldId id="261" r:id="rId10"/>
    <p:sldId id="262" r:id="rId11"/>
    <p:sldId id="263"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4080698-A1A9-4B5C-B015-D8F0C2F21282}" type="datetimeFigureOut">
              <a:rPr lang="es-HN" smtClean="0"/>
              <a:t>1/10/2022</a:t>
            </a:fld>
            <a:endParaRPr lang="es-H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H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1EF1A32-5FF2-477C-8F10-C320CFF54116}" type="slidenum">
              <a:rPr lang="es-HN" smtClean="0"/>
              <a:t>‹Nº›</a:t>
            </a:fld>
            <a:endParaRPr lang="es-HN"/>
          </a:p>
        </p:txBody>
      </p:sp>
    </p:spTree>
    <p:extLst>
      <p:ext uri="{BB962C8B-B14F-4D97-AF65-F5344CB8AC3E}">
        <p14:creationId xmlns:p14="http://schemas.microsoft.com/office/powerpoint/2010/main" val="254627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080698-A1A9-4B5C-B015-D8F0C2F21282}" type="datetimeFigureOut">
              <a:rPr lang="es-HN" smtClean="0"/>
              <a:t>1/10/2022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E1EF1A32-5FF2-477C-8F10-C320CFF54116}" type="slidenum">
              <a:rPr lang="es-HN" smtClean="0"/>
              <a:t>‹Nº›</a:t>
            </a:fld>
            <a:endParaRPr lang="es-HN"/>
          </a:p>
        </p:txBody>
      </p:sp>
    </p:spTree>
    <p:extLst>
      <p:ext uri="{BB962C8B-B14F-4D97-AF65-F5344CB8AC3E}">
        <p14:creationId xmlns:p14="http://schemas.microsoft.com/office/powerpoint/2010/main" val="25261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4080698-A1A9-4B5C-B015-D8F0C2F21282}" type="datetimeFigureOut">
              <a:rPr lang="es-HN" smtClean="0"/>
              <a:t>1/10/2022</a:t>
            </a:fld>
            <a:endParaRPr lang="es-HN"/>
          </a:p>
        </p:txBody>
      </p:sp>
      <p:sp>
        <p:nvSpPr>
          <p:cNvPr id="5" name="Footer Placeholder 4"/>
          <p:cNvSpPr>
            <a:spLocks noGrp="1"/>
          </p:cNvSpPr>
          <p:nvPr>
            <p:ph type="ftr" sz="quarter" idx="11"/>
          </p:nvPr>
        </p:nvSpPr>
        <p:spPr>
          <a:xfrm>
            <a:off x="774923" y="5951811"/>
            <a:ext cx="7896279" cy="365125"/>
          </a:xfrm>
        </p:spPr>
        <p:txBody>
          <a:bodyPr/>
          <a:lstStyle/>
          <a:p>
            <a:endParaRPr lang="es-H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1EF1A32-5FF2-477C-8F10-C320CFF54116}" type="slidenum">
              <a:rPr lang="es-HN" smtClean="0"/>
              <a:t>‹Nº›</a:t>
            </a:fld>
            <a:endParaRPr lang="es-HN"/>
          </a:p>
        </p:txBody>
      </p:sp>
    </p:spTree>
    <p:extLst>
      <p:ext uri="{BB962C8B-B14F-4D97-AF65-F5344CB8AC3E}">
        <p14:creationId xmlns:p14="http://schemas.microsoft.com/office/powerpoint/2010/main" val="83124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080698-A1A9-4B5C-B015-D8F0C2F21282}" type="datetimeFigureOut">
              <a:rPr lang="es-HN" smtClean="0"/>
              <a:t>1/10/2022</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a:xfrm>
            <a:off x="10558300" y="5956137"/>
            <a:ext cx="1052508" cy="365125"/>
          </a:xfrm>
        </p:spPr>
        <p:txBody>
          <a:bodyPr/>
          <a:lstStyle/>
          <a:p>
            <a:fld id="{E1EF1A32-5FF2-477C-8F10-C320CFF54116}" type="slidenum">
              <a:rPr lang="es-HN" smtClean="0"/>
              <a:t>‹Nº›</a:t>
            </a:fld>
            <a:endParaRPr lang="es-HN"/>
          </a:p>
        </p:txBody>
      </p:sp>
    </p:spTree>
    <p:extLst>
      <p:ext uri="{BB962C8B-B14F-4D97-AF65-F5344CB8AC3E}">
        <p14:creationId xmlns:p14="http://schemas.microsoft.com/office/powerpoint/2010/main" val="170461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4080698-A1A9-4B5C-B015-D8F0C2F21282}" type="datetimeFigureOut">
              <a:rPr lang="es-HN" smtClean="0"/>
              <a:t>1/10/2022</a:t>
            </a:fld>
            <a:endParaRPr lang="es-H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H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1EF1A32-5FF2-477C-8F10-C320CFF54116}" type="slidenum">
              <a:rPr lang="es-HN" smtClean="0"/>
              <a:t>‹Nº›</a:t>
            </a:fld>
            <a:endParaRPr lang="es-HN"/>
          </a:p>
        </p:txBody>
      </p:sp>
    </p:spTree>
    <p:extLst>
      <p:ext uri="{BB962C8B-B14F-4D97-AF65-F5344CB8AC3E}">
        <p14:creationId xmlns:p14="http://schemas.microsoft.com/office/powerpoint/2010/main" val="423619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4080698-A1A9-4B5C-B015-D8F0C2F21282}" type="datetimeFigureOut">
              <a:rPr lang="es-HN" smtClean="0"/>
              <a:t>1/10/2022</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E1EF1A32-5FF2-477C-8F10-C320CFF54116}" type="slidenum">
              <a:rPr lang="es-HN" smtClean="0"/>
              <a:t>‹Nº›</a:t>
            </a:fld>
            <a:endParaRPr lang="es-HN"/>
          </a:p>
        </p:txBody>
      </p:sp>
    </p:spTree>
    <p:extLst>
      <p:ext uri="{BB962C8B-B14F-4D97-AF65-F5344CB8AC3E}">
        <p14:creationId xmlns:p14="http://schemas.microsoft.com/office/powerpoint/2010/main" val="117780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4080698-A1A9-4B5C-B015-D8F0C2F21282}" type="datetimeFigureOut">
              <a:rPr lang="es-HN" smtClean="0"/>
              <a:t>1/10/2022</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E1EF1A32-5FF2-477C-8F10-C320CFF54116}" type="slidenum">
              <a:rPr lang="es-HN" smtClean="0"/>
              <a:t>‹Nº›</a:t>
            </a:fld>
            <a:endParaRPr lang="es-HN"/>
          </a:p>
        </p:txBody>
      </p:sp>
    </p:spTree>
    <p:extLst>
      <p:ext uri="{BB962C8B-B14F-4D97-AF65-F5344CB8AC3E}">
        <p14:creationId xmlns:p14="http://schemas.microsoft.com/office/powerpoint/2010/main" val="69341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080698-A1A9-4B5C-B015-D8F0C2F21282}" type="datetimeFigureOut">
              <a:rPr lang="es-HN" smtClean="0"/>
              <a:t>1/10/2022</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E1EF1A32-5FF2-477C-8F10-C320CFF54116}" type="slidenum">
              <a:rPr lang="es-HN" smtClean="0"/>
              <a:t>‹Nº›</a:t>
            </a:fld>
            <a:endParaRPr lang="es-H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24048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80698-A1A9-4B5C-B015-D8F0C2F21282}" type="datetimeFigureOut">
              <a:rPr lang="es-HN" smtClean="0"/>
              <a:t>1/10/2022</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E1EF1A32-5FF2-477C-8F10-C320CFF54116}" type="slidenum">
              <a:rPr lang="es-HN" smtClean="0"/>
              <a:t>‹Nº›</a:t>
            </a:fld>
            <a:endParaRPr lang="es-HN"/>
          </a:p>
        </p:txBody>
      </p:sp>
    </p:spTree>
    <p:extLst>
      <p:ext uri="{BB962C8B-B14F-4D97-AF65-F5344CB8AC3E}">
        <p14:creationId xmlns:p14="http://schemas.microsoft.com/office/powerpoint/2010/main" val="60538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4080698-A1A9-4B5C-B015-D8F0C2F21282}" type="datetimeFigureOut">
              <a:rPr lang="es-HN" smtClean="0"/>
              <a:t>1/10/2022</a:t>
            </a:fld>
            <a:endParaRPr lang="es-H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H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1EF1A32-5FF2-477C-8F10-C320CFF54116}" type="slidenum">
              <a:rPr lang="es-HN" smtClean="0"/>
              <a:t>‹Nº›</a:t>
            </a:fld>
            <a:endParaRPr lang="es-HN"/>
          </a:p>
        </p:txBody>
      </p:sp>
    </p:spTree>
    <p:extLst>
      <p:ext uri="{BB962C8B-B14F-4D97-AF65-F5344CB8AC3E}">
        <p14:creationId xmlns:p14="http://schemas.microsoft.com/office/powerpoint/2010/main" val="341812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4080698-A1A9-4B5C-B015-D8F0C2F21282}" type="datetimeFigureOut">
              <a:rPr lang="es-HN" smtClean="0"/>
              <a:t>1/10/2022</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E1EF1A32-5FF2-477C-8F10-C320CFF54116}" type="slidenum">
              <a:rPr lang="es-HN" smtClean="0"/>
              <a:t>‹Nº›</a:t>
            </a:fld>
            <a:endParaRPr lang="es-HN"/>
          </a:p>
        </p:txBody>
      </p:sp>
    </p:spTree>
    <p:extLst>
      <p:ext uri="{BB962C8B-B14F-4D97-AF65-F5344CB8AC3E}">
        <p14:creationId xmlns:p14="http://schemas.microsoft.com/office/powerpoint/2010/main" val="23972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4080698-A1A9-4B5C-B015-D8F0C2F21282}" type="datetimeFigureOut">
              <a:rPr lang="es-HN" smtClean="0"/>
              <a:t>1/10/2022</a:t>
            </a:fld>
            <a:endParaRPr lang="es-H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H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1EF1A32-5FF2-477C-8F10-C320CFF54116}" type="slidenum">
              <a:rPr lang="es-HN" smtClean="0"/>
              <a:t>‹Nº›</a:t>
            </a:fld>
            <a:endParaRPr lang="es-H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3650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7.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A749D-30A7-4771-9B73-20193A2CFDFC}"/>
              </a:ext>
            </a:extLst>
          </p:cNvPr>
          <p:cNvSpPr>
            <a:spLocks noGrp="1"/>
          </p:cNvSpPr>
          <p:nvPr>
            <p:ph type="ctrTitle"/>
          </p:nvPr>
        </p:nvSpPr>
        <p:spPr>
          <a:xfrm>
            <a:off x="1908544" y="945707"/>
            <a:ext cx="9144000" cy="2387600"/>
          </a:xfrm>
        </p:spPr>
        <p:txBody>
          <a:bodyPr>
            <a:normAutofit fontScale="90000"/>
          </a:bodyPr>
          <a:lstStyle/>
          <a:p>
            <a:pPr algn="ctr"/>
            <a:r>
              <a:rPr lang="es-ES" dirty="0"/>
              <a:t/>
            </a:r>
            <a:br>
              <a:rPr lang="es-ES" dirty="0"/>
            </a:br>
            <a:r>
              <a:rPr lang="es-ES" dirty="0"/>
              <a:t/>
            </a:r>
            <a:br>
              <a:rPr lang="es-ES" dirty="0"/>
            </a:br>
            <a:r>
              <a:rPr lang="es-ES" dirty="0"/>
              <a:t/>
            </a:r>
            <a:br>
              <a:rPr lang="es-ES" dirty="0"/>
            </a:br>
            <a:r>
              <a:rPr lang="es-ES" dirty="0"/>
              <a:t/>
            </a:r>
            <a:br>
              <a:rPr lang="es-ES" dirty="0"/>
            </a:br>
            <a:r>
              <a:rPr lang="es-ES" dirty="0"/>
              <a:t/>
            </a:r>
            <a:br>
              <a:rPr lang="es-ES" dirty="0"/>
            </a:br>
            <a:r>
              <a:rPr lang="es-ES" dirty="0" smtClean="0"/>
              <a:t>¡BIENVENIDOS Al curso de Word básico!</a:t>
            </a:r>
            <a:r>
              <a:rPr lang="es-ES" dirty="0"/>
              <a:t/>
            </a:r>
            <a:br>
              <a:rPr lang="es-ES" dirty="0"/>
            </a:br>
            <a:r>
              <a:rPr lang="es-ES" dirty="0"/>
              <a:t/>
            </a:r>
            <a:br>
              <a:rPr lang="es-ES" dirty="0"/>
            </a:br>
            <a:r>
              <a:rPr lang="es-ES" dirty="0"/>
              <a:t/>
            </a:r>
            <a:br>
              <a:rPr lang="es-ES" dirty="0"/>
            </a:br>
            <a:endParaRPr lang="es-HN" dirty="0"/>
          </a:p>
        </p:txBody>
      </p:sp>
      <p:cxnSp>
        <p:nvCxnSpPr>
          <p:cNvPr id="5" name="Conector recto 4">
            <a:extLst>
              <a:ext uri="{FF2B5EF4-FFF2-40B4-BE49-F238E27FC236}">
                <a16:creationId xmlns:a16="http://schemas.microsoft.com/office/drawing/2014/main" id="{89ED9B6A-E0CD-45AD-8A5B-C7F90F46745E}"/>
              </a:ext>
            </a:extLst>
          </p:cNvPr>
          <p:cNvCxnSpPr/>
          <p:nvPr/>
        </p:nvCxnSpPr>
        <p:spPr>
          <a:xfrm>
            <a:off x="2500386" y="2235230"/>
            <a:ext cx="8070112" cy="0"/>
          </a:xfrm>
          <a:prstGeom prst="line">
            <a:avLst/>
          </a:prstGeom>
        </p:spPr>
        <p:style>
          <a:lnRef idx="3">
            <a:schemeClr val="accent2"/>
          </a:lnRef>
          <a:fillRef idx="0">
            <a:schemeClr val="accent2"/>
          </a:fillRef>
          <a:effectRef idx="2">
            <a:schemeClr val="accent2"/>
          </a:effectRef>
          <a:fontRef idx="minor">
            <a:schemeClr val="tx1"/>
          </a:fontRef>
        </p:style>
      </p:cxn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131" y="3149631"/>
            <a:ext cx="4212972" cy="3159729"/>
          </a:xfrm>
          <a:prstGeom prst="rect">
            <a:avLst/>
          </a:prstGeom>
        </p:spPr>
      </p:pic>
    </p:spTree>
    <p:extLst>
      <p:ext uri="{BB962C8B-B14F-4D97-AF65-F5344CB8AC3E}">
        <p14:creationId xmlns:p14="http://schemas.microsoft.com/office/powerpoint/2010/main" val="227829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CD734-338E-4FC3-BA35-1A2178518F23}"/>
              </a:ext>
            </a:extLst>
          </p:cNvPr>
          <p:cNvSpPr>
            <a:spLocks noGrp="1"/>
          </p:cNvSpPr>
          <p:nvPr>
            <p:ph type="title"/>
          </p:nvPr>
        </p:nvSpPr>
        <p:spPr/>
        <p:txBody>
          <a:bodyPr/>
          <a:lstStyle/>
          <a:p>
            <a:r>
              <a:rPr lang="es-MX" b="1" dirty="0"/>
              <a:t>VENTAJAS DE WORD </a:t>
            </a:r>
            <a:endParaRPr lang="es-MX" dirty="0"/>
          </a:p>
        </p:txBody>
      </p:sp>
      <p:sp>
        <p:nvSpPr>
          <p:cNvPr id="3" name="Marcador de contenido 2">
            <a:extLst>
              <a:ext uri="{FF2B5EF4-FFF2-40B4-BE49-F238E27FC236}">
                <a16:creationId xmlns:a16="http://schemas.microsoft.com/office/drawing/2014/main" id="{74C62C2C-AEAE-4913-82AC-BDA325B87ED9}"/>
              </a:ext>
            </a:extLst>
          </p:cNvPr>
          <p:cNvSpPr>
            <a:spLocks noGrp="1"/>
          </p:cNvSpPr>
          <p:nvPr>
            <p:ph idx="1"/>
          </p:nvPr>
        </p:nvSpPr>
        <p:spPr/>
        <p:txBody>
          <a:bodyPr/>
          <a:lstStyle/>
          <a:p>
            <a:r>
              <a:rPr lang="es-MX" dirty="0" smtClean="0"/>
              <a:t>1.Dedicar </a:t>
            </a:r>
            <a:r>
              <a:rPr lang="es-MX" dirty="0"/>
              <a:t>más tiempo a escribir y menos tiempo a aplicar formato. </a:t>
            </a:r>
          </a:p>
          <a:p>
            <a:r>
              <a:rPr lang="es-MX" dirty="0"/>
              <a:t>2. Comunicar de forma más efectiva con las nuevas herramientas de creación de gráficos y los diagramas SmartArt. </a:t>
            </a:r>
          </a:p>
          <a:p>
            <a:r>
              <a:rPr lang="es-MX" dirty="0"/>
              <a:t>3. Montar rápidamente documentos mediante el uso de los bloques de creación. </a:t>
            </a:r>
          </a:p>
          <a:p>
            <a:r>
              <a:rPr lang="es-MX" dirty="0"/>
              <a:t>4. Guardar como PDF o XPS directamente desde Office Word 2007 </a:t>
            </a:r>
          </a:p>
          <a:p>
            <a:r>
              <a:rPr lang="es-MX" dirty="0"/>
              <a:t>5. Publicar y mantener blogs directamente desde Office Word 2007. </a:t>
            </a:r>
          </a:p>
          <a:p>
            <a:r>
              <a:rPr lang="es-MX" dirty="0"/>
              <a:t>6. Agilizar los procesos de revisión de documentos con Office Word 2007 y Microsoft Office SharePoint Server 2007. </a:t>
            </a:r>
          </a:p>
          <a:p>
            <a:r>
              <a:rPr lang="es-MX" dirty="0"/>
              <a:t>7. Conectar los documentos a la información empresarial. </a:t>
            </a:r>
          </a:p>
        </p:txBody>
      </p:sp>
    </p:spTree>
    <p:extLst>
      <p:ext uri="{BB962C8B-B14F-4D97-AF65-F5344CB8AC3E}">
        <p14:creationId xmlns:p14="http://schemas.microsoft.com/office/powerpoint/2010/main" val="139437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0C9D7-5F00-4F27-9E94-80F94CA61859}"/>
              </a:ext>
            </a:extLst>
          </p:cNvPr>
          <p:cNvSpPr>
            <a:spLocks noGrp="1"/>
          </p:cNvSpPr>
          <p:nvPr>
            <p:ph type="title"/>
          </p:nvPr>
        </p:nvSpPr>
        <p:spPr/>
        <p:txBody>
          <a:bodyPr/>
          <a:lstStyle/>
          <a:p>
            <a:r>
              <a:rPr lang="es-MX" b="1" dirty="0"/>
              <a:t>¿Cómo se accede al Word en la computadora</a:t>
            </a:r>
            <a:r>
              <a:rPr lang="es-MX" b="1" dirty="0" smtClean="0"/>
              <a:t>?</a:t>
            </a:r>
            <a:endParaRPr lang="es-HN" dirty="0"/>
          </a:p>
        </p:txBody>
      </p:sp>
      <p:sp>
        <p:nvSpPr>
          <p:cNvPr id="3" name="Marcador de contenido 2">
            <a:extLst>
              <a:ext uri="{FF2B5EF4-FFF2-40B4-BE49-F238E27FC236}">
                <a16:creationId xmlns:a16="http://schemas.microsoft.com/office/drawing/2014/main" id="{1CDFE7DA-338B-44DF-B3C8-E874852454FD}"/>
              </a:ext>
            </a:extLst>
          </p:cNvPr>
          <p:cNvSpPr>
            <a:spLocks noGrp="1"/>
          </p:cNvSpPr>
          <p:nvPr>
            <p:ph idx="1"/>
          </p:nvPr>
        </p:nvSpPr>
        <p:spPr/>
        <p:txBody>
          <a:bodyPr/>
          <a:lstStyle/>
          <a:p>
            <a:pPr lvl="0"/>
            <a:r>
              <a:rPr lang="es-MX" dirty="0"/>
              <a:t>Asegurarse de que esté instalado en la computadora el programa Microsoft Word.</a:t>
            </a:r>
          </a:p>
          <a:p>
            <a:pPr lvl="0"/>
            <a:r>
              <a:rPr lang="es-MX" dirty="0"/>
              <a:t>Hacer doble clic en el ícono de acceso directo correspondiente, que puede encontrarse en el menú Inicio – Microsoft Office o en el Escritorio (Desktop).</a:t>
            </a:r>
          </a:p>
          <a:p>
            <a:pPr lvl="0"/>
            <a:r>
              <a:rPr lang="es-MX" dirty="0"/>
              <a:t>Comenzar con la redacción del escrito.</a:t>
            </a:r>
          </a:p>
          <a:p>
            <a:endParaRPr lang="es-HN" dirty="0"/>
          </a:p>
        </p:txBody>
      </p:sp>
    </p:spTree>
    <p:extLst>
      <p:ext uri="{BB962C8B-B14F-4D97-AF65-F5344CB8AC3E}">
        <p14:creationId xmlns:p14="http://schemas.microsoft.com/office/powerpoint/2010/main" val="156699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8040E-B1EC-4291-BF0B-93A3FA435ECF}"/>
              </a:ext>
            </a:extLst>
          </p:cNvPr>
          <p:cNvSpPr>
            <a:spLocks noGrp="1"/>
          </p:cNvSpPr>
          <p:nvPr>
            <p:ph type="title"/>
          </p:nvPr>
        </p:nvSpPr>
        <p:spPr>
          <a:xfrm>
            <a:off x="581192" y="702156"/>
            <a:ext cx="11029616" cy="829464"/>
          </a:xfrm>
        </p:spPr>
        <p:txBody>
          <a:bodyPr/>
          <a:lstStyle/>
          <a:p>
            <a:pPr algn="ctr"/>
            <a:r>
              <a:rPr lang="es-ES" dirty="0" smtClean="0"/>
              <a:t>¡Gracias </a:t>
            </a:r>
            <a:r>
              <a:rPr lang="es-ES" dirty="0"/>
              <a:t>por </a:t>
            </a:r>
            <a:r>
              <a:rPr lang="es-ES" dirty="0" smtClean="0"/>
              <a:t>participar en este</a:t>
            </a:r>
            <a:r>
              <a:rPr lang="es-ES" dirty="0" smtClean="0"/>
              <a:t> curso! </a:t>
            </a:r>
            <a:endParaRPr lang="es-HN" dirty="0"/>
          </a:p>
        </p:txBody>
      </p:sp>
      <p:sp>
        <p:nvSpPr>
          <p:cNvPr id="5" name="Título 1">
            <a:extLst>
              <a:ext uri="{FF2B5EF4-FFF2-40B4-BE49-F238E27FC236}">
                <a16:creationId xmlns:a16="http://schemas.microsoft.com/office/drawing/2014/main" id="{F2B4B7EC-27CA-4A09-942A-E59F47959E75}"/>
              </a:ext>
            </a:extLst>
          </p:cNvPr>
          <p:cNvSpPr txBox="1">
            <a:spLocks/>
          </p:cNvSpPr>
          <p:nvPr/>
        </p:nvSpPr>
        <p:spPr>
          <a:xfrm>
            <a:off x="434340" y="527796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Hasta la próxima </a:t>
            </a:r>
            <a:endParaRPr lang="es-HN" dirty="0"/>
          </a:p>
        </p:txBody>
      </p:sp>
      <p:pic>
        <p:nvPicPr>
          <p:cNvPr id="3" name="Audio 2">
            <a:hlinkClick r:id="" action="ppaction://media"/>
            <a:extLst>
              <a:ext uri="{FF2B5EF4-FFF2-40B4-BE49-F238E27FC236}">
                <a16:creationId xmlns:a16="http://schemas.microsoft.com/office/drawing/2014/main" id="{24F59265-7BF0-4B3D-874A-3A084698E32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pic>
        <p:nvPicPr>
          <p:cNvPr id="7" name="Marcador de contenido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540035" y="2665644"/>
            <a:ext cx="4007460" cy="2612322"/>
          </a:xfrm>
        </p:spPr>
      </p:pic>
    </p:spTree>
    <p:extLst>
      <p:ext uri="{BB962C8B-B14F-4D97-AF65-F5344CB8AC3E}">
        <p14:creationId xmlns:p14="http://schemas.microsoft.com/office/powerpoint/2010/main" val="1418233564"/>
      </p:ext>
    </p:extLst>
  </p:cSld>
  <p:clrMapOvr>
    <a:masterClrMapping/>
  </p:clrMapOvr>
  <mc:AlternateContent xmlns:mc="http://schemas.openxmlformats.org/markup-compatibility/2006" xmlns:p14="http://schemas.microsoft.com/office/powerpoint/2010/main">
    <mc:Choice Requires="p14">
      <p:transition spd="slow" p14:dur="2000" advTm="13726"/>
    </mc:Choice>
    <mc:Fallback xmlns="">
      <p:transition spd="slow" advTm="137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9F6FA-D710-4A1F-BE64-211C282927CC}"/>
              </a:ext>
            </a:extLst>
          </p:cNvPr>
          <p:cNvSpPr>
            <a:spLocks noGrp="1"/>
          </p:cNvSpPr>
          <p:nvPr>
            <p:ph type="title"/>
          </p:nvPr>
        </p:nvSpPr>
        <p:spPr>
          <a:xfrm>
            <a:off x="581192" y="594360"/>
            <a:ext cx="11029616" cy="1188720"/>
          </a:xfrm>
        </p:spPr>
        <p:txBody>
          <a:bodyPr>
            <a:normAutofit fontScale="90000"/>
          </a:bodyPr>
          <a:lstStyle/>
          <a:p>
            <a:pPr algn="ctr"/>
            <a:r>
              <a:rPr lang="es-ES" sz="3600" dirty="0" smtClean="0">
                <a:solidFill>
                  <a:schemeClr val="bg1"/>
                </a:solidFill>
              </a:rPr>
              <a:t>Instructor </a:t>
            </a:r>
            <a:r>
              <a:rPr lang="es-ES" sz="3600" dirty="0">
                <a:solidFill>
                  <a:schemeClr val="bg1"/>
                </a:solidFill>
              </a:rPr>
              <a:t>Ing</a:t>
            </a:r>
            <a:r>
              <a:rPr lang="es-ES" sz="3600" dirty="0" smtClean="0">
                <a:solidFill>
                  <a:schemeClr val="bg1"/>
                </a:solidFill>
              </a:rPr>
              <a:t>. Alex Lagos</a:t>
            </a:r>
            <a:r>
              <a:rPr lang="es-ES" dirty="0">
                <a:solidFill>
                  <a:schemeClr val="bg1"/>
                </a:solidFill>
              </a:rPr>
              <a:t/>
            </a:r>
            <a:br>
              <a:rPr lang="es-ES" dirty="0">
                <a:solidFill>
                  <a:schemeClr val="bg1"/>
                </a:solidFill>
              </a:rPr>
            </a:br>
            <a:r>
              <a:rPr lang="es-HN" dirty="0">
                <a:solidFill>
                  <a:schemeClr val="bg1"/>
                </a:solidFill>
              </a:rPr>
              <a:t/>
            </a:r>
            <a:br>
              <a:rPr lang="es-HN" dirty="0">
                <a:solidFill>
                  <a:schemeClr val="bg1"/>
                </a:solidFill>
              </a:rPr>
            </a:br>
            <a:r>
              <a:rPr lang="es-HN" sz="2200" dirty="0" smtClean="0"/>
              <a:t>Word básico</a:t>
            </a:r>
            <a:endParaRPr lang="es-HN" dirty="0"/>
          </a:p>
        </p:txBody>
      </p:sp>
      <p:pic>
        <p:nvPicPr>
          <p:cNvPr id="5" name="Marcador de contenido 4"/>
          <p:cNvPicPr>
            <a:picLocks noGrp="1" noChangeAspect="1"/>
          </p:cNvPicPr>
          <p:nvPr>
            <p:ph idx="1"/>
          </p:nvPr>
        </p:nvPicPr>
        <p:blipFill>
          <a:blip r:embed="rId2"/>
          <a:stretch>
            <a:fillRect/>
          </a:stretch>
        </p:blipFill>
        <p:spPr>
          <a:xfrm>
            <a:off x="3864670" y="2532791"/>
            <a:ext cx="4462659" cy="2975106"/>
          </a:xfrm>
          <a:prstGeom prst="rect">
            <a:avLst/>
          </a:prstGeom>
        </p:spPr>
      </p:pic>
    </p:spTree>
    <p:extLst>
      <p:ext uri="{BB962C8B-B14F-4D97-AF65-F5344CB8AC3E}">
        <p14:creationId xmlns:p14="http://schemas.microsoft.com/office/powerpoint/2010/main" val="5874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36BFC-8B00-4286-85C0-1C73D41D6756}"/>
              </a:ext>
            </a:extLst>
          </p:cNvPr>
          <p:cNvSpPr>
            <a:spLocks noGrp="1"/>
          </p:cNvSpPr>
          <p:nvPr>
            <p:ph type="title"/>
          </p:nvPr>
        </p:nvSpPr>
        <p:spPr/>
        <p:txBody>
          <a:bodyPr/>
          <a:lstStyle/>
          <a:p>
            <a:pPr algn="ctr"/>
            <a:r>
              <a:rPr lang="es-ES" dirty="0"/>
              <a:t>Objetivos del Curso</a:t>
            </a:r>
            <a:endParaRPr lang="es-HN" dirty="0"/>
          </a:p>
        </p:txBody>
      </p:sp>
      <p:sp>
        <p:nvSpPr>
          <p:cNvPr id="6" name="Marcador de contenido 5">
            <a:extLst>
              <a:ext uri="{FF2B5EF4-FFF2-40B4-BE49-F238E27FC236}">
                <a16:creationId xmlns:a16="http://schemas.microsoft.com/office/drawing/2014/main" id="{436187F0-F138-4CD8-82EC-2463200E776A}"/>
              </a:ext>
            </a:extLst>
          </p:cNvPr>
          <p:cNvSpPr>
            <a:spLocks noGrp="1"/>
          </p:cNvSpPr>
          <p:nvPr>
            <p:ph idx="1"/>
          </p:nvPr>
        </p:nvSpPr>
        <p:spPr>
          <a:xfrm>
            <a:off x="2080261" y="2507567"/>
            <a:ext cx="8641080" cy="2169935"/>
          </a:xfrm>
        </p:spPr>
        <p:txBody>
          <a:bodyPr/>
          <a:lstStyle/>
          <a:p>
            <a:pPr algn="just"/>
            <a:r>
              <a:rPr lang="es-MX" dirty="0">
                <a:solidFill>
                  <a:schemeClr val="tx1"/>
                </a:solidFill>
              </a:rPr>
              <a:t>El objetivo de este curso básico de Word es que los participantes adquieran todos los conocimientos para crear, editar, dar formato, editar documentos, insertar objetos e imprimir dichos documentos, así como el manejo de herramientas intermedias de control y secciones en Word.</a:t>
            </a:r>
            <a:endParaRPr lang="es-HN" dirty="0">
              <a:solidFill>
                <a:schemeClr val="tx1"/>
              </a:solidFill>
            </a:endParaRPr>
          </a:p>
        </p:txBody>
      </p:sp>
      <p:cxnSp>
        <p:nvCxnSpPr>
          <p:cNvPr id="10" name="Conector recto 9">
            <a:extLst>
              <a:ext uri="{FF2B5EF4-FFF2-40B4-BE49-F238E27FC236}">
                <a16:creationId xmlns:a16="http://schemas.microsoft.com/office/drawing/2014/main" id="{A6463F41-764C-43B4-BD36-7210440498C1}"/>
              </a:ext>
            </a:extLst>
          </p:cNvPr>
          <p:cNvCxnSpPr/>
          <p:nvPr/>
        </p:nvCxnSpPr>
        <p:spPr>
          <a:xfrm>
            <a:off x="2454666" y="2180497"/>
            <a:ext cx="8070112" cy="0"/>
          </a:xfrm>
          <a:prstGeom prst="line">
            <a:avLst/>
          </a:prstGeom>
        </p:spPr>
        <p:style>
          <a:lnRef idx="3">
            <a:schemeClr val="accent2"/>
          </a:lnRef>
          <a:fillRef idx="0">
            <a:schemeClr val="accent2"/>
          </a:fillRef>
          <a:effectRef idx="2">
            <a:schemeClr val="accent2"/>
          </a:effectRef>
          <a:fontRef idx="minor">
            <a:schemeClr val="tx1"/>
          </a:fontRef>
        </p:style>
      </p:cxn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597" y="4157253"/>
            <a:ext cx="3690744" cy="2073729"/>
          </a:xfrm>
          <a:prstGeom prst="rect">
            <a:avLst/>
          </a:prstGeom>
        </p:spPr>
      </p:pic>
    </p:spTree>
    <p:extLst>
      <p:ext uri="{BB962C8B-B14F-4D97-AF65-F5344CB8AC3E}">
        <p14:creationId xmlns:p14="http://schemas.microsoft.com/office/powerpoint/2010/main" val="413525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5362F-6641-4352-B77F-79D1829C3F7F}"/>
              </a:ext>
            </a:extLst>
          </p:cNvPr>
          <p:cNvSpPr>
            <a:spLocks noGrp="1"/>
          </p:cNvSpPr>
          <p:nvPr>
            <p:ph type="title"/>
          </p:nvPr>
        </p:nvSpPr>
        <p:spPr/>
        <p:txBody>
          <a:bodyPr/>
          <a:lstStyle/>
          <a:p>
            <a:pPr algn="ctr"/>
            <a:r>
              <a:rPr lang="es-ES" dirty="0"/>
              <a:t>Introducción </a:t>
            </a:r>
            <a:endParaRPr lang="es-HN" dirty="0"/>
          </a:p>
        </p:txBody>
      </p:sp>
      <p:sp>
        <p:nvSpPr>
          <p:cNvPr id="4" name="Marcador de contenido 5">
            <a:extLst>
              <a:ext uri="{FF2B5EF4-FFF2-40B4-BE49-F238E27FC236}">
                <a16:creationId xmlns:a16="http://schemas.microsoft.com/office/drawing/2014/main" id="{363C55D0-5AC7-4D95-AA1E-28FF87B72742}"/>
              </a:ext>
            </a:extLst>
          </p:cNvPr>
          <p:cNvSpPr>
            <a:spLocks noGrp="1"/>
          </p:cNvSpPr>
          <p:nvPr>
            <p:ph idx="1"/>
          </p:nvPr>
        </p:nvSpPr>
        <p:spPr>
          <a:xfrm>
            <a:off x="0" y="4343400"/>
            <a:ext cx="11944350" cy="2763838"/>
          </a:xfrm>
        </p:spPr>
        <p:txBody>
          <a:bodyPr/>
          <a:lstStyle/>
          <a:p>
            <a:pPr algn="just"/>
            <a:r>
              <a:rPr lang="es-MX" dirty="0"/>
              <a:t>Con este curso pretendemos introducir al alumno en uno de los programas más utilizados entre los usuarios de informática, quizá sea este el único programa que cualquier persona debería conocer para considerarse usuario de ofimática. Microsoft Word es un software destinado al procesamiento de textos. este permite crear documentos en un equipo. Puede usar Word para crear textos con una buena apariencia mediante fotografías o ilustraciones multicolores como imágenes o como fondo, y agregar figuras como mapas y tablas. </a:t>
            </a:r>
            <a:endParaRPr lang="es-HN"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159" y="2421583"/>
            <a:ext cx="4317682" cy="1921817"/>
          </a:xfrm>
          <a:prstGeom prst="rect">
            <a:avLst/>
          </a:prstGeom>
        </p:spPr>
      </p:pic>
    </p:spTree>
    <p:extLst>
      <p:ext uri="{BB962C8B-B14F-4D97-AF65-F5344CB8AC3E}">
        <p14:creationId xmlns:p14="http://schemas.microsoft.com/office/powerpoint/2010/main" val="394719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0D719-DC07-4FC3-865E-8F8CF39C0DE9}"/>
              </a:ext>
            </a:extLst>
          </p:cNvPr>
          <p:cNvSpPr>
            <a:spLocks noGrp="1"/>
          </p:cNvSpPr>
          <p:nvPr>
            <p:ph type="title"/>
          </p:nvPr>
        </p:nvSpPr>
        <p:spPr/>
        <p:txBody>
          <a:bodyPr/>
          <a:lstStyle/>
          <a:p>
            <a:pPr algn="ctr"/>
            <a:r>
              <a:rPr lang="es-MX" b="1" dirty="0"/>
              <a:t>¿Qué es Microsoft Word?</a:t>
            </a:r>
            <a:endParaRPr lang="es-MX" dirty="0"/>
          </a:p>
        </p:txBody>
      </p:sp>
      <p:sp>
        <p:nvSpPr>
          <p:cNvPr id="3" name="Marcador de contenido 2">
            <a:extLst>
              <a:ext uri="{FF2B5EF4-FFF2-40B4-BE49-F238E27FC236}">
                <a16:creationId xmlns:a16="http://schemas.microsoft.com/office/drawing/2014/main" id="{1E54BE1B-8D69-462F-87B6-A5B681313DBF}"/>
              </a:ext>
            </a:extLst>
          </p:cNvPr>
          <p:cNvSpPr>
            <a:spLocks noGrp="1"/>
          </p:cNvSpPr>
          <p:nvPr>
            <p:ph idx="1"/>
          </p:nvPr>
        </p:nvSpPr>
        <p:spPr>
          <a:xfrm>
            <a:off x="226862" y="4160520"/>
            <a:ext cx="11029615" cy="2697480"/>
          </a:xfrm>
        </p:spPr>
        <p:txBody>
          <a:bodyPr/>
          <a:lstStyle/>
          <a:p>
            <a:pPr algn="just"/>
            <a:r>
              <a:rPr lang="es-MX" b="1" dirty="0"/>
              <a:t>Microsoft Word </a:t>
            </a:r>
            <a:r>
              <a:rPr lang="es-MX" dirty="0"/>
              <a:t>es un software informático procesador de texto, uno de los más utilizados a la hora de trabajar con documentos digitales, que nació de la mano de IBM en 1981.</a:t>
            </a:r>
          </a:p>
          <a:p>
            <a:pPr algn="just"/>
            <a:r>
              <a:rPr lang="es-MX" dirty="0"/>
              <a:t>La aparición de las computadoras promovió el desarrollo de este procesador de texto que facilitó el trabajo de redacción. El Word automatizó y mejoró la tarea de escribir manuscritos ya que permitió revisar las veces necesarias lo escrito, para editarlo y reformularlo antes de la etapa de impresión.</a:t>
            </a:r>
          </a:p>
          <a:p>
            <a:pPr algn="just"/>
            <a:r>
              <a:rPr lang="es-MX" dirty="0"/>
              <a:t>El Word es un programa elegido por una gran cantidad de usuarios porque es un procesador bastante simple. Pertenece al Paquete Office y se puede instalar en computadoras con diferentes sistemas operativos.</a:t>
            </a:r>
          </a:p>
          <a:p>
            <a:endParaRPr lang="es-HN"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539" y="1849340"/>
            <a:ext cx="3888921" cy="2177796"/>
          </a:xfrm>
          <a:prstGeom prst="rect">
            <a:avLst/>
          </a:prstGeom>
        </p:spPr>
      </p:pic>
    </p:spTree>
    <p:extLst>
      <p:ext uri="{BB962C8B-B14F-4D97-AF65-F5344CB8AC3E}">
        <p14:creationId xmlns:p14="http://schemas.microsoft.com/office/powerpoint/2010/main" val="355431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CEF6A-59C2-4069-B1FE-02152841C239}"/>
              </a:ext>
            </a:extLst>
          </p:cNvPr>
          <p:cNvSpPr>
            <a:spLocks noGrp="1"/>
          </p:cNvSpPr>
          <p:nvPr>
            <p:ph type="title"/>
          </p:nvPr>
        </p:nvSpPr>
        <p:spPr/>
        <p:txBody>
          <a:bodyPr/>
          <a:lstStyle/>
          <a:p>
            <a:r>
              <a:rPr lang="es-MX" b="1" dirty="0"/>
              <a:t>Reseña histórica</a:t>
            </a:r>
            <a:endParaRPr lang="es-MX" dirty="0"/>
          </a:p>
        </p:txBody>
      </p:sp>
      <p:sp>
        <p:nvSpPr>
          <p:cNvPr id="3" name="Marcador de contenido 2">
            <a:extLst>
              <a:ext uri="{FF2B5EF4-FFF2-40B4-BE49-F238E27FC236}">
                <a16:creationId xmlns:a16="http://schemas.microsoft.com/office/drawing/2014/main" id="{339E887A-57B4-47C9-8268-33879F899B0A}"/>
              </a:ext>
            </a:extLst>
          </p:cNvPr>
          <p:cNvSpPr>
            <a:spLocks noGrp="1"/>
          </p:cNvSpPr>
          <p:nvPr>
            <p:ph idx="1"/>
          </p:nvPr>
        </p:nvSpPr>
        <p:spPr/>
        <p:txBody>
          <a:bodyPr/>
          <a:lstStyle/>
          <a:p>
            <a:pPr algn="just"/>
            <a:r>
              <a:rPr lang="es-MX" dirty="0"/>
              <a:t>La primera versión de Microsoft Word fue un desarrollo realizado por Charles </a:t>
            </a:r>
            <a:r>
              <a:rPr lang="es-MX" dirty="0" err="1"/>
              <a:t>Simonyi</a:t>
            </a:r>
            <a:r>
              <a:rPr lang="es-MX" dirty="0"/>
              <a:t> y Richard </a:t>
            </a:r>
            <a:r>
              <a:rPr lang="es-MX" dirty="0" err="1"/>
              <a:t>Brodie</a:t>
            </a:r>
            <a:r>
              <a:rPr lang="es-MX" dirty="0"/>
              <a:t>, dos </a:t>
            </a:r>
            <a:r>
              <a:rPr lang="es-MX" dirty="0" err="1"/>
              <a:t>exprogramadores</a:t>
            </a:r>
            <a:r>
              <a:rPr lang="es-MX" dirty="0"/>
              <a:t> de Xerox contratados en 1981 por Bill Gates y Paul Allen. Estos programadores habían trabajado en Xerox bravo, que fuera el primer procesador de textos desarrollado bajo la técnica WYSIWYG (“</a:t>
            </a:r>
            <a:r>
              <a:rPr lang="es-MX" dirty="0" err="1"/>
              <a:t>What</a:t>
            </a:r>
            <a:r>
              <a:rPr lang="es-MX" dirty="0"/>
              <a:t> </a:t>
            </a:r>
            <a:r>
              <a:rPr lang="es-MX" dirty="0" err="1"/>
              <a:t>You</a:t>
            </a:r>
            <a:r>
              <a:rPr lang="es-MX" dirty="0"/>
              <a:t> </a:t>
            </a:r>
            <a:r>
              <a:rPr lang="es-MX" dirty="0" err="1"/>
              <a:t>See</a:t>
            </a:r>
            <a:r>
              <a:rPr lang="es-MX" dirty="0"/>
              <a:t> </a:t>
            </a:r>
            <a:r>
              <a:rPr lang="es-MX" dirty="0" err="1"/>
              <a:t>Is</a:t>
            </a:r>
            <a:r>
              <a:rPr lang="es-MX" dirty="0"/>
              <a:t> </a:t>
            </a:r>
            <a:r>
              <a:rPr lang="es-MX" dirty="0" err="1"/>
              <a:t>What</a:t>
            </a:r>
            <a:r>
              <a:rPr lang="es-MX" dirty="0"/>
              <a:t> </a:t>
            </a:r>
            <a:r>
              <a:rPr lang="es-MX" dirty="0" err="1"/>
              <a:t>You</a:t>
            </a:r>
            <a:r>
              <a:rPr lang="es-MX" dirty="0"/>
              <a:t> </a:t>
            </a:r>
            <a:r>
              <a:rPr lang="es-MX" dirty="0" err="1"/>
              <a:t>Get</a:t>
            </a:r>
            <a:r>
              <a:rPr lang="es-MX" dirty="0"/>
              <a:t>”); es decir el usuario podía ver anticipadamente, en pantalla, el formato final que aparecería en el impreso del documento. Esta primera versión, Word 1.0, salió al mercado en octubre de 1983 para la plataforma </a:t>
            </a:r>
            <a:r>
              <a:rPr lang="es-MX" dirty="0" err="1"/>
              <a:t>Xenix</a:t>
            </a:r>
            <a:r>
              <a:rPr lang="es-MX" dirty="0"/>
              <a:t> MS-DOS; en principio fue rudimentario y le siguieron otras cuatro versiones muy similares que no produjeron casi impacto en las ventas a usuarios finales.</a:t>
            </a:r>
          </a:p>
        </p:txBody>
      </p:sp>
    </p:spTree>
    <p:extLst>
      <p:ext uri="{BB962C8B-B14F-4D97-AF65-F5344CB8AC3E}">
        <p14:creationId xmlns:p14="http://schemas.microsoft.com/office/powerpoint/2010/main" val="18622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CEF6A-59C2-4069-B1FE-02152841C239}"/>
              </a:ext>
            </a:extLst>
          </p:cNvPr>
          <p:cNvSpPr>
            <a:spLocks noGrp="1"/>
          </p:cNvSpPr>
          <p:nvPr>
            <p:ph type="title"/>
          </p:nvPr>
        </p:nvSpPr>
        <p:spPr/>
        <p:txBody>
          <a:bodyPr/>
          <a:lstStyle/>
          <a:p>
            <a:r>
              <a:rPr lang="es-MX" b="1" dirty="0"/>
              <a:t>Reseña histórica</a:t>
            </a:r>
            <a:endParaRPr lang="es-MX" dirty="0"/>
          </a:p>
        </p:txBody>
      </p:sp>
      <p:sp>
        <p:nvSpPr>
          <p:cNvPr id="3" name="Marcador de contenido 2">
            <a:extLst>
              <a:ext uri="{FF2B5EF4-FFF2-40B4-BE49-F238E27FC236}">
                <a16:creationId xmlns:a16="http://schemas.microsoft.com/office/drawing/2014/main" id="{339E887A-57B4-47C9-8268-33879F899B0A}"/>
              </a:ext>
            </a:extLst>
          </p:cNvPr>
          <p:cNvSpPr>
            <a:spLocks noGrp="1"/>
          </p:cNvSpPr>
          <p:nvPr>
            <p:ph idx="1"/>
          </p:nvPr>
        </p:nvSpPr>
        <p:spPr/>
        <p:txBody>
          <a:bodyPr/>
          <a:lstStyle/>
          <a:p>
            <a:r>
              <a:rPr lang="es-MX" dirty="0"/>
              <a:t>La primera versión de Word para Windows salió en 1989, que, si bien en un entorno gráfico resultó bastante fácil de operar, también permitió que las ventas se incrementaran notablemente. Cuando se lanzó al mercado Windows 3.0, en 1990, se produjo el despegue. A Word 1.0 le precedieron Word 2.0 en 1991, Word 6.0 en 1993. El posterior salto en los números de versión se introdujo a fin de que coincidiera con la numeración de versión de Windows, tal como fue Word 95 y Word 97. Con la salida del Windows 2000 (1999) también surgió la versión homóloga de Word. La versión Word 2002 emergió en la misma época que el paquete Microsoft Office XP, en 2001. Un año después le siguió la versión Microsoft Word 2003. Posteriormente se presentó Microsoft Word 2007 junto con el resto de los programas del paquete Office 2007, en esta versión, Microsoft marcó un nuevo cambio en la historia de los programas office presentando la nueva interfaz </a:t>
            </a:r>
            <a:r>
              <a:rPr lang="es-MX" dirty="0" err="1"/>
              <a:t>Ribbons</a:t>
            </a:r>
            <a:r>
              <a:rPr lang="es-MX" dirty="0"/>
              <a:t> más sencilla e intuitiva que las anteriores (aunque muy criticada por usuarios acostumbrados a las versiones anteriores). La versión más reciente lanzada al mercado es Microsoft Word 2021.</a:t>
            </a:r>
          </a:p>
        </p:txBody>
      </p:sp>
    </p:spTree>
    <p:extLst>
      <p:ext uri="{BB962C8B-B14F-4D97-AF65-F5344CB8AC3E}">
        <p14:creationId xmlns:p14="http://schemas.microsoft.com/office/powerpoint/2010/main" val="119450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AD37C-F6F2-4DF7-8C72-10F83D9C4367}"/>
              </a:ext>
            </a:extLst>
          </p:cNvPr>
          <p:cNvSpPr>
            <a:spLocks noGrp="1"/>
          </p:cNvSpPr>
          <p:nvPr>
            <p:ph type="title"/>
          </p:nvPr>
        </p:nvSpPr>
        <p:spPr/>
        <p:txBody>
          <a:bodyPr/>
          <a:lstStyle/>
          <a:p>
            <a:r>
              <a:rPr lang="es-MX" b="1" dirty="0"/>
              <a:t>Características de Microsoft Word</a:t>
            </a:r>
            <a:endParaRPr lang="es-MX" dirty="0"/>
          </a:p>
        </p:txBody>
      </p:sp>
      <p:sp>
        <p:nvSpPr>
          <p:cNvPr id="3" name="Marcador de contenido 2">
            <a:extLst>
              <a:ext uri="{FF2B5EF4-FFF2-40B4-BE49-F238E27FC236}">
                <a16:creationId xmlns:a16="http://schemas.microsoft.com/office/drawing/2014/main" id="{FC67E384-B938-4EBB-9C65-CA79FBC28F48}"/>
              </a:ext>
            </a:extLst>
          </p:cNvPr>
          <p:cNvSpPr>
            <a:spLocks noGrp="1"/>
          </p:cNvSpPr>
          <p:nvPr>
            <p:ph idx="1"/>
          </p:nvPr>
        </p:nvSpPr>
        <p:spPr>
          <a:xfrm>
            <a:off x="581192" y="2585445"/>
            <a:ext cx="11029615" cy="3678303"/>
          </a:xfrm>
        </p:spPr>
        <p:txBody>
          <a:bodyPr/>
          <a:lstStyle/>
          <a:p>
            <a:pPr lvl="0"/>
            <a:r>
              <a:rPr lang="es-MX" dirty="0"/>
              <a:t>Permite al usuario escribir textos, monografías, ensayos o artículos, de manera simple y ordenada.</a:t>
            </a:r>
          </a:p>
          <a:p>
            <a:pPr lvl="0"/>
            <a:r>
              <a:rPr lang="es-MX" dirty="0"/>
              <a:t>Puede utilizarse con casi cualquier sistema operativo y es uno de los procesadores de texto más usados del mundo.</a:t>
            </a:r>
          </a:p>
          <a:p>
            <a:pPr lvl="0"/>
            <a:r>
              <a:rPr lang="es-MX" dirty="0"/>
              <a:t>Tiene una versión de escritorio, una versión web y aplicación para móvil y tabletas.</a:t>
            </a:r>
          </a:p>
          <a:p>
            <a:pPr lvl="0"/>
            <a:r>
              <a:rPr lang="es-MX" dirty="0"/>
              <a:t>Se vale de recursos de texto y gráficos.</a:t>
            </a:r>
          </a:p>
          <a:p>
            <a:pPr lvl="0"/>
            <a:r>
              <a:rPr lang="es-MX" dirty="0"/>
              <a:t>Permite realizar documentos que pueden guardarse en la computadora e imprimirse.</a:t>
            </a:r>
          </a:p>
          <a:p>
            <a:pPr lvl="0"/>
            <a:r>
              <a:rPr lang="es-MX" dirty="0"/>
              <a:t>Tiene diferentes versiones, ya que se actualiza con frecuencia.</a:t>
            </a:r>
          </a:p>
          <a:p>
            <a:pPr lvl="0"/>
            <a:r>
              <a:rPr lang="es-MX" dirty="0"/>
              <a:t>Permite interactuar con otros programas del Paquete Office como Excel (en Word se pueden pegar gráficos y datos que provengan de planillas de cálculo).</a:t>
            </a:r>
          </a:p>
          <a:p>
            <a:endParaRPr lang="es-HN" b="1" i="0" dirty="0">
              <a:solidFill>
                <a:srgbClr val="121212"/>
              </a:solidFill>
              <a:effectLst/>
              <a:latin typeface="unitcomp"/>
            </a:endParaRPr>
          </a:p>
          <a:p>
            <a:endParaRPr lang="es-HN" dirty="0"/>
          </a:p>
        </p:txBody>
      </p:sp>
    </p:spTree>
    <p:extLst>
      <p:ext uri="{BB962C8B-B14F-4D97-AF65-F5344CB8AC3E}">
        <p14:creationId xmlns:p14="http://schemas.microsoft.com/office/powerpoint/2010/main" val="171030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F009A-E066-4CBD-A91C-A86904B43BB8}"/>
              </a:ext>
            </a:extLst>
          </p:cNvPr>
          <p:cNvSpPr>
            <a:spLocks noGrp="1"/>
          </p:cNvSpPr>
          <p:nvPr>
            <p:ph type="title"/>
          </p:nvPr>
        </p:nvSpPr>
        <p:spPr/>
        <p:txBody>
          <a:bodyPr/>
          <a:lstStyle/>
          <a:p>
            <a:r>
              <a:rPr lang="es-MX" b="1" dirty="0"/>
              <a:t>Formato DOC</a:t>
            </a:r>
            <a:endParaRPr lang="es-MX" dirty="0"/>
          </a:p>
        </p:txBody>
      </p:sp>
      <p:sp>
        <p:nvSpPr>
          <p:cNvPr id="3" name="Marcador de contenido 2">
            <a:extLst>
              <a:ext uri="{FF2B5EF4-FFF2-40B4-BE49-F238E27FC236}">
                <a16:creationId xmlns:a16="http://schemas.microsoft.com/office/drawing/2014/main" id="{71A4125E-4122-4EEC-9426-91D7247FA96E}"/>
              </a:ext>
            </a:extLst>
          </p:cNvPr>
          <p:cNvSpPr>
            <a:spLocks noGrp="1"/>
          </p:cNvSpPr>
          <p:nvPr>
            <p:ph idx="1"/>
          </p:nvPr>
        </p:nvSpPr>
        <p:spPr/>
        <p:txBody>
          <a:bodyPr/>
          <a:lstStyle/>
          <a:p>
            <a:pPr algn="just"/>
            <a:r>
              <a:rPr lang="es-MX" dirty="0"/>
              <a:t>Microsoft Word utiliza un formato nativo cerrado y muy utilizado, comúnmente llamado DOC (utiliza la extensión de archivo .</a:t>
            </a:r>
            <a:r>
              <a:rPr lang="es-MX" dirty="0" err="1"/>
              <a:t>doc</a:t>
            </a:r>
            <a:r>
              <a:rPr lang="es-MX" dirty="0"/>
              <a:t>). Por la amplísima difusión del Microsoft Word, este formato se ha convertido en estándar de facto con el que pueden transferirse textos con formato o sin formato, o hasta imágenes, siendo preferido por muchos usuarios antes que otras opciones como el texto plano para el texto sin formato, o JPG para gráficos; sin embargo, este formato posee la desventaja de tener un mayor tamaño comparado con algunos otros. Por otro lado, la Organización Internacional para la Estandarización ha elegido el formato Office Open XML como estándar para el intercambio de texto con formato, lo cual ha supuesto una desventaja para el formato .doc. A partir de Word 2007, se maneja un nuevo formato, .</a:t>
            </a:r>
            <a:r>
              <a:rPr lang="es-MX" dirty="0" err="1"/>
              <a:t>docx</a:t>
            </a:r>
            <a:r>
              <a:rPr lang="es-MX" dirty="0"/>
              <a:t>. Es más avanzado y comprime aún más el documento. Sin embargo, todavía es posible guardar archivos con el formato .doc. Puede instalarse un complemento para abrir documentos creados en Office 2007 desde versiones de Office anteriores, disponible desde la página la página de Microsoft.</a:t>
            </a:r>
          </a:p>
          <a:p>
            <a:endParaRPr lang="es-HN" dirty="0"/>
          </a:p>
        </p:txBody>
      </p:sp>
    </p:spTree>
    <p:extLst>
      <p:ext uri="{BB962C8B-B14F-4D97-AF65-F5344CB8AC3E}">
        <p14:creationId xmlns:p14="http://schemas.microsoft.com/office/powerpoint/2010/main" val="845271894"/>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251</TotalTime>
  <Words>1070</Words>
  <Application>Microsoft Office PowerPoint</Application>
  <PresentationFormat>Panorámica</PresentationFormat>
  <Paragraphs>38</Paragraphs>
  <Slides>12</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Gill Sans MT</vt:lpstr>
      <vt:lpstr>unitcomp</vt:lpstr>
      <vt:lpstr>Wingdings 2</vt:lpstr>
      <vt:lpstr>Dividendo</vt:lpstr>
      <vt:lpstr>     ¡BIENVENIDOS Al curso de Word básico!   </vt:lpstr>
      <vt:lpstr>Instructor Ing. Alex Lagos  Word básico</vt:lpstr>
      <vt:lpstr>Objetivos del Curso</vt:lpstr>
      <vt:lpstr>Introducción </vt:lpstr>
      <vt:lpstr>¿Qué es Microsoft Word?</vt:lpstr>
      <vt:lpstr>Reseña histórica</vt:lpstr>
      <vt:lpstr>Reseña histórica</vt:lpstr>
      <vt:lpstr>Características de Microsoft Word</vt:lpstr>
      <vt:lpstr>Formato DOC</vt:lpstr>
      <vt:lpstr>VENTAJAS DE WORD </vt:lpstr>
      <vt:lpstr>¿Cómo se accede al Word en la computadora?</vt:lpstr>
      <vt:lpstr>¡Gracias por participar en este curso!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BIENVENIDOS AL CURSO</dc:title>
  <dc:creator>Soporte Tecnico</dc:creator>
  <cp:lastModifiedBy>sandra</cp:lastModifiedBy>
  <cp:revision>20</cp:revision>
  <dcterms:created xsi:type="dcterms:W3CDTF">2022-09-27T19:40:55Z</dcterms:created>
  <dcterms:modified xsi:type="dcterms:W3CDTF">2022-10-01T06:32:01Z</dcterms:modified>
</cp:coreProperties>
</file>