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4" r:id="rId16"/>
    <p:sldId id="270" r:id="rId17"/>
    <p:sldId id="271" r:id="rId18"/>
    <p:sldId id="272" r:id="rId19"/>
    <p:sldId id="273" r:id="rId20"/>
    <p:sldId id="275" r:id="rId21"/>
  </p:sldIdLst>
  <p:sldSz cx="12192000" cy="6858000"/>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R"/>
          </a:p>
        </p:txBody>
      </p:sp>
      <p:sp>
        <p:nvSpPr>
          <p:cNvPr id="4" name="Marcador de fecha 3"/>
          <p:cNvSpPr>
            <a:spLocks noGrp="1"/>
          </p:cNvSpPr>
          <p:nvPr>
            <p:ph type="dt" sz="half" idx="10"/>
          </p:nvPr>
        </p:nvSpPr>
        <p:spPr/>
        <p:txBody>
          <a:bodyPr/>
          <a:lstStyle/>
          <a:p>
            <a:fld id="{06B7789C-C6D4-4D23-ABE6-3A442B3386EB}" type="datetimeFigureOut">
              <a:rPr lang="es-CR" smtClean="0"/>
              <a:t>26/2/2024</a:t>
            </a:fld>
            <a:endParaRPr lang="es-CR"/>
          </a:p>
        </p:txBody>
      </p:sp>
      <p:sp>
        <p:nvSpPr>
          <p:cNvPr id="5" name="Marcador de pie de página 4"/>
          <p:cNvSpPr>
            <a:spLocks noGrp="1"/>
          </p:cNvSpPr>
          <p:nvPr>
            <p:ph type="ftr" sz="quarter" idx="11"/>
          </p:nvPr>
        </p:nvSpPr>
        <p:spPr/>
        <p:txBody>
          <a:bodyPr/>
          <a:lstStyle/>
          <a:p>
            <a:endParaRPr lang="es-CR"/>
          </a:p>
        </p:txBody>
      </p:sp>
      <p:sp>
        <p:nvSpPr>
          <p:cNvPr id="6" name="Marcador de número de diapositiva 5"/>
          <p:cNvSpPr>
            <a:spLocks noGrp="1"/>
          </p:cNvSpPr>
          <p:nvPr>
            <p:ph type="sldNum" sz="quarter" idx="12"/>
          </p:nvPr>
        </p:nvSpPr>
        <p:spPr/>
        <p:txBody>
          <a:bodyPr/>
          <a:lstStyle/>
          <a:p>
            <a:fld id="{2B0F75E8-5D22-438F-A71C-4BB6C5BAC81F}" type="slidenum">
              <a:rPr lang="es-CR" smtClean="0"/>
              <a:t>‹Nº›</a:t>
            </a:fld>
            <a:endParaRPr lang="es-CR"/>
          </a:p>
        </p:txBody>
      </p:sp>
    </p:spTree>
    <p:extLst>
      <p:ext uri="{BB962C8B-B14F-4D97-AF65-F5344CB8AC3E}">
        <p14:creationId xmlns:p14="http://schemas.microsoft.com/office/powerpoint/2010/main" val="3534921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p:cNvSpPr>
            <a:spLocks noGrp="1"/>
          </p:cNvSpPr>
          <p:nvPr>
            <p:ph type="dt" sz="half" idx="10"/>
          </p:nvPr>
        </p:nvSpPr>
        <p:spPr/>
        <p:txBody>
          <a:bodyPr/>
          <a:lstStyle/>
          <a:p>
            <a:fld id="{06B7789C-C6D4-4D23-ABE6-3A442B3386EB}" type="datetimeFigureOut">
              <a:rPr lang="es-CR" smtClean="0"/>
              <a:t>26/2/2024</a:t>
            </a:fld>
            <a:endParaRPr lang="es-CR"/>
          </a:p>
        </p:txBody>
      </p:sp>
      <p:sp>
        <p:nvSpPr>
          <p:cNvPr id="5" name="Marcador de pie de página 4"/>
          <p:cNvSpPr>
            <a:spLocks noGrp="1"/>
          </p:cNvSpPr>
          <p:nvPr>
            <p:ph type="ftr" sz="quarter" idx="11"/>
          </p:nvPr>
        </p:nvSpPr>
        <p:spPr/>
        <p:txBody>
          <a:bodyPr/>
          <a:lstStyle/>
          <a:p>
            <a:endParaRPr lang="es-CR"/>
          </a:p>
        </p:txBody>
      </p:sp>
      <p:sp>
        <p:nvSpPr>
          <p:cNvPr id="6" name="Marcador de número de diapositiva 5"/>
          <p:cNvSpPr>
            <a:spLocks noGrp="1"/>
          </p:cNvSpPr>
          <p:nvPr>
            <p:ph type="sldNum" sz="quarter" idx="12"/>
          </p:nvPr>
        </p:nvSpPr>
        <p:spPr/>
        <p:txBody>
          <a:bodyPr/>
          <a:lstStyle/>
          <a:p>
            <a:fld id="{2B0F75E8-5D22-438F-A71C-4BB6C5BAC81F}" type="slidenum">
              <a:rPr lang="es-CR" smtClean="0"/>
              <a:t>‹Nº›</a:t>
            </a:fld>
            <a:endParaRPr lang="es-CR"/>
          </a:p>
        </p:txBody>
      </p:sp>
    </p:spTree>
    <p:extLst>
      <p:ext uri="{BB962C8B-B14F-4D97-AF65-F5344CB8AC3E}">
        <p14:creationId xmlns:p14="http://schemas.microsoft.com/office/powerpoint/2010/main" val="3071167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p:cNvSpPr>
            <a:spLocks noGrp="1"/>
          </p:cNvSpPr>
          <p:nvPr>
            <p:ph type="dt" sz="half" idx="10"/>
          </p:nvPr>
        </p:nvSpPr>
        <p:spPr/>
        <p:txBody>
          <a:bodyPr/>
          <a:lstStyle/>
          <a:p>
            <a:fld id="{06B7789C-C6D4-4D23-ABE6-3A442B3386EB}" type="datetimeFigureOut">
              <a:rPr lang="es-CR" smtClean="0"/>
              <a:t>26/2/2024</a:t>
            </a:fld>
            <a:endParaRPr lang="es-CR"/>
          </a:p>
        </p:txBody>
      </p:sp>
      <p:sp>
        <p:nvSpPr>
          <p:cNvPr id="5" name="Marcador de pie de página 4"/>
          <p:cNvSpPr>
            <a:spLocks noGrp="1"/>
          </p:cNvSpPr>
          <p:nvPr>
            <p:ph type="ftr" sz="quarter" idx="11"/>
          </p:nvPr>
        </p:nvSpPr>
        <p:spPr/>
        <p:txBody>
          <a:bodyPr/>
          <a:lstStyle/>
          <a:p>
            <a:endParaRPr lang="es-CR"/>
          </a:p>
        </p:txBody>
      </p:sp>
      <p:sp>
        <p:nvSpPr>
          <p:cNvPr id="6" name="Marcador de número de diapositiva 5"/>
          <p:cNvSpPr>
            <a:spLocks noGrp="1"/>
          </p:cNvSpPr>
          <p:nvPr>
            <p:ph type="sldNum" sz="quarter" idx="12"/>
          </p:nvPr>
        </p:nvSpPr>
        <p:spPr/>
        <p:txBody>
          <a:bodyPr/>
          <a:lstStyle/>
          <a:p>
            <a:fld id="{2B0F75E8-5D22-438F-A71C-4BB6C5BAC81F}" type="slidenum">
              <a:rPr lang="es-CR" smtClean="0"/>
              <a:t>‹Nº›</a:t>
            </a:fld>
            <a:endParaRPr lang="es-CR"/>
          </a:p>
        </p:txBody>
      </p:sp>
    </p:spTree>
    <p:extLst>
      <p:ext uri="{BB962C8B-B14F-4D97-AF65-F5344CB8AC3E}">
        <p14:creationId xmlns:p14="http://schemas.microsoft.com/office/powerpoint/2010/main" val="1414855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p:cNvSpPr>
            <a:spLocks noGrp="1"/>
          </p:cNvSpPr>
          <p:nvPr>
            <p:ph type="dt" sz="half" idx="10"/>
          </p:nvPr>
        </p:nvSpPr>
        <p:spPr/>
        <p:txBody>
          <a:bodyPr/>
          <a:lstStyle/>
          <a:p>
            <a:fld id="{06B7789C-C6D4-4D23-ABE6-3A442B3386EB}" type="datetimeFigureOut">
              <a:rPr lang="es-CR" smtClean="0"/>
              <a:t>26/2/2024</a:t>
            </a:fld>
            <a:endParaRPr lang="es-CR"/>
          </a:p>
        </p:txBody>
      </p:sp>
      <p:sp>
        <p:nvSpPr>
          <p:cNvPr id="5" name="Marcador de pie de página 4"/>
          <p:cNvSpPr>
            <a:spLocks noGrp="1"/>
          </p:cNvSpPr>
          <p:nvPr>
            <p:ph type="ftr" sz="quarter" idx="11"/>
          </p:nvPr>
        </p:nvSpPr>
        <p:spPr/>
        <p:txBody>
          <a:bodyPr/>
          <a:lstStyle/>
          <a:p>
            <a:endParaRPr lang="es-CR"/>
          </a:p>
        </p:txBody>
      </p:sp>
      <p:sp>
        <p:nvSpPr>
          <p:cNvPr id="6" name="Marcador de número de diapositiva 5"/>
          <p:cNvSpPr>
            <a:spLocks noGrp="1"/>
          </p:cNvSpPr>
          <p:nvPr>
            <p:ph type="sldNum" sz="quarter" idx="12"/>
          </p:nvPr>
        </p:nvSpPr>
        <p:spPr/>
        <p:txBody>
          <a:bodyPr/>
          <a:lstStyle/>
          <a:p>
            <a:fld id="{2B0F75E8-5D22-438F-A71C-4BB6C5BAC81F}" type="slidenum">
              <a:rPr lang="es-CR" smtClean="0"/>
              <a:t>‹Nº›</a:t>
            </a:fld>
            <a:endParaRPr lang="es-CR"/>
          </a:p>
        </p:txBody>
      </p:sp>
    </p:spTree>
    <p:extLst>
      <p:ext uri="{BB962C8B-B14F-4D97-AF65-F5344CB8AC3E}">
        <p14:creationId xmlns:p14="http://schemas.microsoft.com/office/powerpoint/2010/main" val="1015713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06B7789C-C6D4-4D23-ABE6-3A442B3386EB}" type="datetimeFigureOut">
              <a:rPr lang="es-CR" smtClean="0"/>
              <a:t>26/2/2024</a:t>
            </a:fld>
            <a:endParaRPr lang="es-CR"/>
          </a:p>
        </p:txBody>
      </p:sp>
      <p:sp>
        <p:nvSpPr>
          <p:cNvPr id="5" name="Marcador de pie de página 4"/>
          <p:cNvSpPr>
            <a:spLocks noGrp="1"/>
          </p:cNvSpPr>
          <p:nvPr>
            <p:ph type="ftr" sz="quarter" idx="11"/>
          </p:nvPr>
        </p:nvSpPr>
        <p:spPr/>
        <p:txBody>
          <a:bodyPr/>
          <a:lstStyle/>
          <a:p>
            <a:endParaRPr lang="es-CR"/>
          </a:p>
        </p:txBody>
      </p:sp>
      <p:sp>
        <p:nvSpPr>
          <p:cNvPr id="6" name="Marcador de número de diapositiva 5"/>
          <p:cNvSpPr>
            <a:spLocks noGrp="1"/>
          </p:cNvSpPr>
          <p:nvPr>
            <p:ph type="sldNum" sz="quarter" idx="12"/>
          </p:nvPr>
        </p:nvSpPr>
        <p:spPr/>
        <p:txBody>
          <a:bodyPr/>
          <a:lstStyle/>
          <a:p>
            <a:fld id="{2B0F75E8-5D22-438F-A71C-4BB6C5BAC81F}" type="slidenum">
              <a:rPr lang="es-CR" smtClean="0"/>
              <a:t>‹Nº›</a:t>
            </a:fld>
            <a:endParaRPr lang="es-CR"/>
          </a:p>
        </p:txBody>
      </p:sp>
    </p:spTree>
    <p:extLst>
      <p:ext uri="{BB962C8B-B14F-4D97-AF65-F5344CB8AC3E}">
        <p14:creationId xmlns:p14="http://schemas.microsoft.com/office/powerpoint/2010/main" val="2753360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Marcador de fecha 4"/>
          <p:cNvSpPr>
            <a:spLocks noGrp="1"/>
          </p:cNvSpPr>
          <p:nvPr>
            <p:ph type="dt" sz="half" idx="10"/>
          </p:nvPr>
        </p:nvSpPr>
        <p:spPr/>
        <p:txBody>
          <a:bodyPr/>
          <a:lstStyle/>
          <a:p>
            <a:fld id="{06B7789C-C6D4-4D23-ABE6-3A442B3386EB}" type="datetimeFigureOut">
              <a:rPr lang="es-CR" smtClean="0"/>
              <a:t>26/2/2024</a:t>
            </a:fld>
            <a:endParaRPr lang="es-CR"/>
          </a:p>
        </p:txBody>
      </p:sp>
      <p:sp>
        <p:nvSpPr>
          <p:cNvPr id="6" name="Marcador de pie de página 5"/>
          <p:cNvSpPr>
            <a:spLocks noGrp="1"/>
          </p:cNvSpPr>
          <p:nvPr>
            <p:ph type="ftr" sz="quarter" idx="11"/>
          </p:nvPr>
        </p:nvSpPr>
        <p:spPr/>
        <p:txBody>
          <a:bodyPr/>
          <a:lstStyle/>
          <a:p>
            <a:endParaRPr lang="es-CR"/>
          </a:p>
        </p:txBody>
      </p:sp>
      <p:sp>
        <p:nvSpPr>
          <p:cNvPr id="7" name="Marcador de número de diapositiva 6"/>
          <p:cNvSpPr>
            <a:spLocks noGrp="1"/>
          </p:cNvSpPr>
          <p:nvPr>
            <p:ph type="sldNum" sz="quarter" idx="12"/>
          </p:nvPr>
        </p:nvSpPr>
        <p:spPr/>
        <p:txBody>
          <a:bodyPr/>
          <a:lstStyle/>
          <a:p>
            <a:fld id="{2B0F75E8-5D22-438F-A71C-4BB6C5BAC81F}" type="slidenum">
              <a:rPr lang="es-CR" smtClean="0"/>
              <a:t>‹Nº›</a:t>
            </a:fld>
            <a:endParaRPr lang="es-CR"/>
          </a:p>
        </p:txBody>
      </p:sp>
    </p:spTree>
    <p:extLst>
      <p:ext uri="{BB962C8B-B14F-4D97-AF65-F5344CB8AC3E}">
        <p14:creationId xmlns:p14="http://schemas.microsoft.com/office/powerpoint/2010/main" val="4140909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7" name="Marcador de fecha 6"/>
          <p:cNvSpPr>
            <a:spLocks noGrp="1"/>
          </p:cNvSpPr>
          <p:nvPr>
            <p:ph type="dt" sz="half" idx="10"/>
          </p:nvPr>
        </p:nvSpPr>
        <p:spPr/>
        <p:txBody>
          <a:bodyPr/>
          <a:lstStyle/>
          <a:p>
            <a:fld id="{06B7789C-C6D4-4D23-ABE6-3A442B3386EB}" type="datetimeFigureOut">
              <a:rPr lang="es-CR" smtClean="0"/>
              <a:t>26/2/2024</a:t>
            </a:fld>
            <a:endParaRPr lang="es-CR"/>
          </a:p>
        </p:txBody>
      </p:sp>
      <p:sp>
        <p:nvSpPr>
          <p:cNvPr id="8" name="Marcador de pie de página 7"/>
          <p:cNvSpPr>
            <a:spLocks noGrp="1"/>
          </p:cNvSpPr>
          <p:nvPr>
            <p:ph type="ftr" sz="quarter" idx="11"/>
          </p:nvPr>
        </p:nvSpPr>
        <p:spPr/>
        <p:txBody>
          <a:bodyPr/>
          <a:lstStyle/>
          <a:p>
            <a:endParaRPr lang="es-CR"/>
          </a:p>
        </p:txBody>
      </p:sp>
      <p:sp>
        <p:nvSpPr>
          <p:cNvPr id="9" name="Marcador de número de diapositiva 8"/>
          <p:cNvSpPr>
            <a:spLocks noGrp="1"/>
          </p:cNvSpPr>
          <p:nvPr>
            <p:ph type="sldNum" sz="quarter" idx="12"/>
          </p:nvPr>
        </p:nvSpPr>
        <p:spPr/>
        <p:txBody>
          <a:bodyPr/>
          <a:lstStyle/>
          <a:p>
            <a:fld id="{2B0F75E8-5D22-438F-A71C-4BB6C5BAC81F}" type="slidenum">
              <a:rPr lang="es-CR" smtClean="0"/>
              <a:t>‹Nº›</a:t>
            </a:fld>
            <a:endParaRPr lang="es-CR"/>
          </a:p>
        </p:txBody>
      </p:sp>
    </p:spTree>
    <p:extLst>
      <p:ext uri="{BB962C8B-B14F-4D97-AF65-F5344CB8AC3E}">
        <p14:creationId xmlns:p14="http://schemas.microsoft.com/office/powerpoint/2010/main" val="1661291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R"/>
          </a:p>
        </p:txBody>
      </p:sp>
      <p:sp>
        <p:nvSpPr>
          <p:cNvPr id="3" name="Marcador de fecha 2"/>
          <p:cNvSpPr>
            <a:spLocks noGrp="1"/>
          </p:cNvSpPr>
          <p:nvPr>
            <p:ph type="dt" sz="half" idx="10"/>
          </p:nvPr>
        </p:nvSpPr>
        <p:spPr/>
        <p:txBody>
          <a:bodyPr/>
          <a:lstStyle/>
          <a:p>
            <a:fld id="{06B7789C-C6D4-4D23-ABE6-3A442B3386EB}" type="datetimeFigureOut">
              <a:rPr lang="es-CR" smtClean="0"/>
              <a:t>26/2/2024</a:t>
            </a:fld>
            <a:endParaRPr lang="es-CR"/>
          </a:p>
        </p:txBody>
      </p:sp>
      <p:sp>
        <p:nvSpPr>
          <p:cNvPr id="4" name="Marcador de pie de página 3"/>
          <p:cNvSpPr>
            <a:spLocks noGrp="1"/>
          </p:cNvSpPr>
          <p:nvPr>
            <p:ph type="ftr" sz="quarter" idx="11"/>
          </p:nvPr>
        </p:nvSpPr>
        <p:spPr/>
        <p:txBody>
          <a:bodyPr/>
          <a:lstStyle/>
          <a:p>
            <a:endParaRPr lang="es-CR"/>
          </a:p>
        </p:txBody>
      </p:sp>
      <p:sp>
        <p:nvSpPr>
          <p:cNvPr id="5" name="Marcador de número de diapositiva 4"/>
          <p:cNvSpPr>
            <a:spLocks noGrp="1"/>
          </p:cNvSpPr>
          <p:nvPr>
            <p:ph type="sldNum" sz="quarter" idx="12"/>
          </p:nvPr>
        </p:nvSpPr>
        <p:spPr/>
        <p:txBody>
          <a:bodyPr/>
          <a:lstStyle/>
          <a:p>
            <a:fld id="{2B0F75E8-5D22-438F-A71C-4BB6C5BAC81F}" type="slidenum">
              <a:rPr lang="es-CR" smtClean="0"/>
              <a:t>‹Nº›</a:t>
            </a:fld>
            <a:endParaRPr lang="es-CR"/>
          </a:p>
        </p:txBody>
      </p:sp>
    </p:spTree>
    <p:extLst>
      <p:ext uri="{BB962C8B-B14F-4D97-AF65-F5344CB8AC3E}">
        <p14:creationId xmlns:p14="http://schemas.microsoft.com/office/powerpoint/2010/main" val="35718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6B7789C-C6D4-4D23-ABE6-3A442B3386EB}" type="datetimeFigureOut">
              <a:rPr lang="es-CR" smtClean="0"/>
              <a:t>26/2/2024</a:t>
            </a:fld>
            <a:endParaRPr lang="es-CR"/>
          </a:p>
        </p:txBody>
      </p:sp>
      <p:sp>
        <p:nvSpPr>
          <p:cNvPr id="3" name="Marcador de pie de página 2"/>
          <p:cNvSpPr>
            <a:spLocks noGrp="1"/>
          </p:cNvSpPr>
          <p:nvPr>
            <p:ph type="ftr" sz="quarter" idx="11"/>
          </p:nvPr>
        </p:nvSpPr>
        <p:spPr/>
        <p:txBody>
          <a:bodyPr/>
          <a:lstStyle/>
          <a:p>
            <a:endParaRPr lang="es-CR"/>
          </a:p>
        </p:txBody>
      </p:sp>
      <p:sp>
        <p:nvSpPr>
          <p:cNvPr id="4" name="Marcador de número de diapositiva 3"/>
          <p:cNvSpPr>
            <a:spLocks noGrp="1"/>
          </p:cNvSpPr>
          <p:nvPr>
            <p:ph type="sldNum" sz="quarter" idx="12"/>
          </p:nvPr>
        </p:nvSpPr>
        <p:spPr/>
        <p:txBody>
          <a:bodyPr/>
          <a:lstStyle/>
          <a:p>
            <a:fld id="{2B0F75E8-5D22-438F-A71C-4BB6C5BAC81F}" type="slidenum">
              <a:rPr lang="es-CR" smtClean="0"/>
              <a:t>‹Nº›</a:t>
            </a:fld>
            <a:endParaRPr lang="es-CR"/>
          </a:p>
        </p:txBody>
      </p:sp>
    </p:spTree>
    <p:extLst>
      <p:ext uri="{BB962C8B-B14F-4D97-AF65-F5344CB8AC3E}">
        <p14:creationId xmlns:p14="http://schemas.microsoft.com/office/powerpoint/2010/main" val="1223455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06B7789C-C6D4-4D23-ABE6-3A442B3386EB}" type="datetimeFigureOut">
              <a:rPr lang="es-CR" smtClean="0"/>
              <a:t>26/2/2024</a:t>
            </a:fld>
            <a:endParaRPr lang="es-CR"/>
          </a:p>
        </p:txBody>
      </p:sp>
      <p:sp>
        <p:nvSpPr>
          <p:cNvPr id="6" name="Marcador de pie de página 5"/>
          <p:cNvSpPr>
            <a:spLocks noGrp="1"/>
          </p:cNvSpPr>
          <p:nvPr>
            <p:ph type="ftr" sz="quarter" idx="11"/>
          </p:nvPr>
        </p:nvSpPr>
        <p:spPr/>
        <p:txBody>
          <a:bodyPr/>
          <a:lstStyle/>
          <a:p>
            <a:endParaRPr lang="es-CR"/>
          </a:p>
        </p:txBody>
      </p:sp>
      <p:sp>
        <p:nvSpPr>
          <p:cNvPr id="7" name="Marcador de número de diapositiva 6"/>
          <p:cNvSpPr>
            <a:spLocks noGrp="1"/>
          </p:cNvSpPr>
          <p:nvPr>
            <p:ph type="sldNum" sz="quarter" idx="12"/>
          </p:nvPr>
        </p:nvSpPr>
        <p:spPr/>
        <p:txBody>
          <a:bodyPr/>
          <a:lstStyle/>
          <a:p>
            <a:fld id="{2B0F75E8-5D22-438F-A71C-4BB6C5BAC81F}" type="slidenum">
              <a:rPr lang="es-CR" smtClean="0"/>
              <a:t>‹Nº›</a:t>
            </a:fld>
            <a:endParaRPr lang="es-CR"/>
          </a:p>
        </p:txBody>
      </p:sp>
    </p:spTree>
    <p:extLst>
      <p:ext uri="{BB962C8B-B14F-4D97-AF65-F5344CB8AC3E}">
        <p14:creationId xmlns:p14="http://schemas.microsoft.com/office/powerpoint/2010/main" val="1336756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06B7789C-C6D4-4D23-ABE6-3A442B3386EB}" type="datetimeFigureOut">
              <a:rPr lang="es-CR" smtClean="0"/>
              <a:t>26/2/2024</a:t>
            </a:fld>
            <a:endParaRPr lang="es-CR"/>
          </a:p>
        </p:txBody>
      </p:sp>
      <p:sp>
        <p:nvSpPr>
          <p:cNvPr id="6" name="Marcador de pie de página 5"/>
          <p:cNvSpPr>
            <a:spLocks noGrp="1"/>
          </p:cNvSpPr>
          <p:nvPr>
            <p:ph type="ftr" sz="quarter" idx="11"/>
          </p:nvPr>
        </p:nvSpPr>
        <p:spPr/>
        <p:txBody>
          <a:bodyPr/>
          <a:lstStyle/>
          <a:p>
            <a:endParaRPr lang="es-CR"/>
          </a:p>
        </p:txBody>
      </p:sp>
      <p:sp>
        <p:nvSpPr>
          <p:cNvPr id="7" name="Marcador de número de diapositiva 6"/>
          <p:cNvSpPr>
            <a:spLocks noGrp="1"/>
          </p:cNvSpPr>
          <p:nvPr>
            <p:ph type="sldNum" sz="quarter" idx="12"/>
          </p:nvPr>
        </p:nvSpPr>
        <p:spPr/>
        <p:txBody>
          <a:bodyPr/>
          <a:lstStyle/>
          <a:p>
            <a:fld id="{2B0F75E8-5D22-438F-A71C-4BB6C5BAC81F}" type="slidenum">
              <a:rPr lang="es-CR" smtClean="0"/>
              <a:t>‹Nº›</a:t>
            </a:fld>
            <a:endParaRPr lang="es-CR"/>
          </a:p>
        </p:txBody>
      </p:sp>
    </p:spTree>
    <p:extLst>
      <p:ext uri="{BB962C8B-B14F-4D97-AF65-F5344CB8AC3E}">
        <p14:creationId xmlns:p14="http://schemas.microsoft.com/office/powerpoint/2010/main" val="121572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B7789C-C6D4-4D23-ABE6-3A442B3386EB}" type="datetimeFigureOut">
              <a:rPr lang="es-CR" smtClean="0"/>
              <a:t>26/2/2024</a:t>
            </a:fld>
            <a:endParaRPr lang="es-C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0F75E8-5D22-438F-A71C-4BB6C5BAC81F}" type="slidenum">
              <a:rPr lang="es-CR" smtClean="0"/>
              <a:t>‹Nº›</a:t>
            </a:fld>
            <a:endParaRPr lang="es-CR"/>
          </a:p>
        </p:txBody>
      </p:sp>
    </p:spTree>
    <p:extLst>
      <p:ext uri="{BB962C8B-B14F-4D97-AF65-F5344CB8AC3E}">
        <p14:creationId xmlns:p14="http://schemas.microsoft.com/office/powerpoint/2010/main" val="212036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innokabi.com/wp-content/uploads/2013/09/lienzo-lean-canvas-de-ash-maurya.jp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CR"/>
          </a:p>
        </p:txBody>
      </p:sp>
      <p:sp>
        <p:nvSpPr>
          <p:cNvPr id="3" name="Subtítulo 2"/>
          <p:cNvSpPr>
            <a:spLocks noGrp="1"/>
          </p:cNvSpPr>
          <p:nvPr>
            <p:ph type="subTitle" idx="1"/>
          </p:nvPr>
        </p:nvSpPr>
        <p:spPr/>
        <p:txBody>
          <a:bodyPr/>
          <a:lstStyle/>
          <a:p>
            <a:endParaRPr lang="es-CR"/>
          </a:p>
        </p:txBody>
      </p:sp>
      <p:pic>
        <p:nvPicPr>
          <p:cNvPr id="4" name="Imagen 3" descr="Lienzo de Modelo de Negocio: Herramienta estratégica para gestión onlin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1122363"/>
            <a:ext cx="9144000" cy="4464367"/>
          </a:xfrm>
          <a:prstGeom prst="rect">
            <a:avLst/>
          </a:prstGeom>
          <a:noFill/>
          <a:ln>
            <a:noFill/>
          </a:ln>
        </p:spPr>
      </p:pic>
      <p:sp>
        <p:nvSpPr>
          <p:cNvPr id="5" name="Elipse 4"/>
          <p:cNvSpPr/>
          <p:nvPr/>
        </p:nvSpPr>
        <p:spPr>
          <a:xfrm>
            <a:off x="1239189" y="664559"/>
            <a:ext cx="1162050" cy="1098550"/>
          </a:xfrm>
          <a:prstGeom prst="ellipse">
            <a:avLst/>
          </a:prstGeom>
          <a:solidFill>
            <a:srgbClr val="ED7D31">
              <a:lumMod val="40000"/>
              <a:lumOff val="60000"/>
            </a:srgbClr>
          </a:solidFill>
          <a:ln w="12700" cap="flat" cmpd="sng" algn="ctr">
            <a:solidFill>
              <a:srgbClr val="ED7D31">
                <a:lumMod val="75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s-CR" sz="1400" b="1">
                <a:effectLst/>
                <a:latin typeface="Calibri" panose="020F0502020204030204" pitchFamily="34" charset="0"/>
                <a:ea typeface="Calibri" panose="020F0502020204030204" pitchFamily="34" charset="0"/>
                <a:cs typeface="Times New Roman" panose="02020603050405020304" pitchFamily="18" charset="0"/>
              </a:rPr>
              <a:t>Semana </a:t>
            </a:r>
            <a:r>
              <a:rPr lang="es-CR" sz="2200" b="1">
                <a:effectLst/>
                <a:latin typeface="Calibri" panose="020F0502020204030204" pitchFamily="34" charset="0"/>
                <a:ea typeface="Calibri" panose="020F0502020204030204" pitchFamily="34" charset="0"/>
                <a:cs typeface="Times New Roman" panose="02020603050405020304" pitchFamily="18" charset="0"/>
              </a:rPr>
              <a:t># 4</a:t>
            </a:r>
            <a:endParaRPr lang="es-CR" sz="11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p:cNvPicPr/>
          <p:nvPr/>
        </p:nvPicPr>
        <p:blipFill>
          <a:blip r:embed="rId3">
            <a:extLst>
              <a:ext uri="{28A0092B-C50C-407E-A947-70E740481C1C}">
                <a14:useLocalDpi xmlns:a14="http://schemas.microsoft.com/office/drawing/2010/main" val="0"/>
              </a:ext>
            </a:extLst>
          </a:blip>
          <a:srcRect/>
          <a:stretch>
            <a:fillRect/>
          </a:stretch>
        </p:blipFill>
        <p:spPr bwMode="auto">
          <a:xfrm>
            <a:off x="4004537" y="317669"/>
            <a:ext cx="3255645" cy="688975"/>
          </a:xfrm>
          <a:prstGeom prst="rect">
            <a:avLst/>
          </a:prstGeom>
          <a:noFill/>
        </p:spPr>
      </p:pic>
      <p:sp>
        <p:nvSpPr>
          <p:cNvPr id="7" name="Rectángulo 6"/>
          <p:cNvSpPr/>
          <p:nvPr/>
        </p:nvSpPr>
        <p:spPr>
          <a:xfrm>
            <a:off x="2374692" y="5875257"/>
            <a:ext cx="7622921" cy="584775"/>
          </a:xfrm>
          <a:prstGeom prst="rect">
            <a:avLst/>
          </a:prstGeom>
        </p:spPr>
        <p:txBody>
          <a:bodyPr wrap="none">
            <a:spAutoFit/>
          </a:bodyPr>
          <a:lstStyle/>
          <a:p>
            <a:pPr algn="ctr"/>
            <a:r>
              <a:rPr lang="es-ES" sz="3200" b="1" dirty="0">
                <a:solidFill>
                  <a:srgbClr val="C00000"/>
                </a:solidFill>
                <a:latin typeface="Times New Roman" panose="02020603050405020304" pitchFamily="18" charset="0"/>
              </a:rPr>
              <a:t>Lienzo Lean </a:t>
            </a:r>
            <a:r>
              <a:rPr lang="es-ES" sz="3200" b="1" dirty="0" err="1">
                <a:solidFill>
                  <a:srgbClr val="C00000"/>
                </a:solidFill>
                <a:latin typeface="Times New Roman" panose="02020603050405020304" pitchFamily="18" charset="0"/>
              </a:rPr>
              <a:t>Canvas</a:t>
            </a:r>
            <a:r>
              <a:rPr lang="es-ES" sz="3200" b="1" dirty="0">
                <a:solidFill>
                  <a:srgbClr val="C00000"/>
                </a:solidFill>
                <a:latin typeface="Times New Roman" panose="02020603050405020304" pitchFamily="18" charset="0"/>
              </a:rPr>
              <a:t>  y Propuesta de Valor</a:t>
            </a:r>
            <a:endParaRPr lang="es-CR"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8945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078828" y="1004552"/>
            <a:ext cx="5274972" cy="5172411"/>
          </a:xfrm>
        </p:spPr>
        <p:txBody>
          <a:bodyPr>
            <a:normAutofit/>
          </a:bodyPr>
          <a:lstStyle/>
          <a:p>
            <a:pPr algn="just">
              <a:lnSpc>
                <a:spcPct val="107000"/>
              </a:lnSpc>
              <a:spcAft>
                <a:spcPts val="800"/>
              </a:spcAft>
            </a:pPr>
            <a:r>
              <a:rPr lang="es-CR"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Proposición de valor única:</a:t>
            </a:r>
            <a:r>
              <a:rPr lang="es-CR"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s-CR" dirty="0">
                <a:effectLst/>
                <a:latin typeface="Calibri" panose="020F0502020204030204" pitchFamily="34" charset="0"/>
                <a:ea typeface="Calibri" panose="020F0502020204030204" pitchFamily="34" charset="0"/>
                <a:cs typeface="Times New Roman" panose="02020603050405020304" pitchFamily="18" charset="0"/>
              </a:rPr>
              <a:t>Debes tener claro </a:t>
            </a:r>
            <a:r>
              <a:rPr lang="es-CR"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qué es los que tu empresa va a ofrecer para solucionar los problemas detectados. </a:t>
            </a:r>
            <a:r>
              <a:rPr lang="es-CR" dirty="0">
                <a:effectLst/>
                <a:latin typeface="Calibri" panose="020F0502020204030204" pitchFamily="34" charset="0"/>
                <a:ea typeface="Calibri" panose="020F0502020204030204" pitchFamily="34" charset="0"/>
                <a:cs typeface="Times New Roman" panose="02020603050405020304" pitchFamily="18" charset="0"/>
              </a:rPr>
              <a:t>Para ello escribe en este bloque (ayudándote de un post-</a:t>
            </a:r>
            <a:r>
              <a:rPr lang="es-CR" dirty="0" err="1">
                <a:effectLst/>
                <a:latin typeface="Calibri" panose="020F0502020204030204" pitchFamily="34" charset="0"/>
                <a:ea typeface="Calibri" panose="020F0502020204030204" pitchFamily="34" charset="0"/>
                <a:cs typeface="Times New Roman" panose="02020603050405020304" pitchFamily="18" charset="0"/>
              </a:rPr>
              <a:t>it</a:t>
            </a:r>
            <a:r>
              <a:rPr lang="es-CR" dirty="0">
                <a:effectLst/>
                <a:latin typeface="Calibri" panose="020F0502020204030204" pitchFamily="34" charset="0"/>
                <a:ea typeface="Calibri" panose="020F0502020204030204" pitchFamily="34" charset="0"/>
                <a:cs typeface="Times New Roman" panose="02020603050405020304" pitchFamily="18" charset="0"/>
              </a:rPr>
              <a:t>) en una frase clara, simple y sencilla, qué te hace especial y cómo vas a ayudar a tus clientes a solucionar su problema</a:t>
            </a:r>
          </a:p>
          <a:p>
            <a:endParaRPr lang="es-CR" dirty="0"/>
          </a:p>
        </p:txBody>
      </p:sp>
      <p:sp>
        <p:nvSpPr>
          <p:cNvPr id="4" name="AutoShape 2" descr="Propuesta de valor - Digixop Diferencia tu negoci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R"/>
          </a:p>
        </p:txBody>
      </p:sp>
      <p:pic>
        <p:nvPicPr>
          <p:cNvPr id="5" name="Imagen 4"/>
          <p:cNvPicPr>
            <a:picLocks noChangeAspect="1"/>
          </p:cNvPicPr>
          <p:nvPr/>
        </p:nvPicPr>
        <p:blipFill>
          <a:blip r:embed="rId2"/>
          <a:stretch>
            <a:fillRect/>
          </a:stretch>
        </p:blipFill>
        <p:spPr>
          <a:xfrm>
            <a:off x="1405071" y="360607"/>
            <a:ext cx="3450264" cy="5932033"/>
          </a:xfrm>
          <a:prstGeom prst="rect">
            <a:avLst/>
          </a:prstGeom>
        </p:spPr>
      </p:pic>
    </p:spTree>
    <p:extLst>
      <p:ext uri="{BB962C8B-B14F-4D97-AF65-F5344CB8AC3E}">
        <p14:creationId xmlns:p14="http://schemas.microsoft.com/office/powerpoint/2010/main" val="3452096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743976" y="978794"/>
            <a:ext cx="5609823" cy="5198169"/>
          </a:xfrm>
        </p:spPr>
        <p:txBody>
          <a:bodyPr/>
          <a:lstStyle/>
          <a:p>
            <a:pPr algn="just">
              <a:lnSpc>
                <a:spcPct val="107000"/>
              </a:lnSpc>
              <a:spcAft>
                <a:spcPts val="800"/>
              </a:spcAft>
            </a:pPr>
            <a:r>
              <a:rPr lang="es-CR"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Canales:</a:t>
            </a:r>
            <a:r>
              <a:rPr lang="es-CR"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s-CR" dirty="0">
                <a:effectLst/>
                <a:latin typeface="Calibri" panose="020F0502020204030204" pitchFamily="34" charset="0"/>
                <a:ea typeface="Calibri" panose="020F0502020204030204" pitchFamily="34" charset="0"/>
                <a:cs typeface="Times New Roman" panose="02020603050405020304" pitchFamily="18" charset="0"/>
              </a:rPr>
              <a:t>Piensa cómo vas a hacer llegar tu producto/servicio a tus clientes. En este punto es importante que reflexiones sobre la cadena de valor para entender mejor el proceso de compra de tu cliente.</a:t>
            </a:r>
            <a:endParaRPr lang="es-CR" dirty="0"/>
          </a:p>
        </p:txBody>
      </p:sp>
      <p:pic>
        <p:nvPicPr>
          <p:cNvPr id="6146" name="Picture 2" descr="Omnichannel, varios canales para conseguir más ventas - Blog Quo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171" y="1401738"/>
            <a:ext cx="5175805" cy="3852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007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11369" y="936983"/>
            <a:ext cx="10555310" cy="4351338"/>
          </a:xfrm>
        </p:spPr>
        <p:txBody>
          <a:bodyPr/>
          <a:lstStyle/>
          <a:p>
            <a:pPr algn="just">
              <a:lnSpc>
                <a:spcPct val="107000"/>
              </a:lnSpc>
              <a:spcAft>
                <a:spcPts val="800"/>
              </a:spcAft>
            </a:pPr>
            <a:r>
              <a:rPr lang="es-CR"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Flujo de ingresos:</a:t>
            </a:r>
            <a:r>
              <a:rPr lang="es-CR"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s-CR" dirty="0">
                <a:effectLst/>
                <a:latin typeface="Calibri" panose="020F0502020204030204" pitchFamily="34" charset="0"/>
                <a:ea typeface="Calibri" panose="020F0502020204030204" pitchFamily="34" charset="0"/>
                <a:cs typeface="Times New Roman" panose="02020603050405020304" pitchFamily="18" charset="0"/>
              </a:rPr>
              <a:t>Cómo vas a ganar dinero. ¿Por qué te van a pagar tus clientes?</a:t>
            </a:r>
          </a:p>
          <a:p>
            <a:endParaRPr lang="es-CR" dirty="0"/>
          </a:p>
        </p:txBody>
      </p:sp>
      <p:pic>
        <p:nvPicPr>
          <p:cNvPr id="4" name="Imagen 3"/>
          <p:cNvPicPr>
            <a:picLocks noChangeAspect="1"/>
          </p:cNvPicPr>
          <p:nvPr/>
        </p:nvPicPr>
        <p:blipFill>
          <a:blip r:embed="rId2"/>
          <a:stretch>
            <a:fillRect/>
          </a:stretch>
        </p:blipFill>
        <p:spPr>
          <a:xfrm>
            <a:off x="1038247" y="2575485"/>
            <a:ext cx="10179251" cy="3389050"/>
          </a:xfrm>
          <a:prstGeom prst="rect">
            <a:avLst/>
          </a:prstGeom>
        </p:spPr>
      </p:pic>
    </p:spTree>
    <p:extLst>
      <p:ext uri="{BB962C8B-B14F-4D97-AF65-F5344CB8AC3E}">
        <p14:creationId xmlns:p14="http://schemas.microsoft.com/office/powerpoint/2010/main" val="3793267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640946" y="1825625"/>
            <a:ext cx="5712854" cy="4351338"/>
          </a:xfrm>
        </p:spPr>
        <p:txBody>
          <a:bodyPr/>
          <a:lstStyle/>
          <a:p>
            <a:pPr lvl="0" algn="just">
              <a:lnSpc>
                <a:spcPct val="107000"/>
              </a:lnSpc>
              <a:spcAft>
                <a:spcPts val="800"/>
              </a:spcAft>
            </a:pPr>
            <a:r>
              <a:rPr lang="es-CR"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Estructura de Coste:</a:t>
            </a:r>
            <a:r>
              <a:rPr lang="es-CR"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es-CR" dirty="0">
                <a:solidFill>
                  <a:prstClr val="black"/>
                </a:solidFill>
                <a:latin typeface="Calibri" panose="020F0502020204030204" pitchFamily="34" charset="0"/>
                <a:ea typeface="Calibri" panose="020F0502020204030204" pitchFamily="34" charset="0"/>
                <a:cs typeface="Times New Roman" panose="02020603050405020304" pitchFamily="18" charset="0"/>
              </a:rPr>
              <a:t>Analiza los gastos que va a tener tu empresa</a:t>
            </a:r>
          </a:p>
          <a:p>
            <a:endParaRPr lang="es-CR" dirty="0"/>
          </a:p>
        </p:txBody>
      </p:sp>
      <p:pic>
        <p:nvPicPr>
          <p:cNvPr id="8194" name="Picture 2" descr="Renta anual Contabilidad. | GECO ER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698" y="1562893"/>
            <a:ext cx="4876800" cy="487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152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R"/>
          </a:p>
        </p:txBody>
      </p:sp>
      <p:sp>
        <p:nvSpPr>
          <p:cNvPr id="3" name="Marcador de contenido 2"/>
          <p:cNvSpPr>
            <a:spLocks noGrp="1"/>
          </p:cNvSpPr>
          <p:nvPr>
            <p:ph idx="1"/>
          </p:nvPr>
        </p:nvSpPr>
        <p:spPr/>
        <p:txBody>
          <a:bodyPr/>
          <a:lstStyle/>
          <a:p>
            <a:endParaRPr lang="es-CR"/>
          </a:p>
        </p:txBody>
      </p:sp>
      <p:pic>
        <p:nvPicPr>
          <p:cNvPr id="4" name="Imagen 3" descr="Construyendo la Propuesta de Valor | by Ruben Cesar | Medium"/>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0515600" cy="5984160"/>
          </a:xfrm>
          <a:prstGeom prst="rect">
            <a:avLst/>
          </a:prstGeom>
          <a:noFill/>
          <a:ln>
            <a:noFill/>
          </a:ln>
        </p:spPr>
      </p:pic>
    </p:spTree>
    <p:extLst>
      <p:ext uri="{BB962C8B-B14F-4D97-AF65-F5344CB8AC3E}">
        <p14:creationId xmlns:p14="http://schemas.microsoft.com/office/powerpoint/2010/main" val="4205673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Construyendo la Propuesta de Valor | by Ruben Cesar | Medium"/>
          <p:cNvPicPr/>
          <p:nvPr/>
        </p:nvPicPr>
        <p:blipFill rotWithShape="1">
          <a:blip r:embed="rId2">
            <a:extLst>
              <a:ext uri="{28A0092B-C50C-407E-A947-70E740481C1C}">
                <a14:useLocalDpi xmlns:a14="http://schemas.microsoft.com/office/drawing/2010/main" val="0"/>
              </a:ext>
            </a:extLst>
          </a:blip>
          <a:srcRect l="49922" t="12344"/>
          <a:stretch/>
        </p:blipFill>
        <p:spPr bwMode="auto">
          <a:xfrm>
            <a:off x="2975020" y="592427"/>
            <a:ext cx="5550794" cy="575685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89446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b="1" dirty="0">
                <a:solidFill>
                  <a:srgbClr val="C00000"/>
                </a:solidFill>
                <a:effectLst/>
                <a:latin typeface="&amp;quot"/>
                <a:ea typeface="Times New Roman" panose="02020603050405020304" pitchFamily="18" charset="0"/>
                <a:cs typeface="Times New Roman" panose="02020603050405020304" pitchFamily="18" charset="0"/>
              </a:rPr>
              <a:t>Trabajos:</a:t>
            </a:r>
            <a:r>
              <a:rPr lang="es-CR" dirty="0">
                <a:solidFill>
                  <a:srgbClr val="C00000"/>
                </a:solidFill>
                <a:effectLst/>
                <a:latin typeface="&amp;quot"/>
                <a:ea typeface="Times New Roman" panose="02020603050405020304" pitchFamily="18" charset="0"/>
                <a:cs typeface="Times New Roman" panose="02020603050405020304" pitchFamily="18" charset="0"/>
              </a:rPr>
              <a:t> </a:t>
            </a:r>
            <a:endParaRPr lang="es-CR" dirty="0"/>
          </a:p>
        </p:txBody>
      </p:sp>
      <p:sp>
        <p:nvSpPr>
          <p:cNvPr id="3" name="Marcador de contenido 2"/>
          <p:cNvSpPr>
            <a:spLocks noGrp="1"/>
          </p:cNvSpPr>
          <p:nvPr>
            <p:ph idx="1"/>
          </p:nvPr>
        </p:nvSpPr>
        <p:spPr/>
        <p:txBody>
          <a:bodyPr>
            <a:normAutofit lnSpcReduction="10000"/>
          </a:bodyPr>
          <a:lstStyle/>
          <a:p>
            <a:pPr marL="0" lvl="0" indent="0" algn="just" fontAlgn="base">
              <a:lnSpc>
                <a:spcPct val="107000"/>
              </a:lnSpc>
              <a:spcAft>
                <a:spcPts val="0"/>
              </a:spcAft>
              <a:buClr>
                <a:srgbClr val="C00000"/>
              </a:buClr>
              <a:buNone/>
            </a:pPr>
            <a:r>
              <a:rPr lang="es-CR" dirty="0">
                <a:latin typeface="&amp;quot"/>
                <a:ea typeface="Times New Roman" panose="02020603050405020304" pitchFamily="18" charset="0"/>
                <a:cs typeface="Times New Roman" panose="02020603050405020304" pitchFamily="18" charset="0"/>
              </a:rPr>
              <a:t>S</a:t>
            </a:r>
            <a:r>
              <a:rPr lang="es-CR" dirty="0">
                <a:effectLst/>
                <a:latin typeface="&amp;quot"/>
                <a:ea typeface="Times New Roman" panose="02020603050405020304" pitchFamily="18" charset="0"/>
                <a:cs typeface="Times New Roman" panose="02020603050405020304" pitchFamily="18" charset="0"/>
              </a:rPr>
              <a:t>on todas aquellas actividades que el potencial cliente realiza para lograr solucionar su problema, incluso para obtener el producto o servicio que se ofrece. Descubriremos aquí que algunos trabajos que se realizan son funcionales (sacar plata de un cajero, encontrar estacionamiento, leer un manual de instrucciones, etc.), otros trabajos son sociales (comprar en determinados locales o shoppings, invitar o compartir con amigos/as, etc.) y otros trabajos son emocionales (buscar garantías para tener seguridad, leer etiquetas para estar tranquilo/a, etc.)</a:t>
            </a:r>
            <a:endParaRPr lang="es-CR"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s-CR" dirty="0"/>
          </a:p>
        </p:txBody>
      </p:sp>
    </p:spTree>
    <p:extLst>
      <p:ext uri="{BB962C8B-B14F-4D97-AF65-F5344CB8AC3E}">
        <p14:creationId xmlns:p14="http://schemas.microsoft.com/office/powerpoint/2010/main" val="2794918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b="1" dirty="0">
                <a:solidFill>
                  <a:srgbClr val="C00000"/>
                </a:solidFill>
                <a:effectLst/>
                <a:latin typeface="&amp;quot"/>
                <a:ea typeface="Times New Roman" panose="02020603050405020304" pitchFamily="18" charset="0"/>
                <a:cs typeface="Times New Roman" panose="02020603050405020304" pitchFamily="18" charset="0"/>
              </a:rPr>
              <a:t>Beneficios o alegrías:</a:t>
            </a:r>
            <a:r>
              <a:rPr lang="es-CR" dirty="0">
                <a:solidFill>
                  <a:srgbClr val="C00000"/>
                </a:solidFill>
                <a:effectLst/>
                <a:latin typeface="&amp;quot"/>
                <a:ea typeface="Times New Roman" panose="02020603050405020304" pitchFamily="18" charset="0"/>
                <a:cs typeface="Times New Roman" panose="02020603050405020304" pitchFamily="18" charset="0"/>
              </a:rPr>
              <a:t> </a:t>
            </a:r>
            <a:endParaRPr lang="es-CR" dirty="0"/>
          </a:p>
        </p:txBody>
      </p:sp>
      <p:sp>
        <p:nvSpPr>
          <p:cNvPr id="3" name="Marcador de contenido 2"/>
          <p:cNvSpPr>
            <a:spLocks noGrp="1"/>
          </p:cNvSpPr>
          <p:nvPr>
            <p:ph idx="1"/>
          </p:nvPr>
        </p:nvSpPr>
        <p:spPr/>
        <p:txBody>
          <a:bodyPr>
            <a:normAutofit fontScale="85000" lnSpcReduction="10000"/>
          </a:bodyPr>
          <a:lstStyle/>
          <a:p>
            <a:pPr marL="0" lvl="0" indent="0" algn="just" fontAlgn="base">
              <a:lnSpc>
                <a:spcPct val="107000"/>
              </a:lnSpc>
              <a:spcAft>
                <a:spcPts val="0"/>
              </a:spcAft>
              <a:buClr>
                <a:srgbClr val="C00000"/>
              </a:buClr>
              <a:buNone/>
            </a:pPr>
            <a:r>
              <a:rPr lang="es-CR" dirty="0">
                <a:latin typeface="&amp;quot"/>
                <a:ea typeface="Times New Roman" panose="02020603050405020304" pitchFamily="18" charset="0"/>
                <a:cs typeface="Times New Roman" panose="02020603050405020304" pitchFamily="18" charset="0"/>
              </a:rPr>
              <a:t>S</a:t>
            </a:r>
            <a:r>
              <a:rPr lang="es-CR" dirty="0">
                <a:effectLst/>
                <a:latin typeface="&amp;quot"/>
                <a:ea typeface="Times New Roman" panose="02020603050405020304" pitchFamily="18" charset="0"/>
                <a:cs typeface="Times New Roman" panose="02020603050405020304" pitchFamily="18" charset="0"/>
              </a:rPr>
              <a:t>uelen también mencionarse como </a:t>
            </a:r>
            <a:r>
              <a:rPr lang="es-CR" dirty="0">
                <a:solidFill>
                  <a:srgbClr val="1F4E79"/>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s-CR" dirty="0">
                <a:solidFill>
                  <a:srgbClr val="1F4E79"/>
                </a:solidFill>
                <a:effectLst/>
                <a:latin typeface="&amp;quot"/>
                <a:ea typeface="Times New Roman" panose="02020603050405020304" pitchFamily="18" charset="0"/>
                <a:cs typeface="Times New Roman" panose="02020603050405020304" pitchFamily="18" charset="0"/>
              </a:rPr>
              <a:t>alegrías</a:t>
            </a:r>
            <a:r>
              <a:rPr lang="es-CR" dirty="0">
                <a:solidFill>
                  <a:srgbClr val="1F4E79"/>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s-CR" dirty="0">
                <a:solidFill>
                  <a:srgbClr val="1F4E79"/>
                </a:solidFill>
                <a:effectLst/>
                <a:latin typeface="&amp;quot"/>
                <a:ea typeface="Times New Roman" panose="02020603050405020304" pitchFamily="18" charset="0"/>
                <a:cs typeface="Times New Roman" panose="02020603050405020304" pitchFamily="18" charset="0"/>
              </a:rPr>
              <a:t>, </a:t>
            </a:r>
            <a:r>
              <a:rPr lang="es-CR" dirty="0">
                <a:effectLst/>
                <a:latin typeface="&amp;quot"/>
                <a:ea typeface="Times New Roman" panose="02020603050405020304" pitchFamily="18" charset="0"/>
                <a:cs typeface="Times New Roman" panose="02020603050405020304" pitchFamily="18" charset="0"/>
              </a:rPr>
              <a:t>refieren a todos los beneficios que valora el potencial cliente de ese producto/servicio. Descubriremos que hay beneficios mínimos (sin los cuales no tiene sentido el producto/servicio, por ejemplo, si compro un reloj espero que me dé la hora con precisión), beneficios esperados (beneficios básicos que no son estrictamente necesarios, por ejemplo, también espero que mi reloj sea lindo y combine con mi forma de vestir), beneficios deseados (es lo que normalmente el cliente menciona cuando se le pregunta, refiere a beneficios que van más allá de la solución concreta, por ejemplo, también esperaría de mi reloj que le guste a mis amigos y finalmente, beneficios inesperados, es decir, aquellos que van más allá de las expectativas y deseos (por ejemplo, descubrir que mi reloj se conecta con mi teléfono y computadora).</a:t>
            </a:r>
            <a:endParaRPr lang="es-CR"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s-CR" dirty="0"/>
          </a:p>
        </p:txBody>
      </p:sp>
    </p:spTree>
    <p:extLst>
      <p:ext uri="{BB962C8B-B14F-4D97-AF65-F5344CB8AC3E}">
        <p14:creationId xmlns:p14="http://schemas.microsoft.com/office/powerpoint/2010/main" val="3851850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b="1" dirty="0">
                <a:solidFill>
                  <a:srgbClr val="C00000"/>
                </a:solidFill>
                <a:effectLst/>
                <a:latin typeface="&amp;quot"/>
                <a:ea typeface="Times New Roman" panose="02020603050405020304" pitchFamily="18" charset="0"/>
                <a:cs typeface="Times New Roman" panose="02020603050405020304" pitchFamily="18" charset="0"/>
              </a:rPr>
              <a:t>Dolores:</a:t>
            </a:r>
            <a:r>
              <a:rPr lang="es-CR" dirty="0">
                <a:solidFill>
                  <a:srgbClr val="C00000"/>
                </a:solidFill>
                <a:effectLst/>
                <a:latin typeface="&amp;quot"/>
                <a:ea typeface="Times New Roman" panose="02020603050405020304" pitchFamily="18" charset="0"/>
                <a:cs typeface="Times New Roman" panose="02020603050405020304" pitchFamily="18" charset="0"/>
              </a:rPr>
              <a:t> </a:t>
            </a:r>
            <a:endParaRPr lang="es-CR" dirty="0"/>
          </a:p>
        </p:txBody>
      </p:sp>
      <p:sp>
        <p:nvSpPr>
          <p:cNvPr id="3" name="Marcador de contenido 2"/>
          <p:cNvSpPr>
            <a:spLocks noGrp="1"/>
          </p:cNvSpPr>
          <p:nvPr>
            <p:ph idx="1"/>
          </p:nvPr>
        </p:nvSpPr>
        <p:spPr/>
        <p:txBody>
          <a:bodyPr>
            <a:normAutofit fontScale="85000" lnSpcReduction="20000"/>
          </a:bodyPr>
          <a:lstStyle/>
          <a:p>
            <a:pPr marL="0" lvl="0" indent="0" algn="just" fontAlgn="base">
              <a:lnSpc>
                <a:spcPct val="107000"/>
              </a:lnSpc>
              <a:spcAft>
                <a:spcPts val="0"/>
              </a:spcAft>
              <a:buClr>
                <a:srgbClr val="C00000"/>
              </a:buClr>
              <a:buNone/>
            </a:pPr>
            <a:r>
              <a:rPr lang="es-CR" dirty="0">
                <a:latin typeface="&amp;quot"/>
                <a:ea typeface="Times New Roman" panose="02020603050405020304" pitchFamily="18" charset="0"/>
                <a:cs typeface="Times New Roman" panose="02020603050405020304" pitchFamily="18" charset="0"/>
              </a:rPr>
              <a:t>S</a:t>
            </a:r>
            <a:r>
              <a:rPr lang="es-CR" dirty="0">
                <a:effectLst/>
                <a:latin typeface="&amp;quot"/>
                <a:ea typeface="Times New Roman" panose="02020603050405020304" pitchFamily="18" charset="0"/>
                <a:cs typeface="Times New Roman" panose="02020603050405020304" pitchFamily="18" charset="0"/>
              </a:rPr>
              <a:t>e denomina así a aquellas frustraciones o momentos negativos que enfrenta el cliente y están vinculados al consumo del producto/servicio. Descubriremos que hay dolores funcionales (cuando el producto/servicio no funciona o es deficiente, siguiendo con el ejemplo del reloj, si deja de dar la hora o lo hace de forma deficiente), hay dolores vinculados a obstáculos (aquellos elementos que impiden que los clientes se acerquen a la solución buscada o los hace ir más lentos, por ejemplo, que configurar mi reloj me lleve demasiado tiempo y sea muy complejo), otros dolores vinculados a sensaciones no deseadas (por ejemplo, creo que el reloj no me queda bien, que estoy grande para usar estos relojes o que es un reloj de viejos) y, finalmente, los vinculados a los riesgos (es decir, que pueda suceder algo que no deseo que suceda, por ejemplo, mi reloj es muy vistoso tengo miedo que me lo roben).</a:t>
            </a:r>
            <a:endParaRPr lang="es-CR"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s-CR" dirty="0"/>
          </a:p>
        </p:txBody>
      </p:sp>
    </p:spTree>
    <p:extLst>
      <p:ext uri="{BB962C8B-B14F-4D97-AF65-F5344CB8AC3E}">
        <p14:creationId xmlns:p14="http://schemas.microsoft.com/office/powerpoint/2010/main" val="692087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descr="Construyendo la Propuesta de Valor | by Ruben Cesar | Medium"/>
          <p:cNvPicPr>
            <a:picLocks noGrp="1"/>
          </p:cNvPicPr>
          <p:nvPr>
            <p:ph idx="1"/>
          </p:nvPr>
        </p:nvPicPr>
        <p:blipFill rotWithShape="1">
          <a:blip r:embed="rId2">
            <a:extLst>
              <a:ext uri="{28A0092B-C50C-407E-A947-70E740481C1C}">
                <a14:useLocalDpi xmlns:a14="http://schemas.microsoft.com/office/drawing/2010/main" val="0"/>
              </a:ext>
            </a:extLst>
          </a:blip>
          <a:srcRect t="13006" r="51120"/>
          <a:stretch/>
        </p:blipFill>
        <p:spPr bwMode="auto">
          <a:xfrm>
            <a:off x="3140818" y="421827"/>
            <a:ext cx="5616816" cy="548957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40431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R"/>
          </a:p>
        </p:txBody>
      </p:sp>
      <p:sp>
        <p:nvSpPr>
          <p:cNvPr id="3" name="Marcador de contenido 2"/>
          <p:cNvSpPr>
            <a:spLocks noGrp="1"/>
          </p:cNvSpPr>
          <p:nvPr>
            <p:ph idx="1"/>
          </p:nvPr>
        </p:nvSpPr>
        <p:spPr/>
        <p:txBody>
          <a:bodyPr/>
          <a:lstStyle/>
          <a:p>
            <a:endParaRPr lang="es-CR"/>
          </a:p>
        </p:txBody>
      </p:sp>
      <p:pic>
        <p:nvPicPr>
          <p:cNvPr id="4" name="Imagen 3" descr="lienzo lean canvas de ash maurya">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838200" y="218941"/>
            <a:ext cx="10662634" cy="6233374"/>
          </a:xfrm>
          <a:prstGeom prst="rect">
            <a:avLst/>
          </a:prstGeom>
          <a:noFill/>
          <a:ln>
            <a:noFill/>
          </a:ln>
        </p:spPr>
      </p:pic>
    </p:spTree>
    <p:extLst>
      <p:ext uri="{BB962C8B-B14F-4D97-AF65-F5344CB8AC3E}">
        <p14:creationId xmlns:p14="http://schemas.microsoft.com/office/powerpoint/2010/main" val="1954387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Entregable próxima semana</a:t>
            </a:r>
            <a:endParaRPr lang="es-CR" dirty="0"/>
          </a:p>
        </p:txBody>
      </p:sp>
      <p:sp>
        <p:nvSpPr>
          <p:cNvPr id="3" name="Marcador de contenido 2"/>
          <p:cNvSpPr>
            <a:spLocks noGrp="1"/>
          </p:cNvSpPr>
          <p:nvPr>
            <p:ph idx="1"/>
          </p:nvPr>
        </p:nvSpPr>
        <p:spPr>
          <a:xfrm>
            <a:off x="838201" y="1825625"/>
            <a:ext cx="10515600" cy="1771136"/>
          </a:xfrm>
        </p:spPr>
        <p:txBody>
          <a:bodyPr>
            <a:normAutofit fontScale="85000" lnSpcReduction="20000"/>
          </a:bodyPr>
          <a:lstStyle/>
          <a:p>
            <a:pPr algn="ctr"/>
            <a:r>
              <a:rPr lang="es-ES" b="1" dirty="0">
                <a:solidFill>
                  <a:srgbClr val="FF0000"/>
                </a:solidFill>
              </a:rPr>
              <a:t>Utilizando los conocimientos adquiridos en clase y los conceptos de los </a:t>
            </a:r>
            <a:r>
              <a:rPr lang="es-ES" b="1" dirty="0" err="1">
                <a:solidFill>
                  <a:srgbClr val="FF0000"/>
                </a:solidFill>
              </a:rPr>
              <a:t>PTs</a:t>
            </a:r>
            <a:r>
              <a:rPr lang="es-ES" b="1" dirty="0">
                <a:solidFill>
                  <a:srgbClr val="FF0000"/>
                </a:solidFill>
              </a:rPr>
              <a:t>, presente de forma individual una propuesta de 3 ideas de productos o servicios innovadores.</a:t>
            </a:r>
          </a:p>
          <a:p>
            <a:pPr algn="ctr"/>
            <a:endParaRPr lang="es-ES" b="1" dirty="0">
              <a:solidFill>
                <a:srgbClr val="FF0000"/>
              </a:solidFill>
            </a:endParaRPr>
          </a:p>
          <a:p>
            <a:pPr algn="ctr"/>
            <a:r>
              <a:rPr lang="es-CR" dirty="0">
                <a:effectLst/>
                <a:latin typeface="Times New Roman" panose="02020603050405020304" pitchFamily="18" charset="0"/>
                <a:ea typeface="Calibri" panose="020F0502020204030204" pitchFamily="34" charset="0"/>
              </a:rPr>
              <a:t> </a:t>
            </a:r>
            <a:r>
              <a:rPr lang="es-CR" b="1" dirty="0">
                <a:solidFill>
                  <a:srgbClr val="C00000"/>
                </a:solidFill>
                <a:effectLst/>
                <a:latin typeface="Times New Roman" panose="02020603050405020304" pitchFamily="18" charset="0"/>
                <a:ea typeface="Calibri" panose="020F0502020204030204" pitchFamily="34" charset="0"/>
              </a:rPr>
              <a:t>“Herramientas Excel del libro”</a:t>
            </a:r>
            <a:endParaRPr lang="es-CR" b="1" dirty="0">
              <a:solidFill>
                <a:srgbClr val="FF0000"/>
              </a:solidFill>
            </a:endParaRPr>
          </a:p>
        </p:txBody>
      </p:sp>
      <p:pic>
        <p:nvPicPr>
          <p:cNvPr id="9220" name="Picture 4" descr="Cinco plantillas de Excel para entrenar, llevar las cuentas de un club y  más | Lifestyle | Cinco Dí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6363" y="4044949"/>
            <a:ext cx="4879273" cy="2813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939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Canvas</a:t>
            </a:r>
            <a:r>
              <a:rPr lang="pt-BR" dirty="0"/>
              <a:t> tradicional o de </a:t>
            </a:r>
            <a:r>
              <a:rPr lang="pt-BR" dirty="0" err="1"/>
              <a:t>Osterwalder</a:t>
            </a:r>
            <a:endParaRPr lang="es-CR" dirty="0"/>
          </a:p>
        </p:txBody>
      </p:sp>
      <p:sp>
        <p:nvSpPr>
          <p:cNvPr id="3" name="Marcador de contenido 2"/>
          <p:cNvSpPr>
            <a:spLocks noGrp="1"/>
          </p:cNvSpPr>
          <p:nvPr>
            <p:ph idx="1"/>
          </p:nvPr>
        </p:nvSpPr>
        <p:spPr/>
        <p:txBody>
          <a:bodyPr/>
          <a:lstStyle/>
          <a:p>
            <a:endParaRPr lang="es-CR"/>
          </a:p>
        </p:txBody>
      </p:sp>
      <p:pic>
        <p:nvPicPr>
          <p:cNvPr id="4" name="Imagen 3" descr="Modelo Canvas • Que es y Como aplicarlo a tu Negocio en 2021"/>
          <p:cNvPicPr/>
          <p:nvPr/>
        </p:nvPicPr>
        <p:blipFill>
          <a:blip r:embed="rId2">
            <a:extLst>
              <a:ext uri="{28A0092B-C50C-407E-A947-70E740481C1C}">
                <a14:useLocalDpi xmlns:a14="http://schemas.microsoft.com/office/drawing/2010/main" val="0"/>
              </a:ext>
            </a:extLst>
          </a:blip>
          <a:srcRect/>
          <a:stretch>
            <a:fillRect/>
          </a:stretch>
        </p:blipFill>
        <p:spPr bwMode="auto">
          <a:xfrm>
            <a:off x="695459" y="1825626"/>
            <a:ext cx="10658341" cy="4486274"/>
          </a:xfrm>
          <a:prstGeom prst="rect">
            <a:avLst/>
          </a:prstGeom>
          <a:noFill/>
          <a:ln>
            <a:noFill/>
          </a:ln>
        </p:spPr>
      </p:pic>
    </p:spTree>
    <p:extLst>
      <p:ext uri="{BB962C8B-B14F-4D97-AF65-F5344CB8AC3E}">
        <p14:creationId xmlns:p14="http://schemas.microsoft.com/office/powerpoint/2010/main" val="3249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R"/>
          </a:p>
        </p:txBody>
      </p:sp>
      <p:sp>
        <p:nvSpPr>
          <p:cNvPr id="3" name="Marcador de contenido 2"/>
          <p:cNvSpPr>
            <a:spLocks noGrp="1"/>
          </p:cNvSpPr>
          <p:nvPr>
            <p:ph idx="1"/>
          </p:nvPr>
        </p:nvSpPr>
        <p:spPr/>
        <p:txBody>
          <a:bodyPr/>
          <a:lstStyle/>
          <a:p>
            <a:endParaRPr lang="es-CR"/>
          </a:p>
        </p:txBody>
      </p:sp>
      <p:pic>
        <p:nvPicPr>
          <p:cNvPr id="4" name="Imagen 3" descr="El lienzo Lean Canvas • Que es, diferencia con el modelo canvas y Ejemplos  2021"/>
          <p:cNvPicPr/>
          <p:nvPr/>
        </p:nvPicPr>
        <p:blipFill>
          <a:blip r:embed="rId2">
            <a:extLst>
              <a:ext uri="{28A0092B-C50C-407E-A947-70E740481C1C}">
                <a14:useLocalDpi xmlns:a14="http://schemas.microsoft.com/office/drawing/2010/main" val="0"/>
              </a:ext>
            </a:extLst>
          </a:blip>
          <a:srcRect/>
          <a:stretch>
            <a:fillRect/>
          </a:stretch>
        </p:blipFill>
        <p:spPr bwMode="auto">
          <a:xfrm>
            <a:off x="631065" y="365125"/>
            <a:ext cx="11011436" cy="6112948"/>
          </a:xfrm>
          <a:prstGeom prst="rect">
            <a:avLst/>
          </a:prstGeom>
          <a:noFill/>
          <a:ln>
            <a:noFill/>
          </a:ln>
        </p:spPr>
      </p:pic>
    </p:spTree>
    <p:extLst>
      <p:ext uri="{BB962C8B-B14F-4D97-AF65-F5344CB8AC3E}">
        <p14:creationId xmlns:p14="http://schemas.microsoft.com/office/powerpoint/2010/main" val="3312110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743976" y="1825625"/>
            <a:ext cx="5609823" cy="4351338"/>
          </a:xfrm>
        </p:spPr>
        <p:txBody>
          <a:bodyPr/>
          <a:lstStyle/>
          <a:p>
            <a:pPr algn="just">
              <a:lnSpc>
                <a:spcPct val="107000"/>
              </a:lnSpc>
              <a:spcAft>
                <a:spcPts val="800"/>
              </a:spcAft>
            </a:pPr>
            <a:r>
              <a:rPr lang="es-CR"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Segmento de clientes</a:t>
            </a:r>
            <a:r>
              <a:rPr lang="es-CR"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s-CR" dirty="0">
                <a:effectLst/>
                <a:latin typeface="Calibri" panose="020F0502020204030204" pitchFamily="34" charset="0"/>
                <a:ea typeface="Calibri" panose="020F0502020204030204" pitchFamily="34" charset="0"/>
                <a:cs typeface="Times New Roman" panose="02020603050405020304" pitchFamily="18" charset="0"/>
              </a:rPr>
              <a:t>Siempre hay un perfil más dado a acoger tu producto/servicio antes que los demás, tus visionarios, para ello debes definir con claridad quien ese cliente.</a:t>
            </a:r>
          </a:p>
          <a:p>
            <a:endParaRPr lang="es-CR" dirty="0"/>
          </a:p>
        </p:txBody>
      </p:sp>
      <p:pic>
        <p:nvPicPr>
          <p:cNvPr id="1026" name="Picture 2" descr="Soluciones de Identidad de Clientes: Descifrando el perfil de cliente  mediante la administración de datos - cognodat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8945" y="1825625"/>
            <a:ext cx="4487687" cy="3569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199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112913" y="1825625"/>
            <a:ext cx="6240886" cy="4351338"/>
          </a:xfrm>
        </p:spPr>
        <p:txBody>
          <a:bodyPr/>
          <a:lstStyle/>
          <a:p>
            <a:pPr algn="just">
              <a:lnSpc>
                <a:spcPct val="107000"/>
              </a:lnSpc>
              <a:spcAft>
                <a:spcPts val="800"/>
              </a:spcAft>
            </a:pPr>
            <a:r>
              <a:rPr lang="es-CR" b="1" dirty="0">
                <a:effectLst/>
                <a:latin typeface="Calibri" panose="020F0502020204030204" pitchFamily="34" charset="0"/>
                <a:ea typeface="Calibri" panose="020F0502020204030204" pitchFamily="34" charset="0"/>
                <a:cs typeface="Times New Roman" panose="02020603050405020304" pitchFamily="18" charset="0"/>
              </a:rPr>
              <a:t>Relaciones con clientes</a:t>
            </a:r>
            <a:r>
              <a:rPr lang="es-CR" dirty="0">
                <a:effectLst/>
                <a:latin typeface="Calibri" panose="020F0502020204030204" pitchFamily="34" charset="0"/>
                <a:ea typeface="Calibri" panose="020F0502020204030204" pitchFamily="34" charset="0"/>
                <a:cs typeface="Times New Roman" panose="02020603050405020304" pitchFamily="18" charset="0"/>
              </a:rPr>
              <a:t> se convierte en </a:t>
            </a:r>
            <a:r>
              <a:rPr lang="es-CR"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ventaja especial única</a:t>
            </a:r>
            <a:r>
              <a:rPr lang="es-CR"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Es el bloque más difícil de definir al principio. Es algo que se adquiere con el tiempo. </a:t>
            </a:r>
            <a:r>
              <a:rPr lang="es-CR" dirty="0">
                <a:effectLst/>
                <a:latin typeface="Calibri" panose="020F0502020204030204" pitchFamily="34" charset="0"/>
                <a:ea typeface="Calibri" panose="020F0502020204030204" pitchFamily="34" charset="0"/>
                <a:cs typeface="Times New Roman" panose="02020603050405020304" pitchFamily="18" charset="0"/>
              </a:rPr>
              <a:t>No te preocupes, en este momento es más importante que te centres en el resto de los bloques, este de momento puedes dejarlo en blanco.</a:t>
            </a:r>
          </a:p>
          <a:p>
            <a:endParaRPr lang="es-CR" dirty="0"/>
          </a:p>
        </p:txBody>
      </p:sp>
      <p:pic>
        <p:nvPicPr>
          <p:cNvPr id="2050" name="Picture 2" descr="Qué es la ventaja competitiva?"/>
          <p:cNvPicPr>
            <a:picLocks noChangeAspect="1" noChangeArrowheads="1"/>
          </p:cNvPicPr>
          <p:nvPr/>
        </p:nvPicPr>
        <p:blipFill rotWithShape="1">
          <a:blip r:embed="rId2">
            <a:extLst>
              <a:ext uri="{28A0092B-C50C-407E-A947-70E740481C1C}">
                <a14:useLocalDpi xmlns:a14="http://schemas.microsoft.com/office/drawing/2010/main" val="0"/>
              </a:ext>
            </a:extLst>
          </a:blip>
          <a:srcRect l="17327" r="13636"/>
          <a:stretch/>
        </p:blipFill>
        <p:spPr bwMode="auto">
          <a:xfrm>
            <a:off x="463638" y="1939426"/>
            <a:ext cx="4649275" cy="3573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4955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881092" y="1120462"/>
            <a:ext cx="6472707" cy="5056501"/>
          </a:xfrm>
        </p:spPr>
        <p:txBody>
          <a:bodyPr/>
          <a:lstStyle/>
          <a:p>
            <a:pPr algn="just">
              <a:lnSpc>
                <a:spcPct val="107000"/>
              </a:lnSpc>
              <a:spcAft>
                <a:spcPts val="800"/>
              </a:spcAft>
            </a:pPr>
            <a:r>
              <a:rPr lang="es-CR" b="1" dirty="0">
                <a:effectLst/>
                <a:latin typeface="Calibri" panose="020F0502020204030204" pitchFamily="34" charset="0"/>
                <a:ea typeface="Calibri" panose="020F0502020204030204" pitchFamily="34" charset="0"/>
                <a:cs typeface="Times New Roman" panose="02020603050405020304" pitchFamily="18" charset="0"/>
              </a:rPr>
              <a:t>Asociaciones clave</a:t>
            </a:r>
            <a:r>
              <a:rPr lang="es-CR" dirty="0">
                <a:effectLst/>
                <a:latin typeface="Calibri" panose="020F0502020204030204" pitchFamily="34" charset="0"/>
                <a:ea typeface="Calibri" panose="020F0502020204030204" pitchFamily="34" charset="0"/>
                <a:cs typeface="Times New Roman" panose="02020603050405020304" pitchFamily="18" charset="0"/>
              </a:rPr>
              <a:t> se convierte en </a:t>
            </a:r>
            <a:r>
              <a:rPr lang="es-CR"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problema</a:t>
            </a:r>
            <a:r>
              <a:rPr lang="es-CR"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No es el momento de pensar con quién te vas a asociar si todavía no sabes por qué te van a pagar tus clientes…</a:t>
            </a:r>
            <a:r>
              <a:rPr lang="es-CR" dirty="0">
                <a:effectLst/>
                <a:latin typeface="Calibri" panose="020F0502020204030204" pitchFamily="34" charset="0"/>
                <a:ea typeface="Calibri" panose="020F0502020204030204" pitchFamily="34" charset="0"/>
                <a:cs typeface="Times New Roman" panose="02020603050405020304" pitchFamily="18" charset="0"/>
              </a:rPr>
              <a:t> </a:t>
            </a:r>
            <a:r>
              <a:rPr lang="es-CR"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Es más crítico para el emprendedor identificar qué problema REAL padece su perfil del cliente. </a:t>
            </a:r>
            <a:r>
              <a:rPr lang="es-CR" dirty="0">
                <a:effectLst/>
                <a:latin typeface="Calibri" panose="020F0502020204030204" pitchFamily="34" charset="0"/>
                <a:ea typeface="Calibri" panose="020F0502020204030204" pitchFamily="34" charset="0"/>
                <a:cs typeface="Times New Roman" panose="02020603050405020304" pitchFamily="18" charset="0"/>
              </a:rPr>
              <a:t>Además, debes reflexionar sobre las alternativas presentes en el mercado.</a:t>
            </a:r>
          </a:p>
          <a:p>
            <a:endParaRPr lang="es-CR" dirty="0"/>
          </a:p>
        </p:txBody>
      </p:sp>
      <p:pic>
        <p:nvPicPr>
          <p:cNvPr id="3074" name="Picture 2" descr="Problema - Qué es, problemas sociales, económicos y ambientales"/>
          <p:cNvPicPr>
            <a:picLocks noChangeAspect="1" noChangeArrowheads="1"/>
          </p:cNvPicPr>
          <p:nvPr/>
        </p:nvPicPr>
        <p:blipFill rotWithShape="1">
          <a:blip r:embed="rId2">
            <a:extLst>
              <a:ext uri="{28A0092B-C50C-407E-A947-70E740481C1C}">
                <a14:useLocalDpi xmlns:a14="http://schemas.microsoft.com/office/drawing/2010/main" val="0"/>
              </a:ext>
            </a:extLst>
          </a:blip>
          <a:srcRect l="18070" r="16014"/>
          <a:stretch/>
        </p:blipFill>
        <p:spPr bwMode="auto">
          <a:xfrm>
            <a:off x="103031" y="1596980"/>
            <a:ext cx="5022761"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7862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400800" y="1825625"/>
            <a:ext cx="4953000" cy="4351338"/>
          </a:xfrm>
        </p:spPr>
        <p:txBody>
          <a:bodyPr/>
          <a:lstStyle/>
          <a:p>
            <a:pPr algn="just">
              <a:lnSpc>
                <a:spcPct val="107000"/>
              </a:lnSpc>
              <a:spcAft>
                <a:spcPts val="800"/>
              </a:spcAft>
            </a:pPr>
            <a:r>
              <a:rPr lang="es-CR" b="1" dirty="0">
                <a:effectLst/>
                <a:latin typeface="Calibri" panose="020F0502020204030204" pitchFamily="34" charset="0"/>
                <a:ea typeface="Calibri" panose="020F0502020204030204" pitchFamily="34" charset="0"/>
                <a:cs typeface="Times New Roman" panose="02020603050405020304" pitchFamily="18" charset="0"/>
              </a:rPr>
              <a:t>Actividades clave</a:t>
            </a:r>
            <a:r>
              <a:rPr lang="es-CR" dirty="0">
                <a:effectLst/>
                <a:latin typeface="Calibri" panose="020F0502020204030204" pitchFamily="34" charset="0"/>
                <a:ea typeface="Calibri" panose="020F0502020204030204" pitchFamily="34" charset="0"/>
                <a:cs typeface="Times New Roman" panose="02020603050405020304" pitchFamily="18" charset="0"/>
              </a:rPr>
              <a:t> se convierte en </a:t>
            </a:r>
            <a:r>
              <a:rPr lang="es-CR"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solución: </a:t>
            </a:r>
            <a:r>
              <a:rPr lang="es-CR" dirty="0">
                <a:effectLst/>
                <a:latin typeface="Calibri" panose="020F0502020204030204" pitchFamily="34" charset="0"/>
                <a:ea typeface="Calibri" panose="020F0502020204030204" pitchFamily="34" charset="0"/>
                <a:cs typeface="Times New Roman" panose="02020603050405020304" pitchFamily="18" charset="0"/>
              </a:rPr>
              <a:t>Debes reflexionar sobre cómo vas resolver el problema de tu cliente.</a:t>
            </a:r>
          </a:p>
          <a:p>
            <a:endParaRPr lang="es-CR" dirty="0"/>
          </a:p>
        </p:txBody>
      </p:sp>
      <p:pic>
        <p:nvPicPr>
          <p:cNvPr id="4098" name="Picture 2" descr="Solución - Iconos gratis de seo y we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519" y="997241"/>
            <a:ext cx="4876800" cy="487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500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628068" y="1825625"/>
            <a:ext cx="5725732" cy="4351338"/>
          </a:xfrm>
        </p:spPr>
        <p:txBody>
          <a:bodyPr/>
          <a:lstStyle/>
          <a:p>
            <a:pPr lvl="0" algn="just">
              <a:lnSpc>
                <a:spcPct val="107000"/>
              </a:lnSpc>
              <a:spcAft>
                <a:spcPts val="800"/>
              </a:spcAft>
            </a:pPr>
            <a:r>
              <a:rPr lang="es-CR" b="1" dirty="0">
                <a:solidFill>
                  <a:prstClr val="black"/>
                </a:solidFill>
                <a:latin typeface="Calibri" panose="020F0502020204030204" pitchFamily="34" charset="0"/>
                <a:ea typeface="Calibri" panose="020F0502020204030204" pitchFamily="34" charset="0"/>
                <a:cs typeface="Times New Roman" panose="02020603050405020304" pitchFamily="18" charset="0"/>
              </a:rPr>
              <a:t>Recursos clave</a:t>
            </a:r>
            <a:r>
              <a:rPr lang="es-CR" dirty="0">
                <a:solidFill>
                  <a:prstClr val="black"/>
                </a:solidFill>
                <a:latin typeface="Calibri" panose="020F0502020204030204" pitchFamily="34" charset="0"/>
                <a:ea typeface="Calibri" panose="020F0502020204030204" pitchFamily="34" charset="0"/>
                <a:cs typeface="Times New Roman" panose="02020603050405020304" pitchFamily="18" charset="0"/>
              </a:rPr>
              <a:t> se convierte en </a:t>
            </a:r>
            <a:r>
              <a:rPr lang="es-CR"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métricas clave:</a:t>
            </a:r>
            <a:r>
              <a:rPr lang="es-CR"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es-CR" dirty="0">
                <a:solidFill>
                  <a:prstClr val="black"/>
                </a:solidFill>
                <a:latin typeface="Calibri" panose="020F0502020204030204" pitchFamily="34" charset="0"/>
                <a:ea typeface="Calibri" panose="020F0502020204030204" pitchFamily="34" charset="0"/>
                <a:cs typeface="Times New Roman" panose="02020603050405020304" pitchFamily="18" charset="0"/>
              </a:rPr>
              <a:t>En esta casilla se definirán los </a:t>
            </a:r>
            <a:r>
              <a:rPr lang="es-CR" dirty="0">
                <a:solidFill>
                  <a:srgbClr val="FF0000"/>
                </a:solidFill>
                <a:latin typeface="Calibri" panose="020F0502020204030204" pitchFamily="34" charset="0"/>
                <a:ea typeface="Calibri" panose="020F0502020204030204" pitchFamily="34" charset="0"/>
                <a:cs typeface="Times New Roman" panose="02020603050405020304" pitchFamily="18" charset="0"/>
              </a:rPr>
              <a:t>indicadores para la toma de decisiones. Es importante que los definas bien para saber si debes pivotar o perseverar. </a:t>
            </a:r>
          </a:p>
          <a:p>
            <a:endParaRPr lang="es-CR" dirty="0"/>
          </a:p>
        </p:txBody>
      </p:sp>
      <p:pic>
        <p:nvPicPr>
          <p:cNvPr id="4" name="Imagen 3"/>
          <p:cNvPicPr>
            <a:picLocks noChangeAspect="1"/>
          </p:cNvPicPr>
          <p:nvPr/>
        </p:nvPicPr>
        <p:blipFill>
          <a:blip r:embed="rId2"/>
          <a:stretch>
            <a:fillRect/>
          </a:stretch>
        </p:blipFill>
        <p:spPr>
          <a:xfrm>
            <a:off x="373488" y="1825625"/>
            <a:ext cx="5043152" cy="3011882"/>
          </a:xfrm>
          <a:prstGeom prst="rect">
            <a:avLst/>
          </a:prstGeom>
        </p:spPr>
      </p:pic>
    </p:spTree>
    <p:extLst>
      <p:ext uri="{BB962C8B-B14F-4D97-AF65-F5344CB8AC3E}">
        <p14:creationId xmlns:p14="http://schemas.microsoft.com/office/powerpoint/2010/main" val="386477180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TotalTime>
  <Words>833</Words>
  <Application>Microsoft Office PowerPoint</Application>
  <PresentationFormat>Panorámica</PresentationFormat>
  <Paragraphs>22</Paragraphs>
  <Slides>20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20</vt:i4>
      </vt:variant>
    </vt:vector>
  </HeadingPairs>
  <TitlesOfParts>
    <vt:vector size="27" baseType="lpstr">
      <vt:lpstr>&amp;quot</vt:lpstr>
      <vt:lpstr>Arial</vt:lpstr>
      <vt:lpstr>Calibri</vt:lpstr>
      <vt:lpstr>Calibri Light</vt:lpstr>
      <vt:lpstr>Cambria Math</vt:lpstr>
      <vt:lpstr>Times New Roman</vt:lpstr>
      <vt:lpstr>Tema de Office</vt:lpstr>
      <vt:lpstr>Presentación de PowerPoint</vt:lpstr>
      <vt:lpstr>Presentación de PowerPoint</vt:lpstr>
      <vt:lpstr>Canvas tradicional o de Osterwalder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Trabajos: </vt:lpstr>
      <vt:lpstr>Beneficios o alegrías: </vt:lpstr>
      <vt:lpstr>Dolores: </vt:lpstr>
      <vt:lpstr>Presentación de PowerPoint</vt:lpstr>
      <vt:lpstr>Entregable próxima semana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50683349110</dc:creator>
  <cp:lastModifiedBy>Johnny Poveda Mora</cp:lastModifiedBy>
  <cp:revision>5</cp:revision>
  <dcterms:created xsi:type="dcterms:W3CDTF">2021-03-10T21:46:20Z</dcterms:created>
  <dcterms:modified xsi:type="dcterms:W3CDTF">2024-02-27T01:33:17Z</dcterms:modified>
</cp:coreProperties>
</file>