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b9e4c117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b9e4c117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b9e4c117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b9e4c117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b9e4c117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b9e4c117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b9e4c117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b9e4c117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bbb41d6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bbb41d6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bbb41d63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bbb41d63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bbb41d63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bbb41d63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4.jp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SMIs* compared to existing mid-air haptic feedback</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*subdermal magnetic implants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Mid-air Haptics</a:t>
            </a:r>
            <a:endParaRPr/>
          </a:p>
        </p:txBody>
      </p:sp>
      <p:pic>
        <p:nvPicPr>
          <p:cNvPr id="61" name="Google Shape;61;p14"/>
          <p:cNvPicPr preferRelativeResize="0"/>
          <p:nvPr/>
        </p:nvPicPr>
        <p:blipFill rotWithShape="1">
          <a:blip r:embed="rId3">
            <a:alphaModFix/>
          </a:blip>
          <a:srcRect b="25725" l="7384" r="50798" t="49083"/>
          <a:stretch/>
        </p:blipFill>
        <p:spPr>
          <a:xfrm>
            <a:off x="1012600" y="2715600"/>
            <a:ext cx="6765924" cy="2292750"/>
          </a:xfrm>
          <a:prstGeom prst="rect">
            <a:avLst/>
          </a:prstGeom>
          <a:noFill/>
          <a:ln>
            <a:noFill/>
          </a:ln>
        </p:spPr>
      </p:pic>
      <p:pic>
        <p:nvPicPr>
          <p:cNvPr id="62" name="Google Shape;62;p14"/>
          <p:cNvPicPr preferRelativeResize="0"/>
          <p:nvPr/>
        </p:nvPicPr>
        <p:blipFill rotWithShape="1">
          <a:blip r:embed="rId3">
            <a:alphaModFix/>
          </a:blip>
          <a:srcRect b="25390" l="51761" r="28356" t="51342"/>
          <a:stretch/>
        </p:blipFill>
        <p:spPr>
          <a:xfrm>
            <a:off x="2599900" y="1101925"/>
            <a:ext cx="2451552" cy="1613675"/>
          </a:xfrm>
          <a:prstGeom prst="rect">
            <a:avLst/>
          </a:prstGeom>
          <a:noFill/>
          <a:ln>
            <a:noFill/>
          </a:ln>
        </p:spPr>
      </p:pic>
      <p:pic>
        <p:nvPicPr>
          <p:cNvPr id="63" name="Google Shape;63;p14"/>
          <p:cNvPicPr preferRelativeResize="0"/>
          <p:nvPr/>
        </p:nvPicPr>
        <p:blipFill rotWithShape="1">
          <a:blip r:embed="rId4">
            <a:alphaModFix/>
          </a:blip>
          <a:srcRect b="22821" l="32062" r="54472" t="63014"/>
          <a:stretch/>
        </p:blipFill>
        <p:spPr>
          <a:xfrm>
            <a:off x="5051450" y="1101925"/>
            <a:ext cx="2727076" cy="1613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Ultrasound</a:t>
            </a:r>
            <a:endParaRPr/>
          </a:p>
        </p:txBody>
      </p:sp>
      <p:sp>
        <p:nvSpPr>
          <p:cNvPr id="69" name="Google Shape;69;p15"/>
          <p:cNvSpPr txBox="1"/>
          <p:nvPr>
            <p:ph idx="1" type="body"/>
          </p:nvPr>
        </p:nvSpPr>
        <p:spPr>
          <a:xfrm>
            <a:off x="311700" y="1152475"/>
            <a:ext cx="54033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Only works on hand (depending on frequency)</a:t>
            </a:r>
            <a:endParaRPr/>
          </a:p>
          <a:p>
            <a:pPr indent="-342900" lvl="0" marL="457200" rtl="0" algn="l">
              <a:spcBef>
                <a:spcPts val="0"/>
              </a:spcBef>
              <a:spcAft>
                <a:spcPts val="0"/>
              </a:spcAft>
              <a:buSzPts val="1800"/>
              <a:buChar char="●"/>
            </a:pPr>
            <a:r>
              <a:rPr lang="en"/>
              <a:t>Doesn’t work with obstructions</a:t>
            </a:r>
            <a:endParaRPr/>
          </a:p>
          <a:p>
            <a:pPr indent="-342900" lvl="0" marL="457200" rtl="0" algn="l">
              <a:spcBef>
                <a:spcPts val="0"/>
              </a:spcBef>
              <a:spcAft>
                <a:spcPts val="0"/>
              </a:spcAft>
              <a:buSzPts val="1800"/>
              <a:buChar char="●"/>
            </a:pPr>
            <a:r>
              <a:rPr lang="en"/>
              <a:t>Needs fast and reliable hand tracking.</a:t>
            </a:r>
            <a:endParaRPr/>
          </a:p>
          <a:p>
            <a:pPr indent="-342900" lvl="0" marL="457200" rtl="0" algn="l">
              <a:spcBef>
                <a:spcPts val="0"/>
              </a:spcBef>
              <a:spcAft>
                <a:spcPts val="0"/>
              </a:spcAft>
              <a:buSzPts val="1800"/>
              <a:buChar char="●"/>
            </a:pPr>
            <a:r>
              <a:rPr lang="en"/>
              <a:t>Weak force.</a:t>
            </a:r>
            <a:endParaRPr/>
          </a:p>
          <a:p>
            <a:pPr indent="-342900" lvl="0" marL="457200" rtl="0" algn="l">
              <a:spcBef>
                <a:spcPts val="0"/>
              </a:spcBef>
              <a:spcAft>
                <a:spcPts val="0"/>
              </a:spcAft>
              <a:buSzPts val="1800"/>
              <a:buChar char="●"/>
            </a:pPr>
            <a:r>
              <a:rPr lang="en"/>
              <a:t>Mostly used as haptic display.</a:t>
            </a:r>
            <a:endParaRPr/>
          </a:p>
        </p:txBody>
      </p:sp>
      <p:pic>
        <p:nvPicPr>
          <p:cNvPr id="70" name="Google Shape;70;p15"/>
          <p:cNvPicPr preferRelativeResize="0"/>
          <p:nvPr/>
        </p:nvPicPr>
        <p:blipFill>
          <a:blip r:embed="rId3">
            <a:alphaModFix/>
          </a:blip>
          <a:stretch>
            <a:fillRect/>
          </a:stretch>
        </p:blipFill>
        <p:spPr>
          <a:xfrm>
            <a:off x="5715000" y="0"/>
            <a:ext cx="3429000" cy="5143500"/>
          </a:xfrm>
          <a:prstGeom prst="rect">
            <a:avLst/>
          </a:prstGeom>
          <a:noFill/>
          <a:ln>
            <a:noFill/>
          </a:ln>
        </p:spPr>
      </p:pic>
      <p:sp>
        <p:nvSpPr>
          <p:cNvPr id="71" name="Google Shape;71;p15"/>
          <p:cNvSpPr txBox="1"/>
          <p:nvPr/>
        </p:nvSpPr>
        <p:spPr>
          <a:xfrm>
            <a:off x="5836400" y="4743750"/>
            <a:ext cx="3237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Stratos by Ultraleap</a:t>
            </a:r>
            <a:endParaRPr/>
          </a:p>
        </p:txBody>
      </p:sp>
      <p:pic>
        <p:nvPicPr>
          <p:cNvPr id="72" name="Google Shape;72;p15"/>
          <p:cNvPicPr preferRelativeResize="0"/>
          <p:nvPr/>
        </p:nvPicPr>
        <p:blipFill rotWithShape="1">
          <a:blip r:embed="rId4">
            <a:alphaModFix/>
          </a:blip>
          <a:srcRect b="48947" l="26670" r="47987" t="22408"/>
          <a:stretch/>
        </p:blipFill>
        <p:spPr>
          <a:xfrm>
            <a:off x="963725" y="3021075"/>
            <a:ext cx="3338992" cy="2122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magnetic equivalent in haptic displays</a:t>
            </a:r>
            <a:endParaRPr/>
          </a:p>
        </p:txBody>
      </p:sp>
      <p:sp>
        <p:nvSpPr>
          <p:cNvPr id="78" name="Google Shape;78;p16"/>
          <p:cNvSpPr txBox="1"/>
          <p:nvPr>
            <p:ph idx="1" type="body"/>
          </p:nvPr>
        </p:nvSpPr>
        <p:spPr>
          <a:xfrm>
            <a:off x="311700" y="1808350"/>
            <a:ext cx="5228400" cy="2760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Has been thought of before:</a:t>
            </a:r>
            <a:endParaRPr/>
          </a:p>
          <a:p>
            <a:pPr indent="-342900" lvl="0" marL="457200" rtl="0" algn="l">
              <a:spcBef>
                <a:spcPts val="0"/>
              </a:spcBef>
              <a:spcAft>
                <a:spcPts val="0"/>
              </a:spcAft>
              <a:buSzPts val="1800"/>
              <a:buChar char="●"/>
            </a:pPr>
            <a:r>
              <a:rPr lang="en"/>
              <a:t>Similar short range.</a:t>
            </a:r>
            <a:endParaRPr/>
          </a:p>
          <a:p>
            <a:pPr indent="-342900" lvl="0" marL="457200" rtl="0" algn="l">
              <a:spcBef>
                <a:spcPts val="0"/>
              </a:spcBef>
              <a:spcAft>
                <a:spcPts val="0"/>
              </a:spcAft>
              <a:buSzPts val="1800"/>
              <a:buChar char="●"/>
            </a:pPr>
            <a:r>
              <a:rPr lang="en"/>
              <a:t>No sharp shapes.</a:t>
            </a:r>
            <a:endParaRPr/>
          </a:p>
          <a:p>
            <a:pPr indent="-342900" lvl="0" marL="457200" rtl="0" algn="l">
              <a:spcBef>
                <a:spcPts val="0"/>
              </a:spcBef>
              <a:spcAft>
                <a:spcPts val="0"/>
              </a:spcAft>
              <a:buSzPts val="1800"/>
              <a:buChar char="●"/>
            </a:pPr>
            <a:r>
              <a:rPr lang="en"/>
              <a:t>Much stronger exerted force.</a:t>
            </a:r>
            <a:endParaRPr/>
          </a:p>
          <a:p>
            <a:pPr indent="-342900" lvl="0" marL="457200" rtl="0" algn="l">
              <a:spcBef>
                <a:spcPts val="0"/>
              </a:spcBef>
              <a:spcAft>
                <a:spcPts val="0"/>
              </a:spcAft>
              <a:buSzPts val="1800"/>
              <a:buChar char="●"/>
            </a:pPr>
            <a:r>
              <a:rPr lang="en"/>
              <a:t>Necessary glove.</a:t>
            </a:r>
            <a:endParaRPr/>
          </a:p>
          <a:p>
            <a:pPr indent="-342900" lvl="0" marL="457200" rtl="0" algn="l">
              <a:spcBef>
                <a:spcPts val="0"/>
              </a:spcBef>
              <a:spcAft>
                <a:spcPts val="0"/>
              </a:spcAft>
              <a:buSzPts val="1800"/>
              <a:buChar char="●"/>
            </a:pPr>
            <a:r>
              <a:rPr lang="en"/>
              <a:t>No need for hand tracking or constant updates</a:t>
            </a:r>
            <a:r>
              <a:rPr lang="en" sz="1900"/>
              <a:t>.</a:t>
            </a:r>
            <a:endParaRPr sz="1900"/>
          </a:p>
        </p:txBody>
      </p:sp>
      <p:pic>
        <p:nvPicPr>
          <p:cNvPr id="79" name="Google Shape;79;p16"/>
          <p:cNvPicPr preferRelativeResize="0"/>
          <p:nvPr/>
        </p:nvPicPr>
        <p:blipFill rotWithShape="1">
          <a:blip r:embed="rId3">
            <a:alphaModFix/>
          </a:blip>
          <a:srcRect b="31157" l="11410" r="52583" t="38891"/>
          <a:stretch/>
        </p:blipFill>
        <p:spPr>
          <a:xfrm>
            <a:off x="5539950" y="1914475"/>
            <a:ext cx="3292348" cy="1540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SMI’s contribution</a:t>
            </a:r>
            <a:endParaRPr/>
          </a:p>
        </p:txBody>
      </p:sp>
      <p:sp>
        <p:nvSpPr>
          <p:cNvPr id="85" name="Google Shape;85;p17"/>
          <p:cNvSpPr txBox="1"/>
          <p:nvPr>
            <p:ph idx="1" type="body"/>
          </p:nvPr>
        </p:nvSpPr>
        <p:spPr>
          <a:xfrm>
            <a:off x="311700" y="1152475"/>
            <a:ext cx="4260300" cy="3990900"/>
          </a:xfrm>
          <a:prstGeom prst="rect">
            <a:avLst/>
          </a:prstGeom>
        </p:spPr>
        <p:txBody>
          <a:bodyPr anchorCtr="0" anchor="t" bIns="91425" lIns="91425" spcFirstLastPara="1" rIns="91425" wrap="square" tIns="91425">
            <a:normAutofit fontScale="92500" lnSpcReduction="20000"/>
          </a:bodyPr>
          <a:lstStyle/>
          <a:p>
            <a:pPr indent="-334327" lvl="0" marL="457200" rtl="0" algn="l">
              <a:lnSpc>
                <a:spcPct val="150000"/>
              </a:lnSpc>
              <a:spcBef>
                <a:spcPts val="0"/>
              </a:spcBef>
              <a:spcAft>
                <a:spcPts val="0"/>
              </a:spcAft>
              <a:buClr>
                <a:srgbClr val="6AA84F"/>
              </a:buClr>
              <a:buSzPct val="100000"/>
              <a:buChar char="●"/>
            </a:pPr>
            <a:r>
              <a:rPr lang="en">
                <a:solidFill>
                  <a:srgbClr val="6AA84F"/>
                </a:solidFill>
              </a:rPr>
              <a:t>Contactless</a:t>
            </a:r>
            <a:endParaRPr>
              <a:solidFill>
                <a:srgbClr val="6AA84F"/>
              </a:solidFill>
            </a:endParaRPr>
          </a:p>
          <a:p>
            <a:pPr indent="-334327" lvl="0" marL="457200" rtl="0" algn="l">
              <a:lnSpc>
                <a:spcPct val="150000"/>
              </a:lnSpc>
              <a:spcBef>
                <a:spcPts val="0"/>
              </a:spcBef>
              <a:spcAft>
                <a:spcPts val="0"/>
              </a:spcAft>
              <a:buClr>
                <a:srgbClr val="6AA84F"/>
              </a:buClr>
              <a:buSzPct val="100000"/>
              <a:buChar char="●"/>
            </a:pPr>
            <a:r>
              <a:rPr lang="en">
                <a:solidFill>
                  <a:srgbClr val="6AA84F"/>
                </a:solidFill>
              </a:rPr>
              <a:t>More sensitive (than external magnets).</a:t>
            </a:r>
            <a:endParaRPr>
              <a:solidFill>
                <a:srgbClr val="6AA84F"/>
              </a:solidFill>
            </a:endParaRPr>
          </a:p>
          <a:p>
            <a:pPr indent="-334327" lvl="0" marL="457200" rtl="0" algn="l">
              <a:lnSpc>
                <a:spcPct val="150000"/>
              </a:lnSpc>
              <a:spcBef>
                <a:spcPts val="0"/>
              </a:spcBef>
              <a:spcAft>
                <a:spcPts val="0"/>
              </a:spcAft>
              <a:buClr>
                <a:srgbClr val="6AA84F"/>
              </a:buClr>
              <a:buSzPct val="100000"/>
              <a:buChar char="●"/>
            </a:pPr>
            <a:r>
              <a:rPr lang="en">
                <a:solidFill>
                  <a:srgbClr val="6AA84F"/>
                </a:solidFill>
              </a:rPr>
              <a:t>Strong feedback (and wide range).</a:t>
            </a:r>
            <a:endParaRPr>
              <a:solidFill>
                <a:srgbClr val="6AA84F"/>
              </a:solidFill>
            </a:endParaRPr>
          </a:p>
          <a:p>
            <a:pPr indent="-334327" lvl="0" marL="457200" rtl="0" algn="l">
              <a:lnSpc>
                <a:spcPct val="150000"/>
              </a:lnSpc>
              <a:spcBef>
                <a:spcPts val="0"/>
              </a:spcBef>
              <a:spcAft>
                <a:spcPts val="0"/>
              </a:spcAft>
              <a:buClr>
                <a:srgbClr val="6AA84F"/>
              </a:buClr>
              <a:buSzPct val="100000"/>
              <a:buChar char="●"/>
            </a:pPr>
            <a:r>
              <a:rPr lang="en" u="sng">
                <a:solidFill>
                  <a:srgbClr val="6AA84F"/>
                </a:solidFill>
              </a:rPr>
              <a:t>Versatile</a:t>
            </a:r>
            <a:r>
              <a:rPr lang="en">
                <a:solidFill>
                  <a:srgbClr val="6AA84F"/>
                </a:solidFill>
              </a:rPr>
              <a:t> system (wearable / haptic display / large scale).</a:t>
            </a:r>
            <a:endParaRPr>
              <a:solidFill>
                <a:srgbClr val="6AA84F"/>
              </a:solidFill>
            </a:endParaRPr>
          </a:p>
          <a:p>
            <a:pPr indent="-334327" lvl="0" marL="457200" rtl="0" algn="l">
              <a:lnSpc>
                <a:spcPct val="150000"/>
              </a:lnSpc>
              <a:spcBef>
                <a:spcPts val="0"/>
              </a:spcBef>
              <a:spcAft>
                <a:spcPts val="0"/>
              </a:spcAft>
              <a:buClr>
                <a:srgbClr val="D9D9D9"/>
              </a:buClr>
              <a:buSzPct val="100000"/>
              <a:buChar char="●"/>
            </a:pPr>
            <a:r>
              <a:rPr lang="en">
                <a:solidFill>
                  <a:srgbClr val="D9D9D9"/>
                </a:solidFill>
              </a:rPr>
              <a:t>Longer ranges possible (on large scale systems).</a:t>
            </a:r>
            <a:endParaRPr>
              <a:solidFill>
                <a:srgbClr val="D9D9D9"/>
              </a:solidFill>
            </a:endParaRPr>
          </a:p>
          <a:p>
            <a:pPr indent="-334327" lvl="0" marL="457200" rtl="0" algn="l">
              <a:lnSpc>
                <a:spcPct val="150000"/>
              </a:lnSpc>
              <a:spcBef>
                <a:spcPts val="0"/>
              </a:spcBef>
              <a:spcAft>
                <a:spcPts val="0"/>
              </a:spcAft>
              <a:buClr>
                <a:srgbClr val="D9D9D9"/>
              </a:buClr>
              <a:buSzPct val="100000"/>
              <a:buChar char="●"/>
            </a:pPr>
            <a:r>
              <a:rPr lang="en">
                <a:solidFill>
                  <a:srgbClr val="D9D9D9"/>
                </a:solidFill>
              </a:rPr>
              <a:t>Magnetic fields do not affect / are not </a:t>
            </a:r>
            <a:r>
              <a:rPr lang="en">
                <a:solidFill>
                  <a:srgbClr val="D9D9D9"/>
                </a:solidFill>
              </a:rPr>
              <a:t>perceived</a:t>
            </a:r>
            <a:r>
              <a:rPr lang="en">
                <a:solidFill>
                  <a:srgbClr val="D9D9D9"/>
                </a:solidFill>
              </a:rPr>
              <a:t> by humans.</a:t>
            </a:r>
            <a:endParaRPr>
              <a:solidFill>
                <a:srgbClr val="D9D9D9"/>
              </a:solidFill>
            </a:endParaRPr>
          </a:p>
          <a:p>
            <a:pPr indent="0" lvl="0" marL="0" rtl="0" algn="l">
              <a:spcBef>
                <a:spcPts val="1200"/>
              </a:spcBef>
              <a:spcAft>
                <a:spcPts val="1200"/>
              </a:spcAft>
              <a:buNone/>
            </a:pPr>
            <a:r>
              <a:t/>
            </a:r>
            <a:endParaRPr/>
          </a:p>
        </p:txBody>
      </p:sp>
      <p:sp>
        <p:nvSpPr>
          <p:cNvPr id="86" name="Google Shape;86;p17"/>
          <p:cNvSpPr txBox="1"/>
          <p:nvPr>
            <p:ph idx="1" type="body"/>
          </p:nvPr>
        </p:nvSpPr>
        <p:spPr>
          <a:xfrm>
            <a:off x="4572000" y="1152475"/>
            <a:ext cx="4260300" cy="3990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CC0000"/>
              </a:buClr>
              <a:buSzPts val="1800"/>
              <a:buChar char="●"/>
            </a:pPr>
            <a:r>
              <a:rPr lang="en">
                <a:solidFill>
                  <a:srgbClr val="CC0000"/>
                </a:solidFill>
              </a:rPr>
              <a:t>Single point stimulation (</a:t>
            </a:r>
            <a:r>
              <a:rPr lang="en" u="sng">
                <a:solidFill>
                  <a:srgbClr val="CC0000"/>
                </a:solidFill>
              </a:rPr>
              <a:t>for now</a:t>
            </a:r>
            <a:r>
              <a:rPr lang="en">
                <a:solidFill>
                  <a:srgbClr val="CC0000"/>
                </a:solidFill>
              </a:rPr>
              <a:t>).</a:t>
            </a:r>
            <a:endParaRPr>
              <a:solidFill>
                <a:srgbClr val="CC0000"/>
              </a:solidFill>
            </a:endParaRPr>
          </a:p>
          <a:p>
            <a:pPr indent="-342900" lvl="0" marL="457200" rtl="0" algn="l">
              <a:lnSpc>
                <a:spcPct val="150000"/>
              </a:lnSpc>
              <a:spcBef>
                <a:spcPts val="0"/>
              </a:spcBef>
              <a:spcAft>
                <a:spcPts val="0"/>
              </a:spcAft>
              <a:buClr>
                <a:srgbClr val="CC0000"/>
              </a:buClr>
              <a:buSzPts val="1800"/>
              <a:buChar char="●"/>
            </a:pPr>
            <a:r>
              <a:rPr lang="en">
                <a:solidFill>
                  <a:srgbClr val="CC0000"/>
                </a:solidFill>
              </a:rPr>
              <a:t>Implants necessary.</a:t>
            </a:r>
            <a:endParaRPr>
              <a:solidFill>
                <a:srgbClr val="CC0000"/>
              </a:solidFill>
            </a:endParaRPr>
          </a:p>
          <a:p>
            <a:pPr indent="0" lvl="0" marL="0" rtl="0" algn="l">
              <a:lnSpc>
                <a:spcPct val="150000"/>
              </a:lnSpc>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Interesting</a:t>
            </a:r>
            <a:r>
              <a:rPr lang="en"/>
              <a:t> leads</a:t>
            </a:r>
            <a:endParaRPr/>
          </a:p>
        </p:txBody>
      </p:sp>
      <p:sp>
        <p:nvSpPr>
          <p:cNvPr id="92" name="Google Shape;92;p18"/>
          <p:cNvSpPr txBox="1"/>
          <p:nvPr>
            <p:ph idx="1" type="body"/>
          </p:nvPr>
        </p:nvSpPr>
        <p:spPr>
          <a:xfrm>
            <a:off x="311700" y="1310250"/>
            <a:ext cx="8520600" cy="3530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Passive/active haptic displays.</a:t>
            </a:r>
            <a:endParaRPr/>
          </a:p>
          <a:p>
            <a:pPr indent="0" lvl="0" marL="0" rtl="0" algn="l">
              <a:spcBef>
                <a:spcPts val="1200"/>
              </a:spcBef>
              <a:spcAft>
                <a:spcPts val="0"/>
              </a:spcAft>
              <a:buNone/>
            </a:pPr>
            <a:r>
              <a:t/>
            </a:r>
            <a:endParaRPr/>
          </a:p>
          <a:p>
            <a:pPr indent="0" lvl="0" marL="457200" rtl="0" algn="l">
              <a:lnSpc>
                <a:spcPct val="100000"/>
              </a:lnSpc>
              <a:spcBef>
                <a:spcPts val="1200"/>
              </a:spcBef>
              <a:spcAft>
                <a:spcPts val="0"/>
              </a:spcAft>
              <a:buNone/>
            </a:pPr>
            <a:r>
              <a:t/>
            </a:r>
            <a:endParaRPr sz="1400"/>
          </a:p>
        </p:txBody>
      </p:sp>
      <p:pic>
        <p:nvPicPr>
          <p:cNvPr id="93" name="Google Shape;93;p18"/>
          <p:cNvPicPr preferRelativeResize="0"/>
          <p:nvPr/>
        </p:nvPicPr>
        <p:blipFill>
          <a:blip r:embed="rId3">
            <a:alphaModFix/>
          </a:blip>
          <a:stretch>
            <a:fillRect/>
          </a:stretch>
        </p:blipFill>
        <p:spPr>
          <a:xfrm>
            <a:off x="3035325" y="2322025"/>
            <a:ext cx="3184050" cy="2122700"/>
          </a:xfrm>
          <a:prstGeom prst="rect">
            <a:avLst/>
          </a:prstGeom>
          <a:noFill/>
          <a:ln>
            <a:noFill/>
          </a:ln>
        </p:spPr>
      </p:pic>
      <p:pic>
        <p:nvPicPr>
          <p:cNvPr id="94" name="Google Shape;94;p18"/>
          <p:cNvPicPr preferRelativeResize="0"/>
          <p:nvPr/>
        </p:nvPicPr>
        <p:blipFill>
          <a:blip r:embed="rId4">
            <a:alphaModFix/>
          </a:blip>
          <a:stretch>
            <a:fillRect/>
          </a:stretch>
        </p:blipFill>
        <p:spPr>
          <a:xfrm>
            <a:off x="6219375" y="2322025"/>
            <a:ext cx="2830290" cy="2122700"/>
          </a:xfrm>
          <a:prstGeom prst="rect">
            <a:avLst/>
          </a:prstGeom>
          <a:noFill/>
          <a:ln>
            <a:noFill/>
          </a:ln>
        </p:spPr>
      </p:pic>
      <p:pic>
        <p:nvPicPr>
          <p:cNvPr id="95" name="Google Shape;95;p18"/>
          <p:cNvPicPr preferRelativeResize="0"/>
          <p:nvPr/>
        </p:nvPicPr>
        <p:blipFill rotWithShape="1">
          <a:blip r:embed="rId5">
            <a:alphaModFix/>
          </a:blip>
          <a:srcRect b="35335" l="11409" r="68503" t="38891"/>
          <a:stretch/>
        </p:blipFill>
        <p:spPr>
          <a:xfrm>
            <a:off x="94321" y="2322025"/>
            <a:ext cx="2941004" cy="212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Interesting leads</a:t>
            </a:r>
            <a:endParaRPr/>
          </a:p>
        </p:txBody>
      </p:sp>
      <p:sp>
        <p:nvSpPr>
          <p:cNvPr id="101" name="Google Shape;101;p19"/>
          <p:cNvSpPr txBox="1"/>
          <p:nvPr>
            <p:ph idx="1" type="body"/>
          </p:nvPr>
        </p:nvSpPr>
        <p:spPr>
          <a:xfrm>
            <a:off x="311700" y="1310250"/>
            <a:ext cx="8520600" cy="3530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Passive/active haptic displays.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Discreet wearable EDC device (haptic feedback, mobile phone periph., sensor feedback...).</a:t>
            </a:r>
            <a:endParaRPr/>
          </a:p>
          <a:p>
            <a:pPr indent="0" lvl="0" marL="457200" rtl="0" algn="l">
              <a:lnSpc>
                <a:spcPct val="100000"/>
              </a:lnSpc>
              <a:spcBef>
                <a:spcPts val="1200"/>
              </a:spcBef>
              <a:spcAft>
                <a:spcPts val="0"/>
              </a:spcAft>
              <a:buNone/>
            </a:pPr>
            <a:r>
              <a:t/>
            </a:r>
            <a:endParaRPr sz="1400"/>
          </a:p>
        </p:txBody>
      </p:sp>
      <p:pic>
        <p:nvPicPr>
          <p:cNvPr id="102" name="Google Shape;102;p19"/>
          <p:cNvPicPr preferRelativeResize="0"/>
          <p:nvPr/>
        </p:nvPicPr>
        <p:blipFill rotWithShape="1">
          <a:blip r:embed="rId3">
            <a:alphaModFix/>
          </a:blip>
          <a:srcRect b="34311" l="73739" r="6932" t="38051"/>
          <a:stretch/>
        </p:blipFill>
        <p:spPr>
          <a:xfrm>
            <a:off x="537900" y="3418825"/>
            <a:ext cx="1767324" cy="1421525"/>
          </a:xfrm>
          <a:prstGeom prst="rect">
            <a:avLst/>
          </a:prstGeom>
          <a:noFill/>
          <a:ln>
            <a:noFill/>
          </a:ln>
        </p:spPr>
      </p:pic>
      <p:pic>
        <p:nvPicPr>
          <p:cNvPr id="103" name="Google Shape;103;p19"/>
          <p:cNvPicPr preferRelativeResize="0"/>
          <p:nvPr/>
        </p:nvPicPr>
        <p:blipFill rotWithShape="1">
          <a:blip r:embed="rId4">
            <a:alphaModFix/>
          </a:blip>
          <a:srcRect b="7488" l="25136" r="16960" t="20641"/>
          <a:stretch/>
        </p:blipFill>
        <p:spPr>
          <a:xfrm>
            <a:off x="3652075" y="3385801"/>
            <a:ext cx="1839849" cy="1487562"/>
          </a:xfrm>
          <a:prstGeom prst="rect">
            <a:avLst/>
          </a:prstGeom>
          <a:noFill/>
          <a:ln>
            <a:noFill/>
          </a:ln>
        </p:spPr>
      </p:pic>
      <p:pic>
        <p:nvPicPr>
          <p:cNvPr id="104" name="Google Shape;104;p19"/>
          <p:cNvPicPr preferRelativeResize="0"/>
          <p:nvPr/>
        </p:nvPicPr>
        <p:blipFill>
          <a:blip r:embed="rId5">
            <a:alphaModFix/>
          </a:blip>
          <a:stretch>
            <a:fillRect/>
          </a:stretch>
        </p:blipFill>
        <p:spPr>
          <a:xfrm>
            <a:off x="6838767" y="3418817"/>
            <a:ext cx="1839853" cy="1471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Interesting leads</a:t>
            </a:r>
            <a:endParaRPr/>
          </a:p>
        </p:txBody>
      </p:sp>
      <p:sp>
        <p:nvSpPr>
          <p:cNvPr id="110" name="Google Shape;110;p20"/>
          <p:cNvSpPr txBox="1"/>
          <p:nvPr>
            <p:ph idx="1" type="body"/>
          </p:nvPr>
        </p:nvSpPr>
        <p:spPr>
          <a:xfrm>
            <a:off x="311700" y="1310250"/>
            <a:ext cx="8520600" cy="3530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Passive/active haptic displays.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Discreet wearable EDC device (haptic feedback, mobile phone periph., sensor feedback...).</a:t>
            </a:r>
            <a:endParaRPr/>
          </a:p>
          <a:p>
            <a:pPr indent="0" lvl="0" marL="0" rtl="0" algn="l">
              <a:spcBef>
                <a:spcPts val="1200"/>
              </a:spcBef>
              <a:spcAft>
                <a:spcPts val="0"/>
              </a:spcAft>
              <a:buNone/>
            </a:pPr>
            <a:r>
              <a:t/>
            </a:r>
            <a:endParaRPr/>
          </a:p>
          <a:p>
            <a:pPr indent="-342900" lvl="0" marL="457200" rtl="0" algn="l">
              <a:lnSpc>
                <a:spcPct val="100000"/>
              </a:lnSpc>
              <a:spcBef>
                <a:spcPts val="1200"/>
              </a:spcBef>
              <a:spcAft>
                <a:spcPts val="0"/>
              </a:spcAft>
              <a:buSzPts val="1800"/>
              <a:buChar char="●"/>
            </a:pPr>
            <a:r>
              <a:rPr lang="en"/>
              <a:t>Optimal implant design (volume, mass, coating, implantation....):</a:t>
            </a:r>
            <a:endParaRPr/>
          </a:p>
          <a:p>
            <a:pPr indent="0" lvl="0" marL="457200" rtl="0" algn="l">
              <a:lnSpc>
                <a:spcPct val="100000"/>
              </a:lnSpc>
              <a:spcBef>
                <a:spcPts val="0"/>
              </a:spcBef>
              <a:spcAft>
                <a:spcPts val="0"/>
              </a:spcAft>
              <a:buNone/>
            </a:pPr>
            <a:r>
              <a:rPr lang="en" sz="1400"/>
              <a:t>“In both cases the magnets used are common 1mm by 3mm disk implants that are made this way due to coating and cost limitations. The apparent poor perception above 100Hz in harrison2018tf might very well be a mechanical limitation rather than a sensory one.”</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