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59" r:id="rId1"/>
  </p:sldMasterIdLst>
  <p:notesMasterIdLst>
    <p:notesMasterId r:id="rId69"/>
  </p:notesMasterIdLst>
  <p:sldIdLst>
    <p:sldId id="319" r:id="rId2"/>
    <p:sldId id="318" r:id="rId3"/>
    <p:sldId id="316" r:id="rId4"/>
    <p:sldId id="317" r:id="rId5"/>
    <p:sldId id="322" r:id="rId6"/>
    <p:sldId id="323" r:id="rId7"/>
    <p:sldId id="320" r:id="rId8"/>
    <p:sldId id="321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4" r:id="rId66"/>
    <p:sldId id="324" r:id="rId67"/>
    <p:sldId id="315" r:id="rId68"/>
  </p:sldIdLst>
  <p:sldSz cx="9144000" cy="6858000" type="screen4x3"/>
  <p:notesSz cx="6858000" cy="9144000"/>
  <p:embeddedFontLst>
    <p:embeddedFont>
      <p:font typeface="helvetica" panose="020B0604020202020204" pitchFamily="34" charset="0"/>
      <p:regular r:id="rId70"/>
      <p:bold r:id="rId71"/>
      <p:italic r:id="rId72"/>
      <p:boldItalic r:id="rId73"/>
    </p:embeddedFont>
    <p:embeddedFont>
      <p:font typeface="Raleway" panose="020B0604020202020204" charset="0"/>
      <p:regular r:id="rId74"/>
      <p:bold r:id="rId75"/>
      <p:italic r:id="rId76"/>
      <p:boldItalic r:id="rId77"/>
    </p:embeddedFont>
    <p:embeddedFont>
      <p:font typeface="Lato" panose="020B060402020202020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EC2DA1-92A0-4F36-B641-FF4F759482ED}">
  <a:tblStyle styleId="{4EEC2DA1-92A0-4F36-B641-FF4F75948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7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455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1e83c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1e83c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648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1e83cc5d_1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1e83cc5d_1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660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817fb11b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817fb11b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73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817fb11bc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817fb11bc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6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1e83cc5d_1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f1e83cc5d_1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61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f1e83cc5d_1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f1e83cc5d_1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073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f1e83cc5d_1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f1e83cc5d_1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96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817fb11b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817fb11b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715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817fb11bc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817fb11bc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26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817fb11b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817fb11b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552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817fb11b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817fb11b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1e83cc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1e83cc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062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8817fb11b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8817fb11b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195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817fb11b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817fb11b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49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8817fb11b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8817fb11b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69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8817fb11bc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8817fb11bc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505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817fb11bc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817fb11bc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072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8817fb11bc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8817fb11bc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854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817fb11bc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817fb11bc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48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817fb11bc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817fb11bc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51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817fb11bc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817fb11bc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33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8817fb11bc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8817fb11bc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1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1e83cc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1e83cc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34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817fb11bc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817fb11bc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93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8817fb11bc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8817fb11bc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61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3f1e83cc5d_2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3f1e83cc5d_2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6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f1e83cc5d_2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f1e83cc5d_2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100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3f1e83cc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3f1e83cc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28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3f1e83cc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3f1e83cc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383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3f1e83cc5d_1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3f1e83cc5d_1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30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f1e83cc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f1e83cc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205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3f1e83cc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3f1e83cc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648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f1e83cc5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3f1e83cc5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27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1e83cb8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1e83cb8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493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f1e83cc5d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f1e83cc5d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4503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3f1e83cc5d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3f1e83cc5d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953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f1e83cc5d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3f1e83cc5d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7363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f1e83cc5d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3f1e83cc5d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9710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3f1e83cc5d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3f1e83cc5d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7021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3f1e83cc5d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3f1e83cc5d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15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3f1e83cc5d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3f1e83cc5d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6426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f1e83cc5d_1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f1e83cc5d_1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6856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3f1e83cc5d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3f1e83cc5d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2422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3f1e83cc5d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3f1e83cc5d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19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1e83cb8a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1e83cb8a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199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3f1e83cc5d_1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3f1e83cc5d_1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764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f1e83cc5d_1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f1e83cc5d_1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76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3f1e83cc5d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3f1e83cc5d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7509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3f1e83cc5d_2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3f1e83cc5d_2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9391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3f1e83cc5d_2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3f1e83cc5d_2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584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f1e83cc5d_2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f1e83cc5d_2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1308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f1e83cc5d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3f1e83cc5d_2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9087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3f1e83cc5d_2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3f1e83cc5d_2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2083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3f1e83cc5d_2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3f1e83cc5d_2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496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3f1e83cc5d_1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3f1e83cc5d_1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2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1e83cc5d_2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1e83cc5d_2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3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1e83cc5d_2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1e83cc5d_2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96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1e83cc5d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1e83cc5d_2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1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1e83cc5d_1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1e83cc5d_1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31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al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0" y="6412175"/>
            <a:ext cx="9084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Cátedra de Programación Avanzada - Ingeniería Informática</a:t>
            </a:r>
            <a:endParaRPr sz="9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Departamento de Ingeniería e Investigaciones Tecnológicas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18" name="Google Shape;18;p2" descr="Resultado de imagen para logo unlam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9857" y="109887"/>
            <a:ext cx="1459486" cy="4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89" name="Google Shape;8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1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0" y="6412175"/>
            <a:ext cx="9084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Cátedra de Programación Avanzada - Ingeniería Informática</a:t>
            </a:r>
            <a:endParaRPr sz="9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Departamento de Ingeniería e Investigaciones Tecnológicas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97" name="Google Shape;97;p12" descr="Resultado de imagen para logo unlam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9857" y="109887"/>
            <a:ext cx="1459486" cy="4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7376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9450" y="1803867"/>
            <a:ext cx="76887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33" name="Google Shape;33;p4" descr="Resultado de imagen para logo unlam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9857" y="109887"/>
            <a:ext cx="1459486" cy="4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/>
        </p:nvSpPr>
        <p:spPr>
          <a:xfrm>
            <a:off x="0" y="6412175"/>
            <a:ext cx="9084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Cátedra de Programación Avanzada - Ingeniería Informática</a:t>
            </a:r>
            <a:endParaRPr sz="9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Departamento de Ingeniería e Investigaciones Tecnológicas</a:t>
            </a:r>
            <a:endParaRPr sz="900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7800" y="8701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727725" y="1803521"/>
            <a:ext cx="3774300" cy="4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642002" y="1803521"/>
            <a:ext cx="3774300" cy="4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0" y="6412175"/>
            <a:ext cx="9084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Cátedra de Programación Avanzada - Ingeniería Informática</a:t>
            </a:r>
            <a:endParaRPr sz="9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Departamento de Ingeniería e Investigaciones Tecnológicas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45" name="Google Shape;45;p5" descr="Resultado de imagen para logo unlam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9857" y="109887"/>
            <a:ext cx="1459486" cy="4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0" y="6412175"/>
            <a:ext cx="9084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Cátedra de Programación Avanzada - Ingeniería Informática</a:t>
            </a:r>
            <a:endParaRPr sz="9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Departamento de Ingeniería e Investigaciones Tecnológicas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54" name="Google Shape;54;p6" descr="Resultado de imagen para logo unlam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9857" y="109887"/>
            <a:ext cx="1459486" cy="4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8" name="Google Shape;58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721225" y="3708977"/>
            <a:ext cx="3300900" cy="25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0" y="6412175"/>
            <a:ext cx="9084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Cátedra de Programación Avanzada - Ingeniería Informática</a:t>
            </a:r>
            <a:endParaRPr sz="9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Departamento de Ingeniería e Investigaciones Tecnológicas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64" name="Google Shape;64;p7" descr="Resultado de imagen para logo unlam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9857" y="109887"/>
            <a:ext cx="1459486" cy="4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C343D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7" name="Google Shape;6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74" name="Google Shape;7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0" y="6412175"/>
            <a:ext cx="9084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Cátedra de Programación Avanzada - Ingeniería Informática</a:t>
            </a:r>
            <a:endParaRPr sz="9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Departamento de Ingeniería e Investigaciones Tecnológicas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81" name="Google Shape;81;p9" descr="Resultado de imagen para logo unlam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9857" y="109887"/>
            <a:ext cx="1459486" cy="4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85" name="Google Shape;85;p10"/>
          <p:cNvSpPr txBox="1"/>
          <p:nvPr/>
        </p:nvSpPr>
        <p:spPr>
          <a:xfrm>
            <a:off x="0" y="6412175"/>
            <a:ext cx="9084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Cátedra de Programación Avanzada - Ingeniería Informática</a:t>
            </a:r>
            <a:endParaRPr sz="9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434343"/>
                </a:solidFill>
              </a:rPr>
              <a:t>Departamento de Ingeniería e Investigaciones Tecnológicas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86" name="Google Shape;86;p10" descr="Resultado de imagen para logo unlam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9857" y="109887"/>
            <a:ext cx="1459486" cy="4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4278"/>
            <a:ext cx="85206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○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■"/>
              <a:defRPr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●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■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●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Lato"/>
              <a:buChar char="■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28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AR" altLang="es-AR" sz="2800" dirty="0" bmk="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efiniciones Básicas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0761" y="2275774"/>
            <a:ext cx="796543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 </a:t>
            </a:r>
            <a:r>
              <a:rPr kumimoji="0" lang="es-AR" altLang="es-AR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grafo</a:t>
            </a: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consiste de un conjunto V de </a:t>
            </a:r>
            <a:r>
              <a:rPr kumimoji="0" lang="es-AR" altLang="es-AR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vértices</a:t>
            </a: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(o </a:t>
            </a:r>
            <a:r>
              <a:rPr kumimoji="0" lang="es-AR" altLang="es-AR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nodos</a:t>
            </a: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 y un conjunto E de </a:t>
            </a:r>
            <a:r>
              <a:rPr kumimoji="0" lang="es-AR" altLang="es-AR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arcos</a:t>
            </a: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que conectan a esos vértices.</a:t>
            </a: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3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sers.dcc.uchile.cl/~bebustos/apuntes/cc3001/Grafos/grafo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11" y="3091243"/>
            <a:ext cx="56483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6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 amt="32000"/>
          </a:blip>
          <a:srcRect l="14718" r="1472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Recorrido de Grafos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¿Para qué necesitamos recorrer un grafo?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729450" y="1803867"/>
            <a:ext cx="76887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Encontrar todos los vértices alcanzables desde un vértice dado.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Encontrar el mejor camino de un vértice a otro.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Averiguar si un grafo tiene o no ciclos.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Realizar un procesamiento sobre cada nodo que cumpla determinada condición.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Y unas cuantas cosas más...</a:t>
            </a:r>
            <a:br>
              <a:rPr lang="es-419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 amt="32000"/>
          </a:blip>
          <a:srcRect l="14718" r="1472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Depth First Search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Búsqueda Primero en Profundidad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Definición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729450" y="1803867"/>
            <a:ext cx="76887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DFS es un algoritmo que nos permite recorrer los nodos de un grafo de manera ordenada pero no uniforme.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¿Cómo funciona?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803867"/>
            <a:ext cx="76887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 funcionamiento consiste en ir expandiendo todos y cada uno de los nodos que va localizando, de forma recurrente, en un camino concreto.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 útil para recorrer todos los nodos de un grafo o para recorrer todos los nodos a los que puedo llegar desde un nodo de partida.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¿Cómo funciona?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803867"/>
            <a:ext cx="76887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su implementación, utilizaremos un </a:t>
            </a:r>
            <a:r>
              <a:rPr lang="es-419" u="sng"/>
              <a:t>array</a:t>
            </a:r>
            <a:r>
              <a:rPr lang="es-419"/>
              <a:t> para marcar los nodos visitados, y una </a:t>
            </a:r>
            <a:r>
              <a:rPr lang="es-419" u="sng"/>
              <a:t>pila</a:t>
            </a:r>
            <a:r>
              <a:rPr lang="es-419"/>
              <a:t> que nos permitirá conocer los nodos a visitar.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También puede implementarse de forma recursiva.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45" name="Google Shape;145;p20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46" name="Google Shape;146;p20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47" name="Google Shape;147;p20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48" name="Google Shape;148;p20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49" name="Google Shape;149;p20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50" name="Google Shape;150;p20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51" name="Google Shape;151;p20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52" name="Google Shape;152;p20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53" name="Google Shape;153;p20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54" name="Google Shape;154;p20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55" name="Google Shape;155;p20"/>
          <p:cNvCxnSpPr>
            <a:stCxn id="144" idx="7"/>
            <a:endCxn id="145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>
            <a:stCxn id="145" idx="6"/>
            <a:endCxn id="148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0"/>
          <p:cNvCxnSpPr>
            <a:stCxn id="144" idx="5"/>
            <a:endCxn id="146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0"/>
          <p:cNvCxnSpPr>
            <a:stCxn id="146" idx="7"/>
            <a:endCxn id="147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0"/>
          <p:cNvCxnSpPr>
            <a:stCxn id="146" idx="6"/>
            <a:endCxn id="149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0"/>
          <p:cNvCxnSpPr>
            <a:stCxn id="149" idx="6"/>
            <a:endCxn id="154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0"/>
          <p:cNvCxnSpPr>
            <a:stCxn id="149" idx="0"/>
            <a:endCxn id="151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0"/>
          <p:cNvCxnSpPr>
            <a:stCxn id="148" idx="6"/>
            <a:endCxn id="150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0"/>
          <p:cNvCxnSpPr>
            <a:stCxn id="147" idx="7"/>
            <a:endCxn id="151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0"/>
          <p:cNvCxnSpPr>
            <a:stCxn id="145" idx="5"/>
            <a:endCxn id="151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>
            <a:stCxn id="151" idx="6"/>
            <a:endCxn id="152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0"/>
          <p:cNvCxnSpPr>
            <a:stCxn id="152" idx="7"/>
            <a:endCxn id="153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0"/>
          <p:cNvCxnSpPr>
            <a:stCxn id="150" idx="6"/>
            <a:endCxn id="150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0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69" name="Google Shape;169;p20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70" name="Google Shape;170;p20"/>
          <p:cNvCxnSpPr>
            <a:stCxn id="169" idx="0"/>
            <a:endCxn id="168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77" name="Google Shape;177;p21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78" name="Google Shape;178;p21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79" name="Google Shape;179;p21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80" name="Google Shape;180;p21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82" name="Google Shape;182;p21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83" name="Google Shape;183;p21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84" name="Google Shape;184;p21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85" name="Google Shape;185;p21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86" name="Google Shape;186;p21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87" name="Google Shape;187;p21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88" name="Google Shape;188;p21"/>
          <p:cNvCxnSpPr>
            <a:stCxn id="177" idx="7"/>
            <a:endCxn id="178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1"/>
          <p:cNvCxnSpPr>
            <a:stCxn id="178" idx="6"/>
            <a:endCxn id="181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1"/>
          <p:cNvCxnSpPr>
            <a:stCxn id="177" idx="5"/>
            <a:endCxn id="179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1"/>
          <p:cNvCxnSpPr>
            <a:stCxn id="179" idx="7"/>
            <a:endCxn id="180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1"/>
          <p:cNvCxnSpPr>
            <a:stCxn id="179" idx="6"/>
            <a:endCxn id="182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1"/>
          <p:cNvCxnSpPr>
            <a:stCxn id="182" idx="6"/>
            <a:endCxn id="187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1"/>
          <p:cNvCxnSpPr>
            <a:stCxn id="182" idx="0"/>
            <a:endCxn id="184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1"/>
          <p:cNvCxnSpPr>
            <a:stCxn id="181" idx="6"/>
            <a:endCxn id="183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1"/>
          <p:cNvCxnSpPr>
            <a:stCxn id="180" idx="7"/>
            <a:endCxn id="184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1"/>
          <p:cNvCxnSpPr>
            <a:stCxn id="178" idx="5"/>
            <a:endCxn id="184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1"/>
          <p:cNvCxnSpPr>
            <a:stCxn id="184" idx="6"/>
            <a:endCxn id="185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1"/>
          <p:cNvCxnSpPr>
            <a:stCxn id="185" idx="7"/>
            <a:endCxn id="186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1"/>
          <p:cNvCxnSpPr>
            <a:stCxn id="183" idx="6"/>
            <a:endCxn id="183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1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202" name="Google Shape;202;p21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203" name="Google Shape;203;p21"/>
          <p:cNvCxnSpPr>
            <a:stCxn id="202" idx="0"/>
            <a:endCxn id="201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1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205" name="Google Shape;205;p21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206" name="Google Shape;206;p21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21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/>
              <a:t>0</a:t>
            </a:r>
            <a:endParaRPr sz="2400"/>
          </a:p>
        </p:txBody>
      </p:sp>
      <p:sp>
        <p:nvSpPr>
          <p:cNvPr id="214" name="Google Shape;214;p22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215" name="Google Shape;215;p22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216" name="Google Shape;216;p22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217" name="Google Shape;217;p22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218" name="Google Shape;218;p22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219" name="Google Shape;219;p22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220" name="Google Shape;220;p22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221" name="Google Shape;221;p22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222" name="Google Shape;222;p22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223" name="Google Shape;223;p22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224" name="Google Shape;224;p22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225" name="Google Shape;225;p22"/>
          <p:cNvCxnSpPr>
            <a:stCxn id="214" idx="7"/>
            <a:endCxn id="215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2"/>
          <p:cNvCxnSpPr>
            <a:stCxn id="215" idx="6"/>
            <a:endCxn id="218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2"/>
          <p:cNvCxnSpPr>
            <a:stCxn id="214" idx="5"/>
            <a:endCxn id="216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2"/>
          <p:cNvCxnSpPr>
            <a:stCxn id="216" idx="7"/>
            <a:endCxn id="217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2"/>
          <p:cNvCxnSpPr>
            <a:stCxn id="216" idx="6"/>
            <a:endCxn id="219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2"/>
          <p:cNvCxnSpPr>
            <a:stCxn id="219" idx="6"/>
            <a:endCxn id="224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2"/>
          <p:cNvCxnSpPr>
            <a:stCxn id="219" idx="0"/>
            <a:endCxn id="221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2"/>
          <p:cNvCxnSpPr>
            <a:stCxn id="218" idx="6"/>
            <a:endCxn id="220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2"/>
          <p:cNvCxnSpPr>
            <a:stCxn id="217" idx="7"/>
            <a:endCxn id="221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2"/>
          <p:cNvCxnSpPr>
            <a:stCxn id="215" idx="5"/>
            <a:endCxn id="221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2"/>
          <p:cNvCxnSpPr>
            <a:stCxn id="221" idx="6"/>
            <a:endCxn id="222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2"/>
          <p:cNvCxnSpPr>
            <a:stCxn id="222" idx="7"/>
            <a:endCxn id="223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2"/>
          <p:cNvCxnSpPr>
            <a:stCxn id="220" idx="6"/>
            <a:endCxn id="220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2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239" name="Google Shape;239;p22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240" name="Google Shape;240;p22"/>
          <p:cNvCxnSpPr>
            <a:stCxn id="239" idx="0"/>
            <a:endCxn id="238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22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242" name="Google Shape;242;p22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243" name="Google Shape;243;p22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44" name="Google Shape;244;p22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</a:t>
            </a:r>
            <a:r>
              <a:rPr lang="es-419" sz="2400" u="sng"/>
              <a:t>1</a:t>
            </a:r>
            <a:endParaRPr sz="2400" u="sng"/>
          </a:p>
        </p:txBody>
      </p:sp>
      <p:sp>
        <p:nvSpPr>
          <p:cNvPr id="251" name="Google Shape;251;p23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252" name="Google Shape;252;p23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253" name="Google Shape;253;p23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254" name="Google Shape;254;p23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255" name="Google Shape;255;p23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256" name="Google Shape;256;p23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257" name="Google Shape;257;p23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258" name="Google Shape;258;p23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259" name="Google Shape;259;p23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260" name="Google Shape;260;p23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261" name="Google Shape;261;p23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262" name="Google Shape;262;p23"/>
          <p:cNvCxnSpPr>
            <a:stCxn id="251" idx="7"/>
            <a:endCxn id="252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3"/>
          <p:cNvCxnSpPr>
            <a:stCxn id="252" idx="6"/>
            <a:endCxn id="255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3"/>
          <p:cNvCxnSpPr>
            <a:stCxn id="251" idx="5"/>
            <a:endCxn id="253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3"/>
          <p:cNvCxnSpPr>
            <a:stCxn id="253" idx="7"/>
            <a:endCxn id="254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3"/>
          <p:cNvCxnSpPr>
            <a:stCxn id="253" idx="6"/>
            <a:endCxn id="256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3"/>
          <p:cNvCxnSpPr>
            <a:stCxn id="256" idx="6"/>
            <a:endCxn id="261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3"/>
          <p:cNvCxnSpPr>
            <a:stCxn id="256" idx="0"/>
            <a:endCxn id="258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3"/>
          <p:cNvCxnSpPr>
            <a:stCxn id="255" idx="6"/>
            <a:endCxn id="257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3"/>
          <p:cNvCxnSpPr>
            <a:stCxn id="254" idx="7"/>
            <a:endCxn id="258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3"/>
          <p:cNvCxnSpPr>
            <a:stCxn id="252" idx="5"/>
            <a:endCxn id="258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3"/>
          <p:cNvCxnSpPr>
            <a:stCxn id="258" idx="6"/>
            <a:endCxn id="259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3"/>
          <p:cNvCxnSpPr>
            <a:stCxn id="259" idx="7"/>
            <a:endCxn id="260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3"/>
          <p:cNvCxnSpPr>
            <a:stCxn id="257" idx="6"/>
            <a:endCxn id="257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3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276" name="Google Shape;276;p23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277" name="Google Shape;277;p23"/>
          <p:cNvCxnSpPr>
            <a:stCxn id="276" idx="0"/>
            <a:endCxn id="275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23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279" name="Google Shape;279;p23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280" name="Google Shape;280;p23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23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3" y="1956547"/>
            <a:ext cx="8876787" cy="42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7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</a:t>
            </a:r>
            <a:r>
              <a:rPr lang="es-419" sz="2400" u="sng"/>
              <a:t>1</a:t>
            </a:r>
            <a:endParaRPr sz="2400"/>
          </a:p>
        </p:txBody>
      </p:sp>
      <p:sp>
        <p:nvSpPr>
          <p:cNvPr id="288" name="Google Shape;288;p24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289" name="Google Shape;289;p24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290" name="Google Shape;290;p24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291" name="Google Shape;291;p24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292" name="Google Shape;292;p24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293" name="Google Shape;293;p24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294" name="Google Shape;294;p24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295" name="Google Shape;295;p24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296" name="Google Shape;296;p24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297" name="Google Shape;297;p24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298" name="Google Shape;298;p24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299" name="Google Shape;299;p24"/>
          <p:cNvCxnSpPr>
            <a:stCxn id="288" idx="7"/>
            <a:endCxn id="289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4"/>
          <p:cNvCxnSpPr>
            <a:stCxn id="289" idx="6"/>
            <a:endCxn id="292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4"/>
          <p:cNvCxnSpPr>
            <a:stCxn id="288" idx="5"/>
            <a:endCxn id="290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4"/>
          <p:cNvCxnSpPr>
            <a:stCxn id="290" idx="7"/>
            <a:endCxn id="291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24"/>
          <p:cNvCxnSpPr>
            <a:stCxn id="290" idx="6"/>
            <a:endCxn id="293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4"/>
          <p:cNvCxnSpPr>
            <a:stCxn id="293" idx="6"/>
            <a:endCxn id="298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4"/>
          <p:cNvCxnSpPr>
            <a:stCxn id="293" idx="0"/>
            <a:endCxn id="295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4"/>
          <p:cNvCxnSpPr>
            <a:stCxn id="292" idx="6"/>
            <a:endCxn id="294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24"/>
          <p:cNvCxnSpPr>
            <a:stCxn id="291" idx="7"/>
            <a:endCxn id="295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24"/>
          <p:cNvCxnSpPr>
            <a:stCxn id="289" idx="5"/>
            <a:endCxn id="295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24"/>
          <p:cNvCxnSpPr>
            <a:stCxn id="295" idx="6"/>
            <a:endCxn id="296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24"/>
          <p:cNvCxnSpPr>
            <a:stCxn id="296" idx="7"/>
            <a:endCxn id="297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24"/>
          <p:cNvCxnSpPr>
            <a:stCxn id="294" idx="6"/>
            <a:endCxn id="294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24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313" name="Google Shape;313;p24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314" name="Google Shape;314;p24"/>
          <p:cNvCxnSpPr>
            <a:stCxn id="313" idx="0"/>
            <a:endCxn id="312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24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316" name="Google Shape;316;p24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317" name="Google Shape;317;p24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18" name="Google Shape;318;p24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8  5  </a:t>
            </a:r>
            <a:r>
              <a:rPr lang="es-419" sz="2400" u="sng"/>
              <a:t>2</a:t>
            </a:r>
            <a:endParaRPr sz="2400" u="sng"/>
          </a:p>
        </p:txBody>
      </p:sp>
      <p:sp>
        <p:nvSpPr>
          <p:cNvPr id="325" name="Google Shape;325;p25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326" name="Google Shape;326;p25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327" name="Google Shape;327;p25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328" name="Google Shape;328;p25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329" name="Google Shape;329;p25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330" name="Google Shape;330;p25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331" name="Google Shape;331;p25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332" name="Google Shape;332;p25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333" name="Google Shape;333;p25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334" name="Google Shape;334;p25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335" name="Google Shape;335;p25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336" name="Google Shape;336;p25"/>
          <p:cNvCxnSpPr>
            <a:stCxn id="325" idx="7"/>
            <a:endCxn id="326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5"/>
          <p:cNvCxnSpPr>
            <a:stCxn id="326" idx="6"/>
            <a:endCxn id="329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25"/>
          <p:cNvCxnSpPr>
            <a:stCxn id="325" idx="5"/>
            <a:endCxn id="327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5"/>
          <p:cNvCxnSpPr>
            <a:stCxn id="327" idx="7"/>
            <a:endCxn id="328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25"/>
          <p:cNvCxnSpPr>
            <a:stCxn id="327" idx="6"/>
            <a:endCxn id="330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25"/>
          <p:cNvCxnSpPr>
            <a:stCxn id="330" idx="6"/>
            <a:endCxn id="335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25"/>
          <p:cNvCxnSpPr>
            <a:stCxn id="330" idx="0"/>
            <a:endCxn id="332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25"/>
          <p:cNvCxnSpPr>
            <a:stCxn id="329" idx="6"/>
            <a:endCxn id="331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25"/>
          <p:cNvCxnSpPr>
            <a:stCxn id="328" idx="7"/>
            <a:endCxn id="332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25"/>
          <p:cNvCxnSpPr>
            <a:stCxn id="326" idx="5"/>
            <a:endCxn id="332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25"/>
          <p:cNvCxnSpPr>
            <a:stCxn id="332" idx="6"/>
            <a:endCxn id="333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25"/>
          <p:cNvCxnSpPr>
            <a:stCxn id="333" idx="7"/>
            <a:endCxn id="334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5"/>
          <p:cNvCxnSpPr>
            <a:stCxn id="331" idx="6"/>
            <a:endCxn id="331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" name="Google Shape;349;p25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350" name="Google Shape;350;p25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351" name="Google Shape;351;p25"/>
          <p:cNvCxnSpPr>
            <a:stCxn id="350" idx="0"/>
            <a:endCxn id="349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352;p25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353" name="Google Shape;353;p25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354" name="Google Shape;354;p25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55" name="Google Shape;355;p25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8  5  </a:t>
            </a:r>
            <a:r>
              <a:rPr lang="es-419" sz="2400" u="sng"/>
              <a:t>2</a:t>
            </a:r>
            <a:endParaRPr sz="2400"/>
          </a:p>
        </p:txBody>
      </p:sp>
      <p:sp>
        <p:nvSpPr>
          <p:cNvPr id="362" name="Google Shape;362;p26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363" name="Google Shape;363;p26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364" name="Google Shape;364;p26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365" name="Google Shape;365;p26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366" name="Google Shape;366;p26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367" name="Google Shape;367;p26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368" name="Google Shape;368;p26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369" name="Google Shape;369;p26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370" name="Google Shape;370;p26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371" name="Google Shape;371;p26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372" name="Google Shape;372;p26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373" name="Google Shape;373;p26"/>
          <p:cNvCxnSpPr>
            <a:stCxn id="362" idx="7"/>
            <a:endCxn id="363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6"/>
          <p:cNvCxnSpPr>
            <a:stCxn id="363" idx="6"/>
            <a:endCxn id="366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6"/>
          <p:cNvCxnSpPr>
            <a:stCxn id="362" idx="5"/>
            <a:endCxn id="364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6"/>
          <p:cNvCxnSpPr>
            <a:stCxn id="364" idx="7"/>
            <a:endCxn id="365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6"/>
          <p:cNvCxnSpPr>
            <a:stCxn id="364" idx="6"/>
            <a:endCxn id="367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6"/>
          <p:cNvCxnSpPr>
            <a:stCxn id="367" idx="6"/>
            <a:endCxn id="372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6"/>
          <p:cNvCxnSpPr>
            <a:stCxn id="367" idx="0"/>
            <a:endCxn id="369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6"/>
          <p:cNvCxnSpPr>
            <a:stCxn id="366" idx="6"/>
            <a:endCxn id="368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6"/>
          <p:cNvCxnSpPr>
            <a:stCxn id="365" idx="7"/>
            <a:endCxn id="369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6"/>
          <p:cNvCxnSpPr>
            <a:stCxn id="363" idx="5"/>
            <a:endCxn id="369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6"/>
          <p:cNvCxnSpPr>
            <a:stCxn id="369" idx="6"/>
            <a:endCxn id="370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6"/>
          <p:cNvCxnSpPr>
            <a:stCxn id="370" idx="7"/>
            <a:endCxn id="371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6"/>
          <p:cNvCxnSpPr>
            <a:stCxn id="368" idx="6"/>
            <a:endCxn id="368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26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387" name="Google Shape;387;p26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388" name="Google Shape;388;p26"/>
          <p:cNvCxnSpPr>
            <a:stCxn id="387" idx="0"/>
            <a:endCxn id="386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26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390" name="Google Shape;390;p26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391" name="Google Shape;391;p26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26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398" name="Google Shape;398;p27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8  5  </a:t>
            </a:r>
            <a:r>
              <a:rPr lang="es-419" sz="2400" u="sng"/>
              <a:t>3</a:t>
            </a:r>
            <a:endParaRPr sz="2400" u="sng"/>
          </a:p>
        </p:txBody>
      </p:sp>
      <p:sp>
        <p:nvSpPr>
          <p:cNvPr id="399" name="Google Shape;399;p27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400" name="Google Shape;400;p27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401" name="Google Shape;401;p27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402" name="Google Shape;402;p27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403" name="Google Shape;403;p27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404" name="Google Shape;404;p27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405" name="Google Shape;405;p27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406" name="Google Shape;406;p27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407" name="Google Shape;407;p27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408" name="Google Shape;408;p27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409" name="Google Shape;409;p27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410" name="Google Shape;410;p27"/>
          <p:cNvCxnSpPr>
            <a:stCxn id="399" idx="7"/>
            <a:endCxn id="400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27"/>
          <p:cNvCxnSpPr>
            <a:stCxn id="400" idx="6"/>
            <a:endCxn id="403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7"/>
          <p:cNvCxnSpPr>
            <a:stCxn id="399" idx="5"/>
            <a:endCxn id="401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7"/>
          <p:cNvCxnSpPr>
            <a:stCxn id="401" idx="7"/>
            <a:endCxn id="402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7"/>
          <p:cNvCxnSpPr>
            <a:stCxn id="401" idx="6"/>
            <a:endCxn id="404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7"/>
          <p:cNvCxnSpPr>
            <a:stCxn id="404" idx="6"/>
            <a:endCxn id="409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7"/>
          <p:cNvCxnSpPr>
            <a:stCxn id="404" idx="0"/>
            <a:endCxn id="406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7"/>
          <p:cNvCxnSpPr>
            <a:stCxn id="403" idx="6"/>
            <a:endCxn id="405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27"/>
          <p:cNvCxnSpPr>
            <a:stCxn id="402" idx="7"/>
            <a:endCxn id="406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27"/>
          <p:cNvCxnSpPr>
            <a:stCxn id="400" idx="5"/>
            <a:endCxn id="406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27"/>
          <p:cNvCxnSpPr>
            <a:stCxn id="406" idx="6"/>
            <a:endCxn id="407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7"/>
          <p:cNvCxnSpPr>
            <a:stCxn id="407" idx="7"/>
            <a:endCxn id="408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27"/>
          <p:cNvCxnSpPr>
            <a:stCxn id="405" idx="6"/>
            <a:endCxn id="405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27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424" name="Google Shape;424;p27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425" name="Google Shape;425;p27"/>
          <p:cNvCxnSpPr>
            <a:stCxn id="424" idx="0"/>
            <a:endCxn id="423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27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427" name="Google Shape;427;p27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428" name="Google Shape;428;p27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29" name="Google Shape;429;p27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435" name="Google Shape;435;p28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</a:t>
            </a:r>
            <a:r>
              <a:rPr lang="es-419" sz="2400" u="sng"/>
              <a:t>5</a:t>
            </a:r>
            <a:endParaRPr sz="2400"/>
          </a:p>
        </p:txBody>
      </p:sp>
      <p:sp>
        <p:nvSpPr>
          <p:cNvPr id="436" name="Google Shape;436;p28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437" name="Google Shape;437;p28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438" name="Google Shape;438;p28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439" name="Google Shape;439;p28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440" name="Google Shape;440;p28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441" name="Google Shape;441;p28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442" name="Google Shape;442;p28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443" name="Google Shape;443;p28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444" name="Google Shape;444;p28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445" name="Google Shape;445;p28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446" name="Google Shape;446;p28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447" name="Google Shape;447;p28"/>
          <p:cNvCxnSpPr>
            <a:stCxn id="436" idx="7"/>
            <a:endCxn id="437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8"/>
          <p:cNvCxnSpPr>
            <a:stCxn id="437" idx="6"/>
            <a:endCxn id="440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28"/>
          <p:cNvCxnSpPr>
            <a:stCxn id="436" idx="5"/>
            <a:endCxn id="438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28"/>
          <p:cNvCxnSpPr>
            <a:stCxn id="438" idx="7"/>
            <a:endCxn id="439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8"/>
          <p:cNvCxnSpPr>
            <a:stCxn id="438" idx="6"/>
            <a:endCxn id="441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28"/>
          <p:cNvCxnSpPr>
            <a:stCxn id="441" idx="6"/>
            <a:endCxn id="446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8"/>
          <p:cNvCxnSpPr>
            <a:stCxn id="441" idx="0"/>
            <a:endCxn id="443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28"/>
          <p:cNvCxnSpPr>
            <a:stCxn id="440" idx="6"/>
            <a:endCxn id="442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28"/>
          <p:cNvCxnSpPr>
            <a:stCxn id="439" idx="7"/>
            <a:endCxn id="443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28"/>
          <p:cNvCxnSpPr>
            <a:stCxn id="437" idx="5"/>
            <a:endCxn id="443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8"/>
          <p:cNvCxnSpPr>
            <a:stCxn id="443" idx="6"/>
            <a:endCxn id="444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28"/>
          <p:cNvCxnSpPr>
            <a:stCxn id="444" idx="7"/>
            <a:endCxn id="445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28"/>
          <p:cNvCxnSpPr>
            <a:stCxn id="442" idx="6"/>
            <a:endCxn id="442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p28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461" name="Google Shape;461;p28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462" name="Google Shape;462;p28"/>
          <p:cNvCxnSpPr>
            <a:stCxn id="461" idx="0"/>
            <a:endCxn id="460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28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464" name="Google Shape;464;p28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465" name="Google Shape;465;p28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66" name="Google Shape;466;p28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8  4  9  </a:t>
            </a:r>
            <a:r>
              <a:rPr lang="es-419" sz="2400" u="sng"/>
              <a:t>6</a:t>
            </a:r>
            <a:endParaRPr sz="2400" u="sng"/>
          </a:p>
        </p:txBody>
      </p:sp>
      <p:sp>
        <p:nvSpPr>
          <p:cNvPr id="473" name="Google Shape;473;p29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474" name="Google Shape;474;p29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475" name="Google Shape;475;p29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476" name="Google Shape;476;p29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477" name="Google Shape;477;p29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478" name="Google Shape;478;p29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479" name="Google Shape;479;p29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480" name="Google Shape;480;p29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481" name="Google Shape;481;p29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482" name="Google Shape;482;p29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483" name="Google Shape;483;p29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484" name="Google Shape;484;p29"/>
          <p:cNvCxnSpPr>
            <a:stCxn id="473" idx="7"/>
            <a:endCxn id="474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9"/>
          <p:cNvCxnSpPr>
            <a:stCxn id="474" idx="6"/>
            <a:endCxn id="477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9"/>
          <p:cNvCxnSpPr>
            <a:stCxn id="473" idx="5"/>
            <a:endCxn id="475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9"/>
          <p:cNvCxnSpPr>
            <a:stCxn id="475" idx="7"/>
            <a:endCxn id="476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29"/>
          <p:cNvCxnSpPr>
            <a:stCxn id="475" idx="6"/>
            <a:endCxn id="478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29"/>
          <p:cNvCxnSpPr>
            <a:stCxn id="478" idx="6"/>
            <a:endCxn id="483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9"/>
          <p:cNvCxnSpPr>
            <a:stCxn id="478" idx="0"/>
            <a:endCxn id="480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29"/>
          <p:cNvCxnSpPr>
            <a:stCxn id="477" idx="6"/>
            <a:endCxn id="479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29"/>
          <p:cNvCxnSpPr>
            <a:stCxn id="476" idx="7"/>
            <a:endCxn id="480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29"/>
          <p:cNvCxnSpPr>
            <a:stCxn id="474" idx="5"/>
            <a:endCxn id="480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9"/>
          <p:cNvCxnSpPr>
            <a:stCxn id="480" idx="6"/>
            <a:endCxn id="481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29"/>
          <p:cNvCxnSpPr>
            <a:stCxn id="481" idx="7"/>
            <a:endCxn id="482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29"/>
          <p:cNvCxnSpPr>
            <a:stCxn id="479" idx="6"/>
            <a:endCxn id="479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" name="Google Shape;497;p29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498" name="Google Shape;498;p29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499" name="Google Shape;499;p29"/>
          <p:cNvCxnSpPr>
            <a:stCxn id="498" idx="0"/>
            <a:endCxn id="497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29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501" name="Google Shape;501;p29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502" name="Google Shape;502;p29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29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8  4  9  </a:t>
            </a:r>
            <a:r>
              <a:rPr lang="es-419" sz="2400" u="sng"/>
              <a:t>6</a:t>
            </a:r>
            <a:endParaRPr sz="2400"/>
          </a:p>
        </p:txBody>
      </p:sp>
      <p:sp>
        <p:nvSpPr>
          <p:cNvPr id="510" name="Google Shape;510;p30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511" name="Google Shape;511;p30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512" name="Google Shape;512;p30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513" name="Google Shape;513;p30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514" name="Google Shape;514;p30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515" name="Google Shape;515;p30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516" name="Google Shape;516;p30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517" name="Google Shape;517;p30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518" name="Google Shape;518;p30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519" name="Google Shape;519;p30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520" name="Google Shape;520;p30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521" name="Google Shape;521;p30"/>
          <p:cNvCxnSpPr>
            <a:stCxn id="510" idx="7"/>
            <a:endCxn id="511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30"/>
          <p:cNvCxnSpPr>
            <a:stCxn id="511" idx="6"/>
            <a:endCxn id="514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30"/>
          <p:cNvCxnSpPr>
            <a:stCxn id="510" idx="5"/>
            <a:endCxn id="512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30"/>
          <p:cNvCxnSpPr>
            <a:stCxn id="512" idx="7"/>
            <a:endCxn id="513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30"/>
          <p:cNvCxnSpPr>
            <a:stCxn id="512" idx="6"/>
            <a:endCxn id="515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30"/>
          <p:cNvCxnSpPr>
            <a:stCxn id="515" idx="6"/>
            <a:endCxn id="520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30"/>
          <p:cNvCxnSpPr>
            <a:stCxn id="515" idx="0"/>
            <a:endCxn id="517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30"/>
          <p:cNvCxnSpPr>
            <a:stCxn id="514" idx="6"/>
            <a:endCxn id="516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0"/>
          <p:cNvCxnSpPr>
            <a:stCxn id="513" idx="7"/>
            <a:endCxn id="517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0"/>
          <p:cNvCxnSpPr>
            <a:stCxn id="511" idx="5"/>
            <a:endCxn id="517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>
            <a:stCxn id="517" idx="6"/>
            <a:endCxn id="518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>
            <a:stCxn id="518" idx="7"/>
            <a:endCxn id="519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30"/>
          <p:cNvCxnSpPr>
            <a:stCxn id="516" idx="6"/>
            <a:endCxn id="516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30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535" name="Google Shape;535;p30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536" name="Google Shape;536;p30"/>
          <p:cNvCxnSpPr>
            <a:stCxn id="535" idx="0"/>
            <a:endCxn id="534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30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538" name="Google Shape;538;p30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539" name="Google Shape;539;p30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540" name="Google Shape;540;p30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546" name="Google Shape;546;p31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8  4  9  </a:t>
            </a:r>
            <a:r>
              <a:rPr lang="es-419" sz="2400" u="sng"/>
              <a:t>7</a:t>
            </a:r>
            <a:endParaRPr sz="2400" u="sng"/>
          </a:p>
        </p:txBody>
      </p:sp>
      <p:sp>
        <p:nvSpPr>
          <p:cNvPr id="547" name="Google Shape;547;p31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548" name="Google Shape;548;p31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549" name="Google Shape;549;p31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550" name="Google Shape;550;p31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551" name="Google Shape;551;p31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552" name="Google Shape;552;p31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553" name="Google Shape;553;p31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554" name="Google Shape;554;p31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555" name="Google Shape;555;p31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556" name="Google Shape;556;p31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557" name="Google Shape;557;p31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558" name="Google Shape;558;p31"/>
          <p:cNvCxnSpPr>
            <a:stCxn id="547" idx="7"/>
            <a:endCxn id="548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31"/>
          <p:cNvCxnSpPr>
            <a:stCxn id="548" idx="6"/>
            <a:endCxn id="551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31"/>
          <p:cNvCxnSpPr>
            <a:stCxn id="547" idx="5"/>
            <a:endCxn id="549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31"/>
          <p:cNvCxnSpPr>
            <a:stCxn id="549" idx="7"/>
            <a:endCxn id="550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31"/>
          <p:cNvCxnSpPr>
            <a:stCxn id="549" idx="6"/>
            <a:endCxn id="552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31"/>
          <p:cNvCxnSpPr>
            <a:stCxn id="552" idx="6"/>
            <a:endCxn id="557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31"/>
          <p:cNvCxnSpPr>
            <a:stCxn id="552" idx="0"/>
            <a:endCxn id="554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31"/>
          <p:cNvCxnSpPr>
            <a:stCxn id="551" idx="6"/>
            <a:endCxn id="553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31"/>
          <p:cNvCxnSpPr>
            <a:stCxn id="550" idx="7"/>
            <a:endCxn id="554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31"/>
          <p:cNvCxnSpPr>
            <a:stCxn id="548" idx="5"/>
            <a:endCxn id="554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31"/>
          <p:cNvCxnSpPr>
            <a:stCxn id="554" idx="6"/>
            <a:endCxn id="555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31"/>
          <p:cNvCxnSpPr>
            <a:stCxn id="555" idx="7"/>
            <a:endCxn id="556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31"/>
          <p:cNvCxnSpPr>
            <a:stCxn id="553" idx="6"/>
            <a:endCxn id="553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31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572" name="Google Shape;572;p31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573" name="Google Shape;573;p31"/>
          <p:cNvCxnSpPr>
            <a:stCxn id="572" idx="0"/>
            <a:endCxn id="571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4" name="Google Shape;574;p31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575" name="Google Shape;575;p31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576" name="Google Shape;576;p31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577" name="Google Shape;577;p31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8  4  </a:t>
            </a:r>
            <a:r>
              <a:rPr lang="es-419" sz="2400" u="sng"/>
              <a:t>9</a:t>
            </a:r>
            <a:endParaRPr sz="2400" u="sng"/>
          </a:p>
        </p:txBody>
      </p:sp>
      <p:sp>
        <p:nvSpPr>
          <p:cNvPr id="584" name="Google Shape;584;p32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585" name="Google Shape;585;p32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586" name="Google Shape;586;p32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587" name="Google Shape;587;p32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588" name="Google Shape;588;p32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589" name="Google Shape;589;p32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590" name="Google Shape;590;p32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591" name="Google Shape;591;p32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592" name="Google Shape;592;p32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593" name="Google Shape;593;p32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594" name="Google Shape;594;p32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595" name="Google Shape;595;p32"/>
          <p:cNvCxnSpPr>
            <a:stCxn id="584" idx="7"/>
            <a:endCxn id="585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32"/>
          <p:cNvCxnSpPr>
            <a:stCxn id="585" idx="6"/>
            <a:endCxn id="588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32"/>
          <p:cNvCxnSpPr>
            <a:stCxn id="584" idx="5"/>
            <a:endCxn id="586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32"/>
          <p:cNvCxnSpPr>
            <a:stCxn id="586" idx="7"/>
            <a:endCxn id="587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32"/>
          <p:cNvCxnSpPr>
            <a:stCxn id="586" idx="6"/>
            <a:endCxn id="589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32"/>
          <p:cNvCxnSpPr>
            <a:stCxn id="589" idx="6"/>
            <a:endCxn id="594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32"/>
          <p:cNvCxnSpPr>
            <a:stCxn id="589" idx="0"/>
            <a:endCxn id="591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2"/>
          <p:cNvCxnSpPr>
            <a:stCxn id="588" idx="6"/>
            <a:endCxn id="590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32"/>
          <p:cNvCxnSpPr>
            <a:stCxn id="587" idx="7"/>
            <a:endCxn id="591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32"/>
          <p:cNvCxnSpPr>
            <a:stCxn id="585" idx="5"/>
            <a:endCxn id="591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32"/>
          <p:cNvCxnSpPr>
            <a:stCxn id="591" idx="6"/>
            <a:endCxn id="592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32"/>
          <p:cNvCxnSpPr>
            <a:stCxn id="592" idx="7"/>
            <a:endCxn id="593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>
            <a:stCxn id="590" idx="6"/>
            <a:endCxn id="590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" name="Google Shape;608;p32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609" name="Google Shape;609;p32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610" name="Google Shape;610;p32"/>
          <p:cNvCxnSpPr>
            <a:stCxn id="609" idx="0"/>
            <a:endCxn id="608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1" name="Google Shape;611;p32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612" name="Google Shape;612;p32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613" name="Google Shape;613;p32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614" name="Google Shape;614;p32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620" name="Google Shape;620;p33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8  4  </a:t>
            </a:r>
            <a:r>
              <a:rPr lang="es-419" sz="2400" u="sng"/>
              <a:t>9</a:t>
            </a:r>
            <a:endParaRPr sz="2400"/>
          </a:p>
        </p:txBody>
      </p:sp>
      <p:sp>
        <p:nvSpPr>
          <p:cNvPr id="621" name="Google Shape;621;p33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622" name="Google Shape;622;p33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623" name="Google Shape;623;p33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624" name="Google Shape;624;p33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625" name="Google Shape;625;p33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626" name="Google Shape;626;p33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627" name="Google Shape;627;p33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628" name="Google Shape;628;p33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629" name="Google Shape;629;p33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630" name="Google Shape;630;p33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631" name="Google Shape;631;p33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632" name="Google Shape;632;p33"/>
          <p:cNvCxnSpPr>
            <a:stCxn id="621" idx="7"/>
            <a:endCxn id="622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33"/>
          <p:cNvCxnSpPr>
            <a:stCxn id="622" idx="6"/>
            <a:endCxn id="625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33"/>
          <p:cNvCxnSpPr>
            <a:stCxn id="621" idx="5"/>
            <a:endCxn id="623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33"/>
          <p:cNvCxnSpPr>
            <a:stCxn id="623" idx="7"/>
            <a:endCxn id="624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33"/>
          <p:cNvCxnSpPr>
            <a:stCxn id="623" idx="6"/>
            <a:endCxn id="626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33"/>
          <p:cNvCxnSpPr>
            <a:stCxn id="626" idx="6"/>
            <a:endCxn id="631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33"/>
          <p:cNvCxnSpPr>
            <a:stCxn id="626" idx="0"/>
            <a:endCxn id="628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33"/>
          <p:cNvCxnSpPr>
            <a:stCxn id="625" idx="6"/>
            <a:endCxn id="627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33"/>
          <p:cNvCxnSpPr>
            <a:stCxn id="624" idx="7"/>
            <a:endCxn id="628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33"/>
          <p:cNvCxnSpPr>
            <a:stCxn id="622" idx="5"/>
            <a:endCxn id="628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33"/>
          <p:cNvCxnSpPr>
            <a:stCxn id="628" idx="6"/>
            <a:endCxn id="629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3"/>
          <p:cNvCxnSpPr>
            <a:stCxn id="629" idx="7"/>
            <a:endCxn id="630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3"/>
          <p:cNvCxnSpPr>
            <a:stCxn id="627" idx="6"/>
            <a:endCxn id="627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33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646" name="Google Shape;646;p33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647" name="Google Shape;647;p33"/>
          <p:cNvCxnSpPr>
            <a:stCxn id="646" idx="0"/>
            <a:endCxn id="645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8" name="Google Shape;648;p33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649" name="Google Shape;649;p33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650" name="Google Shape;650;p33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651" name="Google Shape;651;p33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000" b="0" dirty="0"/>
              <a:t>Ejemplo de un mapa representado mediante el uso de </a:t>
            </a:r>
            <a:r>
              <a:rPr lang="es-AR" sz="2000" b="0" dirty="0" smtClean="0"/>
              <a:t>grafos</a:t>
            </a:r>
            <a:endParaRPr lang="es-AR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53" y="1787578"/>
            <a:ext cx="7046800" cy="34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6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657" name="Google Shape;657;p34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8  4  </a:t>
            </a:r>
            <a:r>
              <a:rPr lang="es-419" sz="2400" u="sng"/>
              <a:t>10</a:t>
            </a:r>
            <a:endParaRPr sz="2400" u="sng"/>
          </a:p>
        </p:txBody>
      </p:sp>
      <p:sp>
        <p:nvSpPr>
          <p:cNvPr id="658" name="Google Shape;658;p34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659" name="Google Shape;659;p34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660" name="Google Shape;660;p34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661" name="Google Shape;661;p34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662" name="Google Shape;662;p34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663" name="Google Shape;663;p34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664" name="Google Shape;664;p34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665" name="Google Shape;665;p34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666" name="Google Shape;666;p34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667" name="Google Shape;667;p34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668" name="Google Shape;668;p34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669" name="Google Shape;669;p34"/>
          <p:cNvCxnSpPr>
            <a:stCxn id="658" idx="7"/>
            <a:endCxn id="659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34"/>
          <p:cNvCxnSpPr>
            <a:stCxn id="659" idx="6"/>
            <a:endCxn id="662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34"/>
          <p:cNvCxnSpPr>
            <a:stCxn id="658" idx="5"/>
            <a:endCxn id="660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34"/>
          <p:cNvCxnSpPr>
            <a:stCxn id="660" idx="7"/>
            <a:endCxn id="661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4"/>
          <p:cNvCxnSpPr>
            <a:stCxn id="660" idx="6"/>
            <a:endCxn id="663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4"/>
          <p:cNvCxnSpPr>
            <a:stCxn id="663" idx="6"/>
            <a:endCxn id="668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63" idx="0"/>
            <a:endCxn id="665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62" idx="6"/>
            <a:endCxn id="664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61" idx="7"/>
            <a:endCxn id="665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34"/>
          <p:cNvCxnSpPr>
            <a:stCxn id="659" idx="5"/>
            <a:endCxn id="665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34"/>
          <p:cNvCxnSpPr>
            <a:stCxn id="665" idx="6"/>
            <a:endCxn id="666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>
            <a:stCxn id="666" idx="7"/>
            <a:endCxn id="667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>
            <a:stCxn id="664" idx="6"/>
            <a:endCxn id="664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2" name="Google Shape;682;p34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683" name="Google Shape;683;p34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684" name="Google Shape;684;p34"/>
          <p:cNvCxnSpPr>
            <a:stCxn id="683" idx="0"/>
            <a:endCxn id="682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5" name="Google Shape;685;p34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686" name="Google Shape;686;p34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687" name="Google Shape;687;p34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688" name="Google Shape;688;p34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89" name="Google Shape;689;p34"/>
          <p:cNvSpPr txBox="1"/>
          <p:nvPr/>
        </p:nvSpPr>
        <p:spPr>
          <a:xfrm>
            <a:off x="7333975" y="2530874"/>
            <a:ext cx="17631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>
                <a:solidFill>
                  <a:srgbClr val="A64D79"/>
                </a:solidFill>
              </a:rPr>
              <a:t>Todos los nodos del subárbol visitados</a:t>
            </a:r>
            <a:endParaRPr sz="2400" b="1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695" name="Google Shape;695;p35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</a:t>
            </a:r>
            <a:r>
              <a:rPr lang="es-419" sz="2400" u="sng"/>
              <a:t>4</a:t>
            </a:r>
            <a:endParaRPr sz="2400" u="sng"/>
          </a:p>
        </p:txBody>
      </p:sp>
      <p:sp>
        <p:nvSpPr>
          <p:cNvPr id="696" name="Google Shape;696;p35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697" name="Google Shape;697;p35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698" name="Google Shape;698;p35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699" name="Google Shape;699;p35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700" name="Google Shape;700;p35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701" name="Google Shape;701;p35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702" name="Google Shape;702;p35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703" name="Google Shape;703;p35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704" name="Google Shape;704;p35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705" name="Google Shape;705;p35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706" name="Google Shape;706;p35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707" name="Google Shape;707;p35"/>
          <p:cNvCxnSpPr>
            <a:stCxn id="696" idx="7"/>
            <a:endCxn id="697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35"/>
          <p:cNvCxnSpPr>
            <a:stCxn id="697" idx="6"/>
            <a:endCxn id="700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35"/>
          <p:cNvCxnSpPr>
            <a:stCxn id="696" idx="5"/>
            <a:endCxn id="698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35"/>
          <p:cNvCxnSpPr>
            <a:stCxn id="698" idx="7"/>
            <a:endCxn id="699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35"/>
          <p:cNvCxnSpPr>
            <a:stCxn id="698" idx="6"/>
            <a:endCxn id="701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35"/>
          <p:cNvCxnSpPr>
            <a:stCxn id="701" idx="6"/>
            <a:endCxn id="706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35"/>
          <p:cNvCxnSpPr>
            <a:stCxn id="701" idx="0"/>
            <a:endCxn id="703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35"/>
          <p:cNvCxnSpPr>
            <a:stCxn id="700" idx="6"/>
            <a:endCxn id="702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35"/>
          <p:cNvCxnSpPr>
            <a:stCxn id="699" idx="7"/>
            <a:endCxn id="703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5"/>
          <p:cNvCxnSpPr>
            <a:stCxn id="697" idx="5"/>
            <a:endCxn id="703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5"/>
          <p:cNvCxnSpPr>
            <a:stCxn id="703" idx="6"/>
            <a:endCxn id="704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5"/>
          <p:cNvCxnSpPr>
            <a:stCxn id="704" idx="7"/>
            <a:endCxn id="705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35"/>
          <p:cNvCxnSpPr>
            <a:stCxn id="702" idx="6"/>
            <a:endCxn id="702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35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721" name="Google Shape;721;p35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722" name="Google Shape;722;p35"/>
          <p:cNvCxnSpPr>
            <a:stCxn id="721" idx="0"/>
            <a:endCxn id="720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35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724" name="Google Shape;724;p35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725" name="Google Shape;725;p35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26" name="Google Shape;726;p35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6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  </a:t>
            </a:r>
            <a:r>
              <a:rPr lang="es-419" sz="2400" u="sng"/>
              <a:t>4</a:t>
            </a:r>
            <a:endParaRPr sz="2400" u="sng"/>
          </a:p>
        </p:txBody>
      </p:sp>
      <p:sp>
        <p:nvSpPr>
          <p:cNvPr id="733" name="Google Shape;733;p36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734" name="Google Shape;734;p36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735" name="Google Shape;735;p36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736" name="Google Shape;736;p36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737" name="Google Shape;737;p36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738" name="Google Shape;738;p36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739" name="Google Shape;739;p36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740" name="Google Shape;740;p36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741" name="Google Shape;741;p36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742" name="Google Shape;742;p36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743" name="Google Shape;743;p36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744" name="Google Shape;744;p36"/>
          <p:cNvCxnSpPr>
            <a:stCxn id="733" idx="7"/>
            <a:endCxn id="734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36"/>
          <p:cNvCxnSpPr>
            <a:stCxn id="734" idx="6"/>
            <a:endCxn id="737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36"/>
          <p:cNvCxnSpPr>
            <a:stCxn id="733" idx="5"/>
            <a:endCxn id="735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36"/>
          <p:cNvCxnSpPr>
            <a:stCxn id="735" idx="7"/>
            <a:endCxn id="736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8" name="Google Shape;748;p36"/>
          <p:cNvCxnSpPr>
            <a:stCxn id="735" idx="6"/>
            <a:endCxn id="738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36"/>
          <p:cNvCxnSpPr>
            <a:stCxn id="738" idx="6"/>
            <a:endCxn id="743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36"/>
          <p:cNvCxnSpPr>
            <a:stCxn id="738" idx="0"/>
            <a:endCxn id="740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36"/>
          <p:cNvCxnSpPr>
            <a:stCxn id="737" idx="6"/>
            <a:endCxn id="739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36"/>
          <p:cNvCxnSpPr>
            <a:stCxn id="736" idx="7"/>
            <a:endCxn id="740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36"/>
          <p:cNvCxnSpPr>
            <a:stCxn id="734" idx="5"/>
            <a:endCxn id="740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36"/>
          <p:cNvCxnSpPr>
            <a:stCxn id="740" idx="6"/>
            <a:endCxn id="741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36"/>
          <p:cNvCxnSpPr>
            <a:stCxn id="741" idx="7"/>
            <a:endCxn id="742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36"/>
          <p:cNvCxnSpPr>
            <a:stCxn id="739" idx="6"/>
            <a:endCxn id="739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7" name="Google Shape;757;p36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758" name="Google Shape;758;p36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759" name="Google Shape;759;p36"/>
          <p:cNvCxnSpPr>
            <a:stCxn id="758" idx="0"/>
            <a:endCxn id="757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0" name="Google Shape;760;p36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761" name="Google Shape;761;p36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762" name="Google Shape;762;p36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63" name="Google Shape;763;p36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7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/>
              <a:t>8</a:t>
            </a:r>
            <a:endParaRPr sz="2400" u="sng"/>
          </a:p>
        </p:txBody>
      </p:sp>
      <p:sp>
        <p:nvSpPr>
          <p:cNvPr id="770" name="Google Shape;770;p37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771" name="Google Shape;771;p37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772" name="Google Shape;772;p37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773" name="Google Shape;773;p37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774" name="Google Shape;774;p37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775" name="Google Shape;775;p37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776" name="Google Shape;776;p37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777" name="Google Shape;777;p37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778" name="Google Shape;778;p37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779" name="Google Shape;779;p37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780" name="Google Shape;780;p37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781" name="Google Shape;781;p37"/>
          <p:cNvCxnSpPr>
            <a:stCxn id="770" idx="7"/>
            <a:endCxn id="771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37"/>
          <p:cNvCxnSpPr>
            <a:stCxn id="771" idx="6"/>
            <a:endCxn id="774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37"/>
          <p:cNvCxnSpPr>
            <a:stCxn id="770" idx="5"/>
            <a:endCxn id="772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37"/>
          <p:cNvCxnSpPr>
            <a:stCxn id="772" idx="7"/>
            <a:endCxn id="773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37"/>
          <p:cNvCxnSpPr>
            <a:stCxn id="772" idx="6"/>
            <a:endCxn id="775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37"/>
          <p:cNvCxnSpPr>
            <a:stCxn id="775" idx="6"/>
            <a:endCxn id="780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37"/>
          <p:cNvCxnSpPr>
            <a:stCxn id="775" idx="0"/>
            <a:endCxn id="777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37"/>
          <p:cNvCxnSpPr>
            <a:stCxn id="774" idx="6"/>
            <a:endCxn id="776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37"/>
          <p:cNvCxnSpPr>
            <a:stCxn id="773" idx="7"/>
            <a:endCxn id="777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37"/>
          <p:cNvCxnSpPr>
            <a:stCxn id="771" idx="5"/>
            <a:endCxn id="777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37"/>
          <p:cNvCxnSpPr>
            <a:stCxn id="777" idx="6"/>
            <a:endCxn id="778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37"/>
          <p:cNvCxnSpPr>
            <a:stCxn id="778" idx="7"/>
            <a:endCxn id="779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37"/>
          <p:cNvCxnSpPr>
            <a:stCxn id="776" idx="6"/>
            <a:endCxn id="776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4" name="Google Shape;794;p37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795" name="Google Shape;795;p37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796" name="Google Shape;796;p37"/>
          <p:cNvCxnSpPr>
            <a:stCxn id="795" idx="0"/>
            <a:endCxn id="794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7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798" name="Google Shape;798;p37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799" name="Google Shape;799;p37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800" name="Google Shape;800;p37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806" name="Google Shape;806;p38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</p:txBody>
      </p:sp>
      <p:sp>
        <p:nvSpPr>
          <p:cNvPr id="807" name="Google Shape;807;p38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808" name="Google Shape;808;p38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809" name="Google Shape;809;p38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810" name="Google Shape;810;p38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811" name="Google Shape;811;p38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812" name="Google Shape;812;p38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813" name="Google Shape;813;p38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814" name="Google Shape;814;p38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815" name="Google Shape;815;p38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816" name="Google Shape;816;p38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817" name="Google Shape;817;p38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818" name="Google Shape;818;p38"/>
          <p:cNvCxnSpPr>
            <a:stCxn id="807" idx="7"/>
            <a:endCxn id="808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38"/>
          <p:cNvCxnSpPr>
            <a:stCxn id="808" idx="6"/>
            <a:endCxn id="811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38"/>
          <p:cNvCxnSpPr>
            <a:stCxn id="807" idx="5"/>
            <a:endCxn id="809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38"/>
          <p:cNvCxnSpPr>
            <a:stCxn id="809" idx="7"/>
            <a:endCxn id="810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38"/>
          <p:cNvCxnSpPr>
            <a:stCxn id="809" idx="6"/>
            <a:endCxn id="812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38"/>
          <p:cNvCxnSpPr>
            <a:stCxn id="812" idx="6"/>
            <a:endCxn id="817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38"/>
          <p:cNvCxnSpPr>
            <a:stCxn id="812" idx="0"/>
            <a:endCxn id="814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38"/>
          <p:cNvCxnSpPr>
            <a:stCxn id="811" idx="6"/>
            <a:endCxn id="813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38"/>
          <p:cNvCxnSpPr>
            <a:stCxn id="810" idx="7"/>
            <a:endCxn id="814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38"/>
          <p:cNvCxnSpPr>
            <a:stCxn id="808" idx="5"/>
            <a:endCxn id="814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38"/>
          <p:cNvCxnSpPr>
            <a:stCxn id="814" idx="6"/>
            <a:endCxn id="815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38"/>
          <p:cNvCxnSpPr>
            <a:stCxn id="815" idx="7"/>
            <a:endCxn id="816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38"/>
          <p:cNvCxnSpPr>
            <a:stCxn id="813" idx="6"/>
            <a:endCxn id="813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1" name="Google Shape;831;p38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832" name="Google Shape;832;p38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833" name="Google Shape;833;p38"/>
          <p:cNvCxnSpPr>
            <a:stCxn id="832" idx="0"/>
            <a:endCxn id="831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38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835" name="Google Shape;835;p38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836" name="Google Shape;836;p38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837" name="Google Shape;837;p38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38" name="Google Shape;838;p38"/>
          <p:cNvSpPr txBox="1"/>
          <p:nvPr/>
        </p:nvSpPr>
        <p:spPr>
          <a:xfrm>
            <a:off x="7333975" y="2813475"/>
            <a:ext cx="17631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>
                <a:solidFill>
                  <a:srgbClr val="A64D79"/>
                </a:solidFill>
              </a:rPr>
              <a:t>Listo</a:t>
            </a:r>
            <a:br>
              <a:rPr lang="es-419" sz="2400" b="1">
                <a:solidFill>
                  <a:srgbClr val="A64D79"/>
                </a:solidFill>
              </a:rPr>
            </a:br>
            <a:r>
              <a:rPr lang="es-419" sz="2400" b="1">
                <a:solidFill>
                  <a:srgbClr val="A64D79"/>
                </a:solidFill>
              </a:rPr>
              <a:t>¿Y ahora?</a:t>
            </a:r>
            <a:endParaRPr sz="2400" b="1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sp>
        <p:nvSpPr>
          <p:cNvPr id="845" name="Google Shape;845;p39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846" name="Google Shape;846;p39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847" name="Google Shape;847;p39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848" name="Google Shape;848;p39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849" name="Google Shape;849;p39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850" name="Google Shape;850;p39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851" name="Google Shape;851;p39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852" name="Google Shape;852;p39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853" name="Google Shape;853;p39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854" name="Google Shape;854;p39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855" name="Google Shape;855;p39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856" name="Google Shape;856;p39"/>
          <p:cNvCxnSpPr>
            <a:stCxn id="845" idx="7"/>
            <a:endCxn id="846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39"/>
          <p:cNvCxnSpPr>
            <a:stCxn id="846" idx="6"/>
            <a:endCxn id="849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39"/>
          <p:cNvCxnSpPr>
            <a:stCxn id="845" idx="5"/>
            <a:endCxn id="847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39"/>
          <p:cNvCxnSpPr>
            <a:stCxn id="847" idx="7"/>
            <a:endCxn id="848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39"/>
          <p:cNvCxnSpPr>
            <a:stCxn id="847" idx="6"/>
            <a:endCxn id="850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39"/>
          <p:cNvCxnSpPr>
            <a:stCxn id="850" idx="6"/>
            <a:endCxn id="855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39"/>
          <p:cNvCxnSpPr>
            <a:stCxn id="850" idx="0"/>
            <a:endCxn id="852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39"/>
          <p:cNvCxnSpPr>
            <a:stCxn id="849" idx="6"/>
            <a:endCxn id="851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Google Shape;864;p39"/>
          <p:cNvCxnSpPr>
            <a:stCxn id="848" idx="7"/>
            <a:endCxn id="852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39"/>
          <p:cNvCxnSpPr>
            <a:stCxn id="846" idx="5"/>
            <a:endCxn id="852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39"/>
          <p:cNvCxnSpPr>
            <a:stCxn id="852" idx="6"/>
            <a:endCxn id="853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39"/>
          <p:cNvCxnSpPr>
            <a:stCxn id="853" idx="7"/>
            <a:endCxn id="854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Google Shape;868;p39"/>
          <p:cNvCxnSpPr>
            <a:stCxn id="851" idx="6"/>
            <a:endCxn id="851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9" name="Google Shape;869;p39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870" name="Google Shape;870;p39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871" name="Google Shape;871;p39"/>
          <p:cNvCxnSpPr>
            <a:stCxn id="870" idx="0"/>
            <a:endCxn id="869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2" name="Google Shape;872;p39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873" name="Google Shape;873;p39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874" name="Google Shape;874;p39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5" name="Google Shape;875;p39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0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881" name="Google Shape;881;p40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/>
              <a:t>12</a:t>
            </a:r>
            <a:endParaRPr sz="2400" u="sng"/>
          </a:p>
        </p:txBody>
      </p:sp>
      <p:sp>
        <p:nvSpPr>
          <p:cNvPr id="882" name="Google Shape;882;p40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883" name="Google Shape;883;p40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884" name="Google Shape;884;p40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885" name="Google Shape;885;p40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886" name="Google Shape;886;p40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887" name="Google Shape;887;p40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888" name="Google Shape;888;p40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889" name="Google Shape;889;p40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890" name="Google Shape;890;p40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891" name="Google Shape;891;p40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892" name="Google Shape;892;p40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893" name="Google Shape;893;p40"/>
          <p:cNvCxnSpPr>
            <a:stCxn id="882" idx="7"/>
            <a:endCxn id="883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40"/>
          <p:cNvCxnSpPr>
            <a:stCxn id="883" idx="6"/>
            <a:endCxn id="886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5" name="Google Shape;895;p40"/>
          <p:cNvCxnSpPr>
            <a:stCxn id="882" idx="5"/>
            <a:endCxn id="884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6" name="Google Shape;896;p40"/>
          <p:cNvCxnSpPr>
            <a:stCxn id="884" idx="7"/>
            <a:endCxn id="885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97" name="Google Shape;897;p40"/>
          <p:cNvCxnSpPr>
            <a:stCxn id="884" idx="6"/>
            <a:endCxn id="887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98" name="Google Shape;898;p40"/>
          <p:cNvCxnSpPr>
            <a:stCxn id="887" idx="6"/>
            <a:endCxn id="892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40"/>
          <p:cNvCxnSpPr>
            <a:stCxn id="887" idx="0"/>
            <a:endCxn id="889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40"/>
          <p:cNvCxnSpPr>
            <a:stCxn id="886" idx="6"/>
            <a:endCxn id="888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40"/>
          <p:cNvCxnSpPr>
            <a:stCxn id="885" idx="7"/>
            <a:endCxn id="889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Google Shape;902;p40"/>
          <p:cNvCxnSpPr>
            <a:stCxn id="883" idx="5"/>
            <a:endCxn id="889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Google Shape;903;p40"/>
          <p:cNvCxnSpPr>
            <a:stCxn id="889" idx="6"/>
            <a:endCxn id="890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40"/>
          <p:cNvCxnSpPr>
            <a:stCxn id="890" idx="7"/>
            <a:endCxn id="891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40"/>
          <p:cNvCxnSpPr>
            <a:stCxn id="888" idx="6"/>
            <a:endCxn id="888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6" name="Google Shape;906;p40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907" name="Google Shape;907;p40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908" name="Google Shape;908;p40"/>
          <p:cNvCxnSpPr>
            <a:stCxn id="907" idx="0"/>
            <a:endCxn id="906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9" name="Google Shape;909;p40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910" name="Google Shape;910;p40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911" name="Google Shape;911;p40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2" name="Google Shape;912;p40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1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/>
              <a:t>12</a:t>
            </a:r>
            <a:endParaRPr sz="2400" u="sng"/>
          </a:p>
        </p:txBody>
      </p:sp>
      <p:sp>
        <p:nvSpPr>
          <p:cNvPr id="919" name="Google Shape;919;p41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920" name="Google Shape;920;p41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921" name="Google Shape;921;p41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922" name="Google Shape;922;p41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923" name="Google Shape;923;p41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924" name="Google Shape;924;p41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925" name="Google Shape;925;p41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926" name="Google Shape;926;p41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927" name="Google Shape;927;p41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928" name="Google Shape;928;p41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929" name="Google Shape;929;p41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930" name="Google Shape;930;p41"/>
          <p:cNvCxnSpPr>
            <a:stCxn id="919" idx="7"/>
            <a:endCxn id="920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41"/>
          <p:cNvCxnSpPr>
            <a:stCxn id="920" idx="6"/>
            <a:endCxn id="923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41"/>
          <p:cNvCxnSpPr>
            <a:stCxn id="919" idx="5"/>
            <a:endCxn id="921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41"/>
          <p:cNvCxnSpPr>
            <a:stCxn id="921" idx="7"/>
            <a:endCxn id="922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34" name="Google Shape;934;p41"/>
          <p:cNvCxnSpPr>
            <a:stCxn id="921" idx="6"/>
            <a:endCxn id="924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41"/>
          <p:cNvCxnSpPr>
            <a:stCxn id="924" idx="6"/>
            <a:endCxn id="929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41"/>
          <p:cNvCxnSpPr>
            <a:stCxn id="924" idx="0"/>
            <a:endCxn id="926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41"/>
          <p:cNvCxnSpPr>
            <a:stCxn id="923" idx="6"/>
            <a:endCxn id="925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8" name="Google Shape;938;p41"/>
          <p:cNvCxnSpPr>
            <a:stCxn id="922" idx="7"/>
            <a:endCxn id="926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9" name="Google Shape;939;p41"/>
          <p:cNvCxnSpPr>
            <a:stCxn id="920" idx="5"/>
            <a:endCxn id="926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41"/>
          <p:cNvCxnSpPr>
            <a:stCxn id="926" idx="6"/>
            <a:endCxn id="927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41"/>
          <p:cNvCxnSpPr>
            <a:stCxn id="927" idx="7"/>
            <a:endCxn id="928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41"/>
          <p:cNvCxnSpPr>
            <a:stCxn id="925" idx="6"/>
            <a:endCxn id="925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Google Shape;943;p41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944" name="Google Shape;944;p41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945" name="Google Shape;945;p41"/>
          <p:cNvCxnSpPr>
            <a:stCxn id="944" idx="0"/>
            <a:endCxn id="943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6" name="Google Shape;946;p41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947" name="Google Shape;947;p41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948" name="Google Shape;948;p41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F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9" name="Google Shape;949;p41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955" name="Google Shape;955;p42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/>
              <a:t>11</a:t>
            </a:r>
            <a:endParaRPr sz="2400" u="sng"/>
          </a:p>
        </p:txBody>
      </p:sp>
      <p:sp>
        <p:nvSpPr>
          <p:cNvPr id="956" name="Google Shape;956;p42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957" name="Google Shape;957;p42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958" name="Google Shape;958;p42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959" name="Google Shape;959;p42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960" name="Google Shape;960;p42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961" name="Google Shape;961;p42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962" name="Google Shape;962;p42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963" name="Google Shape;963;p42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964" name="Google Shape;964;p42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965" name="Google Shape;965;p42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966" name="Google Shape;966;p42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967" name="Google Shape;967;p42"/>
          <p:cNvCxnSpPr>
            <a:stCxn id="956" idx="7"/>
            <a:endCxn id="957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42"/>
          <p:cNvCxnSpPr>
            <a:stCxn id="957" idx="6"/>
            <a:endCxn id="960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9" name="Google Shape;969;p42"/>
          <p:cNvCxnSpPr>
            <a:stCxn id="956" idx="5"/>
            <a:endCxn id="958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42"/>
          <p:cNvCxnSpPr>
            <a:stCxn id="958" idx="7"/>
            <a:endCxn id="959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71" name="Google Shape;971;p42"/>
          <p:cNvCxnSpPr>
            <a:stCxn id="958" idx="6"/>
            <a:endCxn id="961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42"/>
          <p:cNvCxnSpPr>
            <a:stCxn id="961" idx="6"/>
            <a:endCxn id="966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42"/>
          <p:cNvCxnSpPr>
            <a:stCxn id="961" idx="0"/>
            <a:endCxn id="963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42"/>
          <p:cNvCxnSpPr>
            <a:stCxn id="960" idx="6"/>
            <a:endCxn id="962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42"/>
          <p:cNvCxnSpPr>
            <a:stCxn id="959" idx="7"/>
            <a:endCxn id="963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42"/>
          <p:cNvCxnSpPr>
            <a:stCxn id="957" idx="5"/>
            <a:endCxn id="963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42"/>
          <p:cNvCxnSpPr>
            <a:stCxn id="963" idx="6"/>
            <a:endCxn id="964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Google Shape;978;p42"/>
          <p:cNvCxnSpPr>
            <a:stCxn id="964" idx="7"/>
            <a:endCxn id="965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42"/>
          <p:cNvCxnSpPr>
            <a:stCxn id="962" idx="6"/>
            <a:endCxn id="962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0" name="Google Shape;980;p42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981" name="Google Shape;981;p42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982" name="Google Shape;982;p42"/>
          <p:cNvCxnSpPr>
            <a:stCxn id="981" idx="0"/>
            <a:endCxn id="980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3" name="Google Shape;983;p42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984" name="Google Shape;984;p42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985" name="Google Shape;985;p42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6" name="Google Shape;986;p42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3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Ejemplo</a:t>
            </a:r>
            <a:endParaRPr/>
          </a:p>
        </p:txBody>
      </p:sp>
      <p:sp>
        <p:nvSpPr>
          <p:cNvPr id="992" name="Google Shape;992;p43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</p:txBody>
      </p:sp>
      <p:sp>
        <p:nvSpPr>
          <p:cNvPr id="993" name="Google Shape;993;p43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994" name="Google Shape;994;p43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995" name="Google Shape;995;p43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996" name="Google Shape;996;p43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997" name="Google Shape;997;p43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998" name="Google Shape;998;p43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999" name="Google Shape;999;p43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000" name="Google Shape;1000;p43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001" name="Google Shape;1001;p43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002" name="Google Shape;1002;p43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003" name="Google Shape;1003;p43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004" name="Google Shape;1004;p43"/>
          <p:cNvCxnSpPr>
            <a:stCxn id="993" idx="7"/>
            <a:endCxn id="994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43"/>
          <p:cNvCxnSpPr>
            <a:stCxn id="994" idx="6"/>
            <a:endCxn id="997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43"/>
          <p:cNvCxnSpPr>
            <a:stCxn id="993" idx="5"/>
            <a:endCxn id="995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43"/>
          <p:cNvCxnSpPr>
            <a:stCxn id="995" idx="7"/>
            <a:endCxn id="996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43"/>
          <p:cNvCxnSpPr>
            <a:stCxn id="995" idx="6"/>
            <a:endCxn id="998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43"/>
          <p:cNvCxnSpPr>
            <a:stCxn id="998" idx="6"/>
            <a:endCxn id="1003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43"/>
          <p:cNvCxnSpPr>
            <a:stCxn id="998" idx="0"/>
            <a:endCxn id="1000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43"/>
          <p:cNvCxnSpPr>
            <a:stCxn id="997" idx="6"/>
            <a:endCxn id="999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Google Shape;1012;p43"/>
          <p:cNvCxnSpPr>
            <a:stCxn id="996" idx="7"/>
            <a:endCxn id="1000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43"/>
          <p:cNvCxnSpPr>
            <a:stCxn id="994" idx="5"/>
            <a:endCxn id="1000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43"/>
          <p:cNvCxnSpPr>
            <a:stCxn id="1000" idx="6"/>
            <a:endCxn id="1001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43"/>
          <p:cNvCxnSpPr>
            <a:stCxn id="1001" idx="7"/>
            <a:endCxn id="1002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43"/>
          <p:cNvCxnSpPr>
            <a:stCxn id="999" idx="6"/>
            <a:endCxn id="999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7" name="Google Shape;1017;p43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018" name="Google Shape;1018;p43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019" name="Google Shape;1019;p43"/>
          <p:cNvCxnSpPr>
            <a:stCxn id="1018" idx="0"/>
            <a:endCxn id="1017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0" name="Google Shape;1020;p43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Pila</a:t>
            </a:r>
            <a:endParaRPr sz="1800"/>
          </a:p>
        </p:txBody>
      </p:sp>
      <p:sp>
        <p:nvSpPr>
          <p:cNvPr id="1021" name="Google Shape;1021;p43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v[]</a:t>
            </a:r>
            <a:endParaRPr sz="1800"/>
          </a:p>
        </p:txBody>
      </p:sp>
      <p:graphicFrame>
        <p:nvGraphicFramePr>
          <p:cNvPr id="1022" name="Google Shape;1022;p43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3" name="Google Shape;1023;p43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4" name="Google Shape;1024;p43"/>
          <p:cNvSpPr txBox="1"/>
          <p:nvPr/>
        </p:nvSpPr>
        <p:spPr>
          <a:xfrm>
            <a:off x="7333975" y="2784405"/>
            <a:ext cx="176310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>
                <a:solidFill>
                  <a:srgbClr val="A64D79"/>
                </a:solidFill>
              </a:rPr>
              <a:t>Todos los nodos visitados</a:t>
            </a:r>
            <a:endParaRPr sz="2400" b="1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1971643"/>
            <a:ext cx="5750034" cy="402891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27800" y="5903893"/>
            <a:ext cx="768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Ejemplos de elementos que pueden ser modelados con </a:t>
            </a:r>
            <a:r>
              <a:rPr lang="es-AR" dirty="0" err="1"/>
              <a:t>grafos.a</a:t>
            </a:r>
            <a:r>
              <a:rPr lang="es-AR" dirty="0"/>
              <a:t>) Estructura química. b) Red Social. c) Diagrama Eléctrico. d) Conexión de estaciones de tren subterráneo</a:t>
            </a:r>
          </a:p>
        </p:txBody>
      </p:sp>
    </p:spTree>
    <p:extLst>
      <p:ext uri="{BB962C8B-B14F-4D97-AF65-F5344CB8AC3E}">
        <p14:creationId xmlns:p14="http://schemas.microsoft.com/office/powerpoint/2010/main" val="2531715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4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Resumen</a:t>
            </a:r>
            <a:endParaRPr/>
          </a:p>
        </p:txBody>
      </p:sp>
      <p:sp>
        <p:nvSpPr>
          <p:cNvPr id="1030" name="Google Shape;1030;p44"/>
          <p:cNvSpPr txBox="1">
            <a:spLocks noGrp="1"/>
          </p:cNvSpPr>
          <p:nvPr>
            <p:ph type="body" idx="1"/>
          </p:nvPr>
        </p:nvSpPr>
        <p:spPr>
          <a:xfrm>
            <a:off x="729450" y="1803875"/>
            <a:ext cx="81276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 permite:</a:t>
            </a:r>
            <a:endParaRPr/>
          </a:p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Recorrer los nodos accesibles desde un nodo inicial (en grafos dirigidos y no dirigidos)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Detectar ciclos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Detectar subgrafos (grafos no dirigidos)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Detectar componentes conexas (grafos dirigidos)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Encontrar árboles de recorrido (para futuras búsquedas)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...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5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DFS: Resumen</a:t>
            </a:r>
            <a:endParaRPr/>
          </a:p>
        </p:txBody>
      </p:sp>
      <p:sp>
        <p:nvSpPr>
          <p:cNvPr id="1036" name="Google Shape;1036;p45"/>
          <p:cNvSpPr txBox="1">
            <a:spLocks noGrp="1"/>
          </p:cNvSpPr>
          <p:nvPr>
            <p:ph type="body" idx="1"/>
          </p:nvPr>
        </p:nvSpPr>
        <p:spPr>
          <a:xfrm>
            <a:off x="729450" y="1803875"/>
            <a:ext cx="81276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avanzadas:</a:t>
            </a:r>
            <a:endParaRPr/>
          </a:p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Análisis avanzado de grafos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Clasificación avanzada de aristas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Componentes biconexas y fuertemente conexas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Detección de puentes (aristas)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Detección de puntos de articulación (nodos)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Google Shape;1041;p46"/>
          <p:cNvPicPr preferRelativeResize="0"/>
          <p:nvPr/>
        </p:nvPicPr>
        <p:blipFill rotWithShape="1">
          <a:blip r:embed="rId3">
            <a:alphaModFix amt="32000"/>
          </a:blip>
          <a:srcRect l="14718" r="1472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46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Breadth First Search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Búsqueda Primero en Anchura</a:t>
            </a:r>
            <a:endParaRPr sz="3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Definición</a:t>
            </a:r>
            <a:endParaRPr/>
          </a:p>
        </p:txBody>
      </p:sp>
      <p:sp>
        <p:nvSpPr>
          <p:cNvPr id="1048" name="Google Shape;1048;p47"/>
          <p:cNvSpPr txBox="1">
            <a:spLocks noGrp="1"/>
          </p:cNvSpPr>
          <p:nvPr>
            <p:ph type="body" idx="1"/>
          </p:nvPr>
        </p:nvSpPr>
        <p:spPr>
          <a:xfrm>
            <a:off x="729450" y="1803867"/>
            <a:ext cx="76887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 es un algoritmo que además de recorrer un grafo, puede calcular las distancias de un nodo de un grafo a todos los demás.</a:t>
            </a:r>
            <a:endParaRPr sz="30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8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¿Cómo funciona?</a:t>
            </a:r>
            <a:endParaRPr/>
          </a:p>
        </p:txBody>
      </p:sp>
      <p:sp>
        <p:nvSpPr>
          <p:cNvPr id="1054" name="Google Shape;1054;p48"/>
          <p:cNvSpPr txBox="1">
            <a:spLocks noGrp="1"/>
          </p:cNvSpPr>
          <p:nvPr>
            <p:ph type="body" idx="1"/>
          </p:nvPr>
        </p:nvSpPr>
        <p:spPr>
          <a:xfrm>
            <a:off x="729450" y="1803867"/>
            <a:ext cx="76887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esto empieza en el nodo desde el cual queremos calcular la distancia a todos los demás y se mueve a todos sus vecinos, una vez que hizo esto, se mueve a los vecinos de los vecinos, y así hasta que recorrió todos los nodos del grafo a los que existe un camino desde el nodo inicial.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9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¿Cómo funciona?</a:t>
            </a:r>
            <a:endParaRPr/>
          </a:p>
        </p:txBody>
      </p:sp>
      <p:sp>
        <p:nvSpPr>
          <p:cNvPr id="1060" name="Google Shape;1060;p49"/>
          <p:cNvSpPr txBox="1">
            <a:spLocks noGrp="1"/>
          </p:cNvSpPr>
          <p:nvPr>
            <p:ph type="body" idx="1"/>
          </p:nvPr>
        </p:nvSpPr>
        <p:spPr>
          <a:xfrm>
            <a:off x="729450" y="1803867"/>
            <a:ext cx="76887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Usaremos una cola para ir agregando los nodos por visitar. Como agregamos primero todos los vecinos del nodo inicial, los primeros nodos en entrar a la cola son los de distancia 1, luego agregamos los vecinos de esos nodos, que son los de distancia 2, y así vamos recorriendo el grafo en orden de distancia al vértice inicial.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0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066" name="Google Shape;1066;p50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067" name="Google Shape;1067;p50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068" name="Google Shape;1068;p50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069" name="Google Shape;1069;p50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070" name="Google Shape;1070;p50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071" name="Google Shape;1071;p50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072" name="Google Shape;1072;p50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073" name="Google Shape;1073;p50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074" name="Google Shape;1074;p50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075" name="Google Shape;1075;p50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076" name="Google Shape;1076;p50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077" name="Google Shape;1077;p50"/>
          <p:cNvCxnSpPr>
            <a:stCxn id="1066" idx="7"/>
            <a:endCxn id="1067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50"/>
          <p:cNvCxnSpPr>
            <a:stCxn id="1067" idx="6"/>
            <a:endCxn id="1070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9" name="Google Shape;1079;p50"/>
          <p:cNvCxnSpPr>
            <a:stCxn id="1066" idx="5"/>
            <a:endCxn id="1068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0" name="Google Shape;1080;p50"/>
          <p:cNvCxnSpPr>
            <a:stCxn id="1068" idx="7"/>
            <a:endCxn id="1069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50"/>
          <p:cNvCxnSpPr>
            <a:stCxn id="1068" idx="6"/>
            <a:endCxn id="1071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50"/>
          <p:cNvCxnSpPr>
            <a:stCxn id="1071" idx="6"/>
            <a:endCxn id="1076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50"/>
          <p:cNvCxnSpPr>
            <a:stCxn id="1071" idx="0"/>
            <a:endCxn id="1073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50"/>
          <p:cNvCxnSpPr>
            <a:stCxn id="1070" idx="6"/>
            <a:endCxn id="1072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50"/>
          <p:cNvCxnSpPr>
            <a:stCxn id="1069" idx="7"/>
            <a:endCxn id="1073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50"/>
          <p:cNvCxnSpPr>
            <a:stCxn id="1067" idx="5"/>
            <a:endCxn id="1073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50"/>
          <p:cNvCxnSpPr>
            <a:stCxn id="1073" idx="6"/>
            <a:endCxn id="1074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50"/>
          <p:cNvCxnSpPr>
            <a:stCxn id="1074" idx="7"/>
            <a:endCxn id="1075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50"/>
          <p:cNvCxnSpPr>
            <a:stCxn id="1072" idx="6"/>
            <a:endCxn id="1072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50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091" name="Google Shape;1091;p50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092" name="Google Shape;1092;p50"/>
          <p:cNvCxnSpPr>
            <a:stCxn id="1091" idx="0"/>
            <a:endCxn id="1090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1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098" name="Google Shape;1098;p51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099" name="Google Shape;1099;p51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100" name="Google Shape;1100;p51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101" name="Google Shape;1101;p51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102" name="Google Shape;1102;p51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103" name="Google Shape;1103;p51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104" name="Google Shape;1104;p51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105" name="Google Shape;1105;p51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106" name="Google Shape;1106;p51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107" name="Google Shape;1107;p51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108" name="Google Shape;1108;p51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109" name="Google Shape;1109;p51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110" name="Google Shape;1110;p51"/>
          <p:cNvCxnSpPr>
            <a:stCxn id="1099" idx="7"/>
            <a:endCxn id="1100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51"/>
          <p:cNvCxnSpPr>
            <a:stCxn id="1100" idx="6"/>
            <a:endCxn id="1103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51"/>
          <p:cNvCxnSpPr>
            <a:stCxn id="1099" idx="5"/>
            <a:endCxn id="1101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51"/>
          <p:cNvCxnSpPr>
            <a:stCxn id="1101" idx="7"/>
            <a:endCxn id="1102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51"/>
          <p:cNvCxnSpPr>
            <a:stCxn id="1101" idx="6"/>
            <a:endCxn id="1104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51"/>
          <p:cNvCxnSpPr>
            <a:stCxn id="1104" idx="6"/>
            <a:endCxn id="1109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51"/>
          <p:cNvCxnSpPr>
            <a:stCxn id="1104" idx="0"/>
            <a:endCxn id="1106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51"/>
          <p:cNvCxnSpPr>
            <a:stCxn id="1103" idx="6"/>
            <a:endCxn id="1105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8" name="Google Shape;1118;p51"/>
          <p:cNvCxnSpPr>
            <a:stCxn id="1102" idx="7"/>
            <a:endCxn id="1106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51"/>
          <p:cNvCxnSpPr>
            <a:stCxn id="1100" idx="5"/>
            <a:endCxn id="1106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51"/>
          <p:cNvCxnSpPr>
            <a:stCxn id="1106" idx="6"/>
            <a:endCxn id="1107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51"/>
          <p:cNvCxnSpPr>
            <a:stCxn id="1107" idx="7"/>
            <a:endCxn id="1108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51"/>
          <p:cNvCxnSpPr>
            <a:stCxn id="1105" idx="6"/>
            <a:endCxn id="1105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3" name="Google Shape;1123;p51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124" name="Google Shape;1124;p51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125" name="Google Shape;1125;p51"/>
          <p:cNvCxnSpPr>
            <a:stCxn id="1124" idx="0"/>
            <a:endCxn id="1123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6" name="Google Shape;1126;p51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127" name="Google Shape;1127;p51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128" name="Google Shape;1128;p51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129" name="Google Shape;1129;p51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2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135" name="Google Shape;1135;p52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136" name="Google Shape;1136;p52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137" name="Google Shape;1137;p52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138" name="Google Shape;1138;p52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139" name="Google Shape;1139;p52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140" name="Google Shape;1140;p52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141" name="Google Shape;1141;p52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142" name="Google Shape;1142;p52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143" name="Google Shape;1143;p52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144" name="Google Shape;1144;p52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145" name="Google Shape;1145;p52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146" name="Google Shape;1146;p52"/>
          <p:cNvCxnSpPr>
            <a:stCxn id="1135" idx="7"/>
            <a:endCxn id="1136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7" name="Google Shape;1147;p52"/>
          <p:cNvCxnSpPr>
            <a:stCxn id="1136" idx="6"/>
            <a:endCxn id="1139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52"/>
          <p:cNvCxnSpPr>
            <a:stCxn id="1135" idx="5"/>
            <a:endCxn id="1137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p52"/>
          <p:cNvCxnSpPr>
            <a:stCxn id="1137" idx="7"/>
            <a:endCxn id="1138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0" name="Google Shape;1150;p52"/>
          <p:cNvCxnSpPr>
            <a:stCxn id="1137" idx="6"/>
            <a:endCxn id="1140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1" name="Google Shape;1151;p52"/>
          <p:cNvCxnSpPr>
            <a:stCxn id="1140" idx="6"/>
            <a:endCxn id="1145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2" name="Google Shape;1152;p52"/>
          <p:cNvCxnSpPr>
            <a:stCxn id="1140" idx="0"/>
            <a:endCxn id="1142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52"/>
          <p:cNvCxnSpPr>
            <a:stCxn id="1139" idx="6"/>
            <a:endCxn id="1141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p52"/>
          <p:cNvCxnSpPr>
            <a:stCxn id="1138" idx="7"/>
            <a:endCxn id="1142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5" name="Google Shape;1155;p52"/>
          <p:cNvCxnSpPr>
            <a:stCxn id="1136" idx="5"/>
            <a:endCxn id="1142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52"/>
          <p:cNvCxnSpPr>
            <a:stCxn id="1142" idx="6"/>
            <a:endCxn id="1143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52"/>
          <p:cNvCxnSpPr>
            <a:stCxn id="1143" idx="7"/>
            <a:endCxn id="1144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8" name="Google Shape;1158;p52"/>
          <p:cNvCxnSpPr>
            <a:stCxn id="1141" idx="6"/>
            <a:endCxn id="1141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9" name="Google Shape;1159;p52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/>
              <a:t>0</a:t>
            </a:r>
            <a:r>
              <a:rPr lang="es-419" sz="2400"/>
              <a:t>  1  8</a:t>
            </a:r>
            <a:endParaRPr sz="2400"/>
          </a:p>
        </p:txBody>
      </p:sp>
      <p:sp>
        <p:nvSpPr>
          <p:cNvPr id="1160" name="Google Shape;1160;p52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161" name="Google Shape;1161;p52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162" name="Google Shape;1162;p52"/>
          <p:cNvCxnSpPr>
            <a:stCxn id="1161" idx="0"/>
            <a:endCxn id="1160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3" name="Google Shape;1163;p52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164" name="Google Shape;1164;p52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165" name="Google Shape;1165;p52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0</a:t>
                      </a:r>
                      <a:endParaRPr sz="18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166" name="Google Shape;1166;p52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3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172" name="Google Shape;1172;p53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173" name="Google Shape;1173;p53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174" name="Google Shape;1174;p53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175" name="Google Shape;1175;p53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176" name="Google Shape;1176;p53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177" name="Google Shape;1177;p53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178" name="Google Shape;1178;p53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179" name="Google Shape;1179;p53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180" name="Google Shape;1180;p53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181" name="Google Shape;1181;p53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182" name="Google Shape;1182;p53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183" name="Google Shape;1183;p53"/>
          <p:cNvCxnSpPr>
            <a:stCxn id="1172" idx="7"/>
            <a:endCxn id="1173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53"/>
          <p:cNvCxnSpPr>
            <a:stCxn id="1173" idx="6"/>
            <a:endCxn id="1176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53"/>
          <p:cNvCxnSpPr>
            <a:stCxn id="1172" idx="5"/>
            <a:endCxn id="1174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53"/>
          <p:cNvCxnSpPr>
            <a:stCxn id="1174" idx="7"/>
            <a:endCxn id="1175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7" name="Google Shape;1187;p53"/>
          <p:cNvCxnSpPr>
            <a:stCxn id="1174" idx="6"/>
            <a:endCxn id="1177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53"/>
          <p:cNvCxnSpPr>
            <a:stCxn id="1177" idx="6"/>
            <a:endCxn id="1182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53"/>
          <p:cNvCxnSpPr>
            <a:stCxn id="1177" idx="0"/>
            <a:endCxn id="1179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53"/>
          <p:cNvCxnSpPr>
            <a:stCxn id="1176" idx="6"/>
            <a:endCxn id="1178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53"/>
          <p:cNvCxnSpPr>
            <a:stCxn id="1175" idx="7"/>
            <a:endCxn id="1179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53"/>
          <p:cNvCxnSpPr>
            <a:stCxn id="1173" idx="5"/>
            <a:endCxn id="1179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53"/>
          <p:cNvCxnSpPr>
            <a:stCxn id="1179" idx="6"/>
            <a:endCxn id="1180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53"/>
          <p:cNvCxnSpPr>
            <a:stCxn id="1180" idx="7"/>
            <a:endCxn id="1181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53"/>
          <p:cNvCxnSpPr>
            <a:stCxn id="1178" idx="6"/>
            <a:endCxn id="1178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6" name="Google Shape;1196;p53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</a:t>
            </a:r>
            <a:r>
              <a:rPr lang="es-419" sz="2400"/>
              <a:t>  </a:t>
            </a:r>
            <a:r>
              <a:rPr lang="es-419" sz="2400" u="sng"/>
              <a:t>1</a:t>
            </a:r>
            <a:r>
              <a:rPr lang="es-419" sz="2400"/>
              <a:t>  8  2  5</a:t>
            </a:r>
            <a:endParaRPr sz="2400"/>
          </a:p>
        </p:txBody>
      </p:sp>
      <p:sp>
        <p:nvSpPr>
          <p:cNvPr id="1197" name="Google Shape;1197;p53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198" name="Google Shape;1198;p53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199" name="Google Shape;1199;p53"/>
          <p:cNvCxnSpPr>
            <a:stCxn id="1198" idx="0"/>
            <a:endCxn id="1197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0" name="Google Shape;1200;p53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201" name="Google Shape;1201;p53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202" name="Google Shape;1202;p53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1</a:t>
                      </a:r>
                      <a:endParaRPr sz="16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203" name="Google Shape;1203;p53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 descr="https://users.dcc.uchile.cl/~bebustos/apuntes/cc3001/Grafos/cami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8" y="1873987"/>
            <a:ext cx="24384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sers.dcc.uchile.cl/~bebustos/apuntes/cc3001/Grafos/cicl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18" y="1977018"/>
            <a:ext cx="23145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sers.dcc.uchile.cl/~bebustos/apuntes/cc3001/Grafos/arbo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15" y="4176792"/>
            <a:ext cx="19526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110940" y="525311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latin typeface="helvetica" panose="020B0604020202020204" pitchFamily="34" charset="0"/>
              </a:rPr>
              <a:t>Se dice que un grafo no dirigido es un </a:t>
            </a:r>
            <a:r>
              <a:rPr lang="es-AR" i="1" dirty="0">
                <a:latin typeface="helvetica" panose="020B0604020202020204" pitchFamily="34" charset="0"/>
              </a:rPr>
              <a:t>árbol</a:t>
            </a:r>
            <a:r>
              <a:rPr lang="es-AR" dirty="0">
                <a:latin typeface="helvetica" panose="020B0604020202020204" pitchFamily="34" charset="0"/>
              </a:rPr>
              <a:t> si es conexo y </a:t>
            </a:r>
            <a:r>
              <a:rPr lang="es-AR" dirty="0" err="1">
                <a:latin typeface="helvetica" panose="020B0604020202020204" pitchFamily="34" charset="0"/>
              </a:rPr>
              <a:t>acíclico</a:t>
            </a:r>
            <a:r>
              <a:rPr lang="es-AR" dirty="0">
                <a:latin typeface="helvetica" panose="020B0604020202020204" pitchFamily="34" charset="0"/>
              </a:rPr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3419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4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209" name="Google Shape;1209;p54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210" name="Google Shape;1210;p54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211" name="Google Shape;1211;p54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212" name="Google Shape;1212;p54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213" name="Google Shape;1213;p54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214" name="Google Shape;1214;p54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215" name="Google Shape;1215;p54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216" name="Google Shape;1216;p54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217" name="Google Shape;1217;p54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218" name="Google Shape;1218;p54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219" name="Google Shape;1219;p54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220" name="Google Shape;1220;p54"/>
          <p:cNvCxnSpPr>
            <a:stCxn id="1209" idx="7"/>
            <a:endCxn id="1210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54"/>
          <p:cNvCxnSpPr>
            <a:stCxn id="1210" idx="6"/>
            <a:endCxn id="1213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54"/>
          <p:cNvCxnSpPr>
            <a:stCxn id="1209" idx="5"/>
            <a:endCxn id="1211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3" name="Google Shape;1223;p54"/>
          <p:cNvCxnSpPr>
            <a:stCxn id="1211" idx="7"/>
            <a:endCxn id="1212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4" name="Google Shape;1224;p54"/>
          <p:cNvCxnSpPr>
            <a:stCxn id="1211" idx="6"/>
            <a:endCxn id="1214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5" name="Google Shape;1225;p54"/>
          <p:cNvCxnSpPr>
            <a:stCxn id="1214" idx="6"/>
            <a:endCxn id="1219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54"/>
          <p:cNvCxnSpPr>
            <a:stCxn id="1214" idx="0"/>
            <a:endCxn id="1216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54"/>
          <p:cNvCxnSpPr>
            <a:stCxn id="1213" idx="6"/>
            <a:endCxn id="1215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54"/>
          <p:cNvCxnSpPr>
            <a:stCxn id="1212" idx="7"/>
            <a:endCxn id="1216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54"/>
          <p:cNvCxnSpPr>
            <a:stCxn id="1210" idx="5"/>
            <a:endCxn id="1216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54"/>
          <p:cNvCxnSpPr>
            <a:stCxn id="1216" idx="6"/>
            <a:endCxn id="1217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1" name="Google Shape;1231;p54"/>
          <p:cNvCxnSpPr>
            <a:stCxn id="1217" idx="7"/>
            <a:endCxn id="1218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54"/>
          <p:cNvCxnSpPr>
            <a:stCxn id="1215" idx="6"/>
            <a:endCxn id="1215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3" name="Google Shape;1233;p54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0  1</a:t>
            </a:r>
            <a:r>
              <a:rPr lang="es-419" sz="2400"/>
              <a:t>  </a:t>
            </a:r>
            <a:r>
              <a:rPr lang="es-419" sz="2400" u="sng"/>
              <a:t>8</a:t>
            </a:r>
            <a:r>
              <a:rPr lang="es-419" sz="2400"/>
              <a:t>  2  5  4  9</a:t>
            </a:r>
            <a:endParaRPr sz="2400"/>
          </a:p>
        </p:txBody>
      </p:sp>
      <p:sp>
        <p:nvSpPr>
          <p:cNvPr id="1234" name="Google Shape;1234;p54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235" name="Google Shape;1235;p54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236" name="Google Shape;1236;p54"/>
          <p:cNvCxnSpPr>
            <a:stCxn id="1235" idx="0"/>
            <a:endCxn id="1234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7" name="Google Shape;1237;p54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238" name="Google Shape;1238;p54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239" name="Google Shape;1239;p54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1</a:t>
                      </a:r>
                      <a:endParaRPr sz="16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240" name="Google Shape;1240;p54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5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246" name="Google Shape;1246;p55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247" name="Google Shape;1247;p55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248" name="Google Shape;1248;p55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249" name="Google Shape;1249;p55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250" name="Google Shape;1250;p55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251" name="Google Shape;1251;p55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252" name="Google Shape;1252;p55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253" name="Google Shape;1253;p55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254" name="Google Shape;1254;p55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255" name="Google Shape;1255;p55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256" name="Google Shape;1256;p55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257" name="Google Shape;1257;p55"/>
          <p:cNvCxnSpPr>
            <a:stCxn id="1246" idx="7"/>
            <a:endCxn id="1247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8" name="Google Shape;1258;p55"/>
          <p:cNvCxnSpPr>
            <a:stCxn id="1247" idx="6"/>
            <a:endCxn id="1250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55"/>
          <p:cNvCxnSpPr>
            <a:stCxn id="1246" idx="5"/>
            <a:endCxn id="1248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55"/>
          <p:cNvCxnSpPr>
            <a:stCxn id="1248" idx="7"/>
            <a:endCxn id="1249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55"/>
          <p:cNvCxnSpPr>
            <a:stCxn id="1248" idx="6"/>
            <a:endCxn id="1251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55"/>
          <p:cNvCxnSpPr>
            <a:stCxn id="1251" idx="6"/>
            <a:endCxn id="1256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55"/>
          <p:cNvCxnSpPr>
            <a:stCxn id="1251" idx="0"/>
            <a:endCxn id="1253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55"/>
          <p:cNvCxnSpPr>
            <a:stCxn id="1250" idx="6"/>
            <a:endCxn id="1252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55"/>
          <p:cNvCxnSpPr>
            <a:stCxn id="1249" idx="7"/>
            <a:endCxn id="1253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55"/>
          <p:cNvCxnSpPr>
            <a:stCxn id="1247" idx="5"/>
            <a:endCxn id="1253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7" name="Google Shape;1267;p55"/>
          <p:cNvCxnSpPr>
            <a:stCxn id="1253" idx="6"/>
            <a:endCxn id="1254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8" name="Google Shape;1268;p55"/>
          <p:cNvCxnSpPr>
            <a:stCxn id="1254" idx="7"/>
            <a:endCxn id="1255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9" name="Google Shape;1269;p55"/>
          <p:cNvCxnSpPr>
            <a:stCxn id="1252" idx="6"/>
            <a:endCxn id="1252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0" name="Google Shape;1270;p55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0  1  8</a:t>
            </a:r>
            <a:r>
              <a:rPr lang="es-419" sz="2400"/>
              <a:t>  </a:t>
            </a:r>
            <a:r>
              <a:rPr lang="es-419" sz="2400" u="sng"/>
              <a:t>2</a:t>
            </a:r>
            <a:r>
              <a:rPr lang="es-419" sz="2400"/>
              <a:t>  5  4  9  3</a:t>
            </a:r>
            <a:endParaRPr sz="2400"/>
          </a:p>
        </p:txBody>
      </p:sp>
      <p:sp>
        <p:nvSpPr>
          <p:cNvPr id="1271" name="Google Shape;1271;p55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272" name="Google Shape;1272;p55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273" name="Google Shape;1273;p55"/>
          <p:cNvCxnSpPr>
            <a:stCxn id="1272" idx="0"/>
            <a:endCxn id="1271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4" name="Google Shape;1274;p55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275" name="Google Shape;1275;p55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276" name="Google Shape;1276;p55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2</a:t>
                      </a:r>
                      <a:endParaRPr sz="16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277" name="Google Shape;1277;p55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6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283" name="Google Shape;1283;p56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284" name="Google Shape;1284;p56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285" name="Google Shape;1285;p56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286" name="Google Shape;1286;p56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287" name="Google Shape;1287;p56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288" name="Google Shape;1288;p56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289" name="Google Shape;1289;p56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290" name="Google Shape;1290;p56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291" name="Google Shape;1291;p56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292" name="Google Shape;1292;p56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293" name="Google Shape;1293;p56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294" name="Google Shape;1294;p56"/>
          <p:cNvCxnSpPr>
            <a:stCxn id="1283" idx="7"/>
            <a:endCxn id="1284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5" name="Google Shape;1295;p56"/>
          <p:cNvCxnSpPr>
            <a:stCxn id="1284" idx="6"/>
            <a:endCxn id="1287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6" name="Google Shape;1296;p56"/>
          <p:cNvCxnSpPr>
            <a:stCxn id="1283" idx="5"/>
            <a:endCxn id="1285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7" name="Google Shape;1297;p56"/>
          <p:cNvCxnSpPr>
            <a:stCxn id="1285" idx="7"/>
            <a:endCxn id="1286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56"/>
          <p:cNvCxnSpPr>
            <a:stCxn id="1285" idx="6"/>
            <a:endCxn id="1288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9" name="Google Shape;1299;p56"/>
          <p:cNvCxnSpPr>
            <a:stCxn id="1288" idx="6"/>
            <a:endCxn id="1293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0" name="Google Shape;1300;p56"/>
          <p:cNvCxnSpPr>
            <a:stCxn id="1288" idx="0"/>
            <a:endCxn id="1290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01" name="Google Shape;1301;p56"/>
          <p:cNvCxnSpPr>
            <a:stCxn id="1287" idx="6"/>
            <a:endCxn id="1289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2" name="Google Shape;1302;p56"/>
          <p:cNvCxnSpPr>
            <a:stCxn id="1286" idx="7"/>
            <a:endCxn id="1290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03" name="Google Shape;1303;p56"/>
          <p:cNvCxnSpPr>
            <a:stCxn id="1284" idx="5"/>
            <a:endCxn id="1290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4" name="Google Shape;1304;p56"/>
          <p:cNvCxnSpPr>
            <a:stCxn id="1290" idx="6"/>
            <a:endCxn id="1291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56"/>
          <p:cNvCxnSpPr>
            <a:stCxn id="1291" idx="7"/>
            <a:endCxn id="1292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6" name="Google Shape;1306;p56"/>
          <p:cNvCxnSpPr>
            <a:stCxn id="1289" idx="6"/>
            <a:endCxn id="1289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7" name="Google Shape;1307;p56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0  1  8  2</a:t>
            </a:r>
            <a:r>
              <a:rPr lang="es-419" sz="2400"/>
              <a:t>  </a:t>
            </a:r>
            <a:r>
              <a:rPr lang="es-419" sz="2400" u="sng"/>
              <a:t>5</a:t>
            </a:r>
            <a:r>
              <a:rPr lang="es-419" sz="2400"/>
              <a:t>  4  9  3  6</a:t>
            </a:r>
            <a:endParaRPr sz="2400"/>
          </a:p>
        </p:txBody>
      </p:sp>
      <p:sp>
        <p:nvSpPr>
          <p:cNvPr id="1308" name="Google Shape;1308;p56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309" name="Google Shape;1309;p56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310" name="Google Shape;1310;p56"/>
          <p:cNvCxnSpPr>
            <a:stCxn id="1309" idx="0"/>
            <a:endCxn id="1308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1" name="Google Shape;1311;p56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312" name="Google Shape;1312;p56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313" name="Google Shape;1313;p56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2</a:t>
                      </a:r>
                      <a:endParaRPr sz="16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314" name="Google Shape;1314;p56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7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320" name="Google Shape;1320;p57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321" name="Google Shape;1321;p57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322" name="Google Shape;1322;p57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323" name="Google Shape;1323;p57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324" name="Google Shape;1324;p57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325" name="Google Shape;1325;p57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326" name="Google Shape;1326;p57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327" name="Google Shape;1327;p57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328" name="Google Shape;1328;p57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329" name="Google Shape;1329;p57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330" name="Google Shape;1330;p57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331" name="Google Shape;1331;p57"/>
          <p:cNvCxnSpPr>
            <a:stCxn id="1320" idx="7"/>
            <a:endCxn id="1321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57"/>
          <p:cNvCxnSpPr>
            <a:stCxn id="1321" idx="6"/>
            <a:endCxn id="1324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57"/>
          <p:cNvCxnSpPr>
            <a:stCxn id="1320" idx="5"/>
            <a:endCxn id="1322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57"/>
          <p:cNvCxnSpPr>
            <a:stCxn id="1322" idx="7"/>
            <a:endCxn id="1323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57"/>
          <p:cNvCxnSpPr>
            <a:stCxn id="1322" idx="6"/>
            <a:endCxn id="1325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57"/>
          <p:cNvCxnSpPr>
            <a:stCxn id="1325" idx="6"/>
            <a:endCxn id="1330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57"/>
          <p:cNvCxnSpPr>
            <a:stCxn id="1325" idx="0"/>
            <a:endCxn id="1327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38" name="Google Shape;1338;p57"/>
          <p:cNvCxnSpPr>
            <a:stCxn id="1324" idx="6"/>
            <a:endCxn id="1326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57"/>
          <p:cNvCxnSpPr>
            <a:stCxn id="1323" idx="7"/>
            <a:endCxn id="1327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57"/>
          <p:cNvCxnSpPr>
            <a:stCxn id="1321" idx="5"/>
            <a:endCxn id="1327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57"/>
          <p:cNvCxnSpPr>
            <a:stCxn id="1327" idx="6"/>
            <a:endCxn id="1328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57"/>
          <p:cNvCxnSpPr>
            <a:stCxn id="1328" idx="7"/>
            <a:endCxn id="1329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57"/>
          <p:cNvCxnSpPr>
            <a:stCxn id="1326" idx="6"/>
            <a:endCxn id="1326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4" name="Google Shape;1344;p57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0  1  8  2  5</a:t>
            </a:r>
            <a:r>
              <a:rPr lang="es-419" sz="2400"/>
              <a:t>  </a:t>
            </a:r>
            <a:r>
              <a:rPr lang="es-419" sz="2400" u="sng"/>
              <a:t>4</a:t>
            </a:r>
            <a:r>
              <a:rPr lang="es-419" sz="2400"/>
              <a:t>  9  3  6</a:t>
            </a:r>
            <a:endParaRPr sz="2400"/>
          </a:p>
        </p:txBody>
      </p:sp>
      <p:sp>
        <p:nvSpPr>
          <p:cNvPr id="1345" name="Google Shape;1345;p57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346" name="Google Shape;1346;p57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347" name="Google Shape;1347;p57"/>
          <p:cNvCxnSpPr>
            <a:stCxn id="1346" idx="0"/>
            <a:endCxn id="1345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8" name="Google Shape;1348;p57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349" name="Google Shape;1349;p57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350" name="Google Shape;1350;p57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2</a:t>
                      </a:r>
                      <a:endParaRPr sz="16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351" name="Google Shape;1351;p57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8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357" name="Google Shape;1357;p58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358" name="Google Shape;1358;p58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359" name="Google Shape;1359;p58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360" name="Google Shape;1360;p58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361" name="Google Shape;1361;p58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362" name="Google Shape;1362;p58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363" name="Google Shape;1363;p58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364" name="Google Shape;1364;p58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365" name="Google Shape;1365;p58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366" name="Google Shape;1366;p58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367" name="Google Shape;1367;p58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368" name="Google Shape;1368;p58"/>
          <p:cNvCxnSpPr>
            <a:stCxn id="1357" idx="7"/>
            <a:endCxn id="1358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58"/>
          <p:cNvCxnSpPr>
            <a:stCxn id="1358" idx="6"/>
            <a:endCxn id="1361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58"/>
          <p:cNvCxnSpPr>
            <a:stCxn id="1357" idx="5"/>
            <a:endCxn id="1359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58"/>
          <p:cNvCxnSpPr>
            <a:stCxn id="1359" idx="7"/>
            <a:endCxn id="1360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58"/>
          <p:cNvCxnSpPr>
            <a:stCxn id="1359" idx="6"/>
            <a:endCxn id="1362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58"/>
          <p:cNvCxnSpPr>
            <a:stCxn id="1362" idx="6"/>
            <a:endCxn id="1367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58"/>
          <p:cNvCxnSpPr>
            <a:stCxn id="1362" idx="0"/>
            <a:endCxn id="1364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75" name="Google Shape;1375;p58"/>
          <p:cNvCxnSpPr>
            <a:stCxn id="1361" idx="6"/>
            <a:endCxn id="1363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6" name="Google Shape;1376;p58"/>
          <p:cNvCxnSpPr>
            <a:stCxn id="1360" idx="7"/>
            <a:endCxn id="1364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77" name="Google Shape;1377;p58"/>
          <p:cNvCxnSpPr>
            <a:stCxn id="1358" idx="5"/>
            <a:endCxn id="1364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8" name="Google Shape;1378;p58"/>
          <p:cNvCxnSpPr>
            <a:stCxn id="1364" idx="6"/>
            <a:endCxn id="1365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9" name="Google Shape;1379;p58"/>
          <p:cNvCxnSpPr>
            <a:stCxn id="1365" idx="7"/>
            <a:endCxn id="1366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0" name="Google Shape;1380;p58"/>
          <p:cNvCxnSpPr>
            <a:stCxn id="1363" idx="6"/>
            <a:endCxn id="1363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1" name="Google Shape;1381;p58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0  1  8  2  5  4</a:t>
            </a:r>
            <a:r>
              <a:rPr lang="es-419" sz="2400"/>
              <a:t>  </a:t>
            </a:r>
            <a:r>
              <a:rPr lang="es-419" sz="2400" u="sng"/>
              <a:t>9</a:t>
            </a:r>
            <a:r>
              <a:rPr lang="es-419" sz="2400"/>
              <a:t>  3  6  10</a:t>
            </a:r>
            <a:endParaRPr sz="2400"/>
          </a:p>
        </p:txBody>
      </p:sp>
      <p:sp>
        <p:nvSpPr>
          <p:cNvPr id="1382" name="Google Shape;1382;p58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383" name="Google Shape;1383;p58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384" name="Google Shape;1384;p58"/>
          <p:cNvCxnSpPr>
            <a:stCxn id="1383" idx="0"/>
            <a:endCxn id="1382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5" name="Google Shape;1385;p58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386" name="Google Shape;1386;p58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387" name="Google Shape;1387;p58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2</a:t>
                      </a:r>
                      <a:endParaRPr sz="16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388" name="Google Shape;1388;p58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9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394" name="Google Shape;1394;p59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395" name="Google Shape;1395;p59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396" name="Google Shape;1396;p59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397" name="Google Shape;1397;p59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398" name="Google Shape;1398;p59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399" name="Google Shape;1399;p59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400" name="Google Shape;1400;p59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401" name="Google Shape;1401;p59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402" name="Google Shape;1402;p59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403" name="Google Shape;1403;p59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404" name="Google Shape;1404;p59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405" name="Google Shape;1405;p59"/>
          <p:cNvCxnSpPr>
            <a:stCxn id="1394" idx="7"/>
            <a:endCxn id="1395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59"/>
          <p:cNvCxnSpPr>
            <a:stCxn id="1395" idx="6"/>
            <a:endCxn id="1398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59"/>
          <p:cNvCxnSpPr>
            <a:stCxn id="1394" idx="5"/>
            <a:endCxn id="1396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59"/>
          <p:cNvCxnSpPr>
            <a:stCxn id="1396" idx="7"/>
            <a:endCxn id="1397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59"/>
          <p:cNvCxnSpPr>
            <a:stCxn id="1396" idx="6"/>
            <a:endCxn id="1399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59"/>
          <p:cNvCxnSpPr>
            <a:stCxn id="1399" idx="6"/>
            <a:endCxn id="1404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59"/>
          <p:cNvCxnSpPr>
            <a:stCxn id="1399" idx="0"/>
            <a:endCxn id="1401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59"/>
          <p:cNvCxnSpPr>
            <a:stCxn id="1398" idx="6"/>
            <a:endCxn id="1400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59"/>
          <p:cNvCxnSpPr>
            <a:stCxn id="1397" idx="7"/>
            <a:endCxn id="1401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59"/>
          <p:cNvCxnSpPr>
            <a:stCxn id="1395" idx="5"/>
            <a:endCxn id="1401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59"/>
          <p:cNvCxnSpPr>
            <a:stCxn id="1401" idx="6"/>
            <a:endCxn id="1402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59"/>
          <p:cNvCxnSpPr>
            <a:stCxn id="1402" idx="7"/>
            <a:endCxn id="1403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59"/>
          <p:cNvCxnSpPr>
            <a:stCxn id="1400" idx="6"/>
            <a:endCxn id="1400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8" name="Google Shape;1418;p59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0  1  8  2  5  4  9</a:t>
            </a:r>
            <a:r>
              <a:rPr lang="es-419" sz="2400"/>
              <a:t>  </a:t>
            </a:r>
            <a:r>
              <a:rPr lang="es-419" sz="2400" u="sng"/>
              <a:t>3</a:t>
            </a:r>
            <a:r>
              <a:rPr lang="es-419" sz="2400"/>
              <a:t>  6  10</a:t>
            </a:r>
            <a:endParaRPr sz="2400"/>
          </a:p>
        </p:txBody>
      </p:sp>
      <p:sp>
        <p:nvSpPr>
          <p:cNvPr id="1419" name="Google Shape;1419;p59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420" name="Google Shape;1420;p59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421" name="Google Shape;1421;p59"/>
          <p:cNvCxnSpPr>
            <a:stCxn id="1420" idx="0"/>
            <a:endCxn id="1419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2" name="Google Shape;1422;p59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423" name="Google Shape;1423;p59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424" name="Google Shape;1424;p59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3</a:t>
                      </a:r>
                      <a:endParaRPr sz="16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425" name="Google Shape;1425;p59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0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431" name="Google Shape;1431;p60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432" name="Google Shape;1432;p60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433" name="Google Shape;1433;p60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434" name="Google Shape;1434;p60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435" name="Google Shape;1435;p60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436" name="Google Shape;1436;p60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437" name="Google Shape;1437;p60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438" name="Google Shape;1438;p60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439" name="Google Shape;1439;p60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440" name="Google Shape;1440;p60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441" name="Google Shape;1441;p60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442" name="Google Shape;1442;p60"/>
          <p:cNvCxnSpPr>
            <a:stCxn id="1431" idx="7"/>
            <a:endCxn id="1432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60"/>
          <p:cNvCxnSpPr>
            <a:stCxn id="1432" idx="6"/>
            <a:endCxn id="1435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60"/>
          <p:cNvCxnSpPr>
            <a:stCxn id="1431" idx="5"/>
            <a:endCxn id="1433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60"/>
          <p:cNvCxnSpPr>
            <a:stCxn id="1433" idx="7"/>
            <a:endCxn id="1434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60"/>
          <p:cNvCxnSpPr>
            <a:stCxn id="1433" idx="6"/>
            <a:endCxn id="1436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60"/>
          <p:cNvCxnSpPr>
            <a:stCxn id="1436" idx="6"/>
            <a:endCxn id="1441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60"/>
          <p:cNvCxnSpPr>
            <a:stCxn id="1436" idx="0"/>
            <a:endCxn id="1438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60"/>
          <p:cNvCxnSpPr>
            <a:stCxn id="1435" idx="6"/>
            <a:endCxn id="1437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60"/>
          <p:cNvCxnSpPr>
            <a:stCxn id="1434" idx="7"/>
            <a:endCxn id="1438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60"/>
          <p:cNvCxnSpPr>
            <a:stCxn id="1432" idx="5"/>
            <a:endCxn id="1438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60"/>
          <p:cNvCxnSpPr>
            <a:stCxn id="1438" idx="6"/>
            <a:endCxn id="1439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60"/>
          <p:cNvCxnSpPr>
            <a:stCxn id="1439" idx="7"/>
            <a:endCxn id="1440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60"/>
          <p:cNvCxnSpPr>
            <a:stCxn id="1437" idx="6"/>
            <a:endCxn id="1437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5" name="Google Shape;1455;p60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0  1  8  2  5  4  9  3</a:t>
            </a:r>
            <a:r>
              <a:rPr lang="es-419" sz="2400"/>
              <a:t>  </a:t>
            </a:r>
            <a:r>
              <a:rPr lang="es-419" sz="2400" u="sng"/>
              <a:t>6</a:t>
            </a:r>
            <a:r>
              <a:rPr lang="es-419" sz="2400"/>
              <a:t>  10  7</a:t>
            </a:r>
            <a:endParaRPr sz="2400"/>
          </a:p>
        </p:txBody>
      </p:sp>
      <p:sp>
        <p:nvSpPr>
          <p:cNvPr id="1456" name="Google Shape;1456;p60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457" name="Google Shape;1457;p60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458" name="Google Shape;1458;p60"/>
          <p:cNvCxnSpPr>
            <a:stCxn id="1457" idx="0"/>
            <a:endCxn id="1456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9" name="Google Shape;1459;p60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460" name="Google Shape;1460;p60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461" name="Google Shape;1461;p60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3</a:t>
                      </a:r>
                      <a:endParaRPr sz="16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4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462" name="Google Shape;1462;p60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61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468" name="Google Shape;1468;p61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469" name="Google Shape;1469;p61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470" name="Google Shape;1470;p61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471" name="Google Shape;1471;p61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472" name="Google Shape;1472;p61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473" name="Google Shape;1473;p61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474" name="Google Shape;1474;p61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475" name="Google Shape;1475;p61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476" name="Google Shape;1476;p61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477" name="Google Shape;1477;p61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478" name="Google Shape;1478;p61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479" name="Google Shape;1479;p61"/>
          <p:cNvCxnSpPr>
            <a:stCxn id="1468" idx="7"/>
            <a:endCxn id="1469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61"/>
          <p:cNvCxnSpPr>
            <a:stCxn id="1469" idx="6"/>
            <a:endCxn id="1472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61"/>
          <p:cNvCxnSpPr>
            <a:stCxn id="1468" idx="5"/>
            <a:endCxn id="1470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61"/>
          <p:cNvCxnSpPr>
            <a:stCxn id="1470" idx="7"/>
            <a:endCxn id="1471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3" name="Google Shape;1483;p61"/>
          <p:cNvCxnSpPr>
            <a:stCxn id="1470" idx="6"/>
            <a:endCxn id="1473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61"/>
          <p:cNvCxnSpPr>
            <a:stCxn id="1473" idx="6"/>
            <a:endCxn id="1478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5" name="Google Shape;1485;p61"/>
          <p:cNvCxnSpPr>
            <a:stCxn id="1473" idx="0"/>
            <a:endCxn id="1475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6" name="Google Shape;1486;p61"/>
          <p:cNvCxnSpPr>
            <a:stCxn id="1472" idx="6"/>
            <a:endCxn id="1474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7" name="Google Shape;1487;p61"/>
          <p:cNvCxnSpPr>
            <a:stCxn id="1471" idx="7"/>
            <a:endCxn id="1475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61"/>
          <p:cNvCxnSpPr>
            <a:stCxn id="1469" idx="5"/>
            <a:endCxn id="1475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9" name="Google Shape;1489;p61"/>
          <p:cNvCxnSpPr>
            <a:stCxn id="1475" idx="6"/>
            <a:endCxn id="1476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0" name="Google Shape;1490;p61"/>
          <p:cNvCxnSpPr>
            <a:stCxn id="1476" idx="7"/>
            <a:endCxn id="1477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1" name="Google Shape;1491;p61"/>
          <p:cNvCxnSpPr>
            <a:stCxn id="1474" idx="6"/>
            <a:endCxn id="1474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2" name="Google Shape;1492;p61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0  1  8  2  5  4  9  3  6</a:t>
            </a:r>
            <a:r>
              <a:rPr lang="es-419" sz="2400"/>
              <a:t>  </a:t>
            </a:r>
            <a:r>
              <a:rPr lang="es-419" sz="2400" u="sng"/>
              <a:t>10</a:t>
            </a:r>
            <a:r>
              <a:rPr lang="es-419" sz="2400"/>
              <a:t>  7</a:t>
            </a:r>
            <a:endParaRPr sz="2400"/>
          </a:p>
        </p:txBody>
      </p:sp>
      <p:sp>
        <p:nvSpPr>
          <p:cNvPr id="1493" name="Google Shape;1493;p61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494" name="Google Shape;1494;p61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495" name="Google Shape;1495;p61"/>
          <p:cNvCxnSpPr>
            <a:stCxn id="1494" idx="0"/>
            <a:endCxn id="1493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6" name="Google Shape;1496;p61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497" name="Google Shape;1497;p61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498" name="Google Shape;1498;p61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4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3</a:t>
                      </a:r>
                      <a:endParaRPr sz="16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499" name="Google Shape;1499;p61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62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505" name="Google Shape;1505;p62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506" name="Google Shape;1506;p62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507" name="Google Shape;1507;p62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508" name="Google Shape;1508;p62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509" name="Google Shape;1509;p62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510" name="Google Shape;1510;p62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511" name="Google Shape;1511;p62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512" name="Google Shape;1512;p62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513" name="Google Shape;1513;p62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514" name="Google Shape;1514;p62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515" name="Google Shape;1515;p62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516" name="Google Shape;1516;p62"/>
          <p:cNvCxnSpPr>
            <a:stCxn id="1505" idx="7"/>
            <a:endCxn id="1506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7" name="Google Shape;1517;p62"/>
          <p:cNvCxnSpPr>
            <a:stCxn id="1506" idx="6"/>
            <a:endCxn id="1509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8" name="Google Shape;1518;p62"/>
          <p:cNvCxnSpPr>
            <a:stCxn id="1505" idx="5"/>
            <a:endCxn id="1507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9" name="Google Shape;1519;p62"/>
          <p:cNvCxnSpPr>
            <a:stCxn id="1507" idx="7"/>
            <a:endCxn id="1508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0" name="Google Shape;1520;p62"/>
          <p:cNvCxnSpPr>
            <a:stCxn id="1507" idx="6"/>
            <a:endCxn id="1510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1" name="Google Shape;1521;p62"/>
          <p:cNvCxnSpPr>
            <a:stCxn id="1510" idx="6"/>
            <a:endCxn id="1515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2" name="Google Shape;1522;p62"/>
          <p:cNvCxnSpPr>
            <a:stCxn id="1510" idx="0"/>
            <a:endCxn id="1512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62"/>
          <p:cNvCxnSpPr>
            <a:stCxn id="1509" idx="6"/>
            <a:endCxn id="1511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62"/>
          <p:cNvCxnSpPr>
            <a:stCxn id="1508" idx="7"/>
            <a:endCxn id="1512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62"/>
          <p:cNvCxnSpPr>
            <a:stCxn id="1506" idx="5"/>
            <a:endCxn id="1512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6" name="Google Shape;1526;p62"/>
          <p:cNvCxnSpPr>
            <a:stCxn id="1512" idx="6"/>
            <a:endCxn id="1513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7" name="Google Shape;1527;p62"/>
          <p:cNvCxnSpPr>
            <a:stCxn id="1513" idx="7"/>
            <a:endCxn id="1514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8" name="Google Shape;1528;p62"/>
          <p:cNvCxnSpPr>
            <a:stCxn id="1511" idx="6"/>
            <a:endCxn id="1511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9" name="Google Shape;1529;p62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0  1  8  2  5  4  9  3  6  10</a:t>
            </a:r>
            <a:r>
              <a:rPr lang="es-419" sz="2400"/>
              <a:t>  </a:t>
            </a:r>
            <a:r>
              <a:rPr lang="es-419" sz="2400" u="sng"/>
              <a:t>7</a:t>
            </a:r>
            <a:endParaRPr sz="2400" u="sng"/>
          </a:p>
        </p:txBody>
      </p:sp>
      <p:sp>
        <p:nvSpPr>
          <p:cNvPr id="1530" name="Google Shape;1530;p62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531" name="Google Shape;1531;p62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532" name="Google Shape;1532;p62"/>
          <p:cNvCxnSpPr>
            <a:stCxn id="1531" idx="0"/>
            <a:endCxn id="1530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3" name="Google Shape;1533;p62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534" name="Google Shape;1534;p62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535" name="Google Shape;1535;p62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sng"/>
                        <a:t>4</a:t>
                      </a:r>
                      <a:endParaRPr sz="1600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536" name="Google Shape;1536;p62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63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542" name="Google Shape;1542;p63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543" name="Google Shape;1543;p63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544" name="Google Shape;1544;p63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545" name="Google Shape;1545;p63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546" name="Google Shape;1546;p63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547" name="Google Shape;1547;p63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548" name="Google Shape;1548;p63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549" name="Google Shape;1549;p63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550" name="Google Shape;1550;p63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551" name="Google Shape;1551;p63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552" name="Google Shape;1552;p63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553" name="Google Shape;1553;p63"/>
          <p:cNvCxnSpPr>
            <a:stCxn id="1542" idx="7"/>
            <a:endCxn id="1543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4" name="Google Shape;1554;p63"/>
          <p:cNvCxnSpPr>
            <a:stCxn id="1543" idx="6"/>
            <a:endCxn id="1546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5" name="Google Shape;1555;p63"/>
          <p:cNvCxnSpPr>
            <a:stCxn id="1542" idx="5"/>
            <a:endCxn id="1544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6" name="Google Shape;1556;p63"/>
          <p:cNvCxnSpPr>
            <a:stCxn id="1544" idx="7"/>
            <a:endCxn id="1545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7" name="Google Shape;1557;p63"/>
          <p:cNvCxnSpPr>
            <a:stCxn id="1544" idx="6"/>
            <a:endCxn id="1547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8" name="Google Shape;1558;p63"/>
          <p:cNvCxnSpPr>
            <a:stCxn id="1547" idx="6"/>
            <a:endCxn id="1552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9" name="Google Shape;1559;p63"/>
          <p:cNvCxnSpPr>
            <a:stCxn id="1547" idx="0"/>
            <a:endCxn id="1549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0" name="Google Shape;1560;p63"/>
          <p:cNvCxnSpPr>
            <a:stCxn id="1546" idx="6"/>
            <a:endCxn id="1548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1" name="Google Shape;1561;p63"/>
          <p:cNvCxnSpPr>
            <a:stCxn id="1545" idx="7"/>
            <a:endCxn id="1549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2" name="Google Shape;1562;p63"/>
          <p:cNvCxnSpPr>
            <a:stCxn id="1543" idx="5"/>
            <a:endCxn id="1549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3" name="Google Shape;1563;p63"/>
          <p:cNvCxnSpPr>
            <a:stCxn id="1549" idx="6"/>
            <a:endCxn id="1550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4" name="Google Shape;1564;p63"/>
          <p:cNvCxnSpPr>
            <a:stCxn id="1550" idx="7"/>
            <a:endCxn id="1551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5" name="Google Shape;1565;p63"/>
          <p:cNvCxnSpPr>
            <a:stCxn id="1548" idx="6"/>
            <a:endCxn id="1548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6" name="Google Shape;1566;p63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99999"/>
                </a:solidFill>
              </a:rPr>
              <a:t>0  1  8  2  5  4  9  3  6  10  7</a:t>
            </a:r>
            <a:endParaRPr sz="2400" u="sng"/>
          </a:p>
        </p:txBody>
      </p:sp>
      <p:sp>
        <p:nvSpPr>
          <p:cNvPr id="1567" name="Google Shape;1567;p63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568" name="Google Shape;1568;p63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569" name="Google Shape;1569;p63"/>
          <p:cNvCxnSpPr>
            <a:stCxn id="1568" idx="0"/>
            <a:endCxn id="1567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0" name="Google Shape;1570;p63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571" name="Google Shape;1571;p63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572" name="Google Shape;1572;p63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4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573" name="Google Shape;1573;p63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203" y="763826"/>
            <a:ext cx="7688400" cy="713700"/>
          </a:xfrm>
        </p:spPr>
        <p:txBody>
          <a:bodyPr/>
          <a:lstStyle/>
          <a:p>
            <a:r>
              <a:rPr lang="es-AR" dirty="0">
                <a:latin typeface="Arial" panose="020B0604020202020204" pitchFamily="34" charset="0"/>
              </a:rPr>
              <a:t>Camino </a:t>
            </a:r>
            <a:r>
              <a:rPr lang="es-AR" dirty="0" err="1">
                <a:latin typeface="Arial" panose="020B0604020202020204" pitchFamily="34" charset="0"/>
              </a:rPr>
              <a:t>euleriano</a:t>
            </a:r>
            <a:r>
              <a:rPr lang="es-AR" dirty="0">
                <a:latin typeface="Arial" panose="020B0604020202020204" pitchFamily="34" charset="0"/>
              </a:rPr>
              <a:t> y  </a:t>
            </a:r>
            <a:r>
              <a:rPr lang="es-AR">
                <a:latin typeface="Arial" panose="020B0604020202020204" pitchFamily="34" charset="0"/>
              </a:rPr>
              <a:t>hamiltoniano</a:t>
            </a:r>
            <a:endParaRPr lang="es-AR" dirty="0">
              <a:latin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72733" y="2266895"/>
            <a:ext cx="766293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b="1" dirty="0">
                <a:latin typeface="Arial" panose="020B0604020202020204" pitchFamily="34" charset="0"/>
              </a:rPr>
              <a:t>Camino </a:t>
            </a:r>
            <a:r>
              <a:rPr lang="es-AR" b="1" dirty="0" err="1">
                <a:latin typeface="Arial" panose="020B0604020202020204" pitchFamily="34" charset="0"/>
              </a:rPr>
              <a:t>euleriano</a:t>
            </a:r>
            <a:r>
              <a:rPr lang="es-AR" b="1" dirty="0">
                <a:latin typeface="Arial" panose="020B0604020202020204" pitchFamily="34" charset="0"/>
              </a:rPr>
              <a:t> y  </a:t>
            </a:r>
            <a:r>
              <a:rPr lang="es-AR" b="1" dirty="0" err="1">
                <a:latin typeface="Arial" panose="020B0604020202020204" pitchFamily="34" charset="0"/>
              </a:rPr>
              <a:t>hamiltoniano</a:t>
            </a:r>
            <a:endParaRPr lang="es-AR" dirty="0">
              <a:latin typeface="Arial" panose="020B0604020202020204" pitchFamily="34" charset="0"/>
            </a:endParaRPr>
          </a:p>
          <a:p>
            <a:pPr algn="just"/>
            <a:r>
              <a:rPr lang="es-AR" i="1" dirty="0">
                <a:latin typeface="Arial" panose="020B0604020202020204" pitchFamily="34" charset="0"/>
              </a:rPr>
              <a:t>Camino </a:t>
            </a:r>
            <a:r>
              <a:rPr lang="es-AR" i="1" dirty="0" err="1">
                <a:latin typeface="Arial" panose="020B0604020202020204" pitchFamily="34" charset="0"/>
              </a:rPr>
              <a:t>euleriano</a:t>
            </a:r>
            <a:r>
              <a:rPr lang="es-AR" dirty="0">
                <a:latin typeface="Arial" panose="020B0604020202020204" pitchFamily="34" charset="0"/>
              </a:rPr>
              <a:t> es un camino  que contiene todas las aristas, apareciendo cada una de ellas exactamente una vez. Un grafo que admite dicho circuito se denomina </a:t>
            </a:r>
            <a:r>
              <a:rPr lang="es-AR" i="1" dirty="0">
                <a:latin typeface="Arial" panose="020B0604020202020204" pitchFamily="34" charset="0"/>
              </a:rPr>
              <a:t>grafo </a:t>
            </a:r>
            <a:r>
              <a:rPr lang="es-AR" i="1" dirty="0" err="1">
                <a:latin typeface="Arial" panose="020B0604020202020204" pitchFamily="34" charset="0"/>
              </a:rPr>
              <a:t>euleriano</a:t>
            </a:r>
            <a:r>
              <a:rPr lang="es-AR" dirty="0">
                <a:latin typeface="Arial" panose="020B0604020202020204" pitchFamily="34" charset="0"/>
              </a:rPr>
              <a:t>, y sus vértices o tienen grado par o dos de ellos tienen grado impar.</a:t>
            </a:r>
          </a:p>
          <a:p>
            <a:pPr algn="just"/>
            <a:r>
              <a:rPr lang="es-AR" i="1" dirty="0">
                <a:latin typeface="Arial" panose="020B0604020202020204" pitchFamily="34" charset="0"/>
              </a:rPr>
              <a:t>Camino </a:t>
            </a:r>
            <a:r>
              <a:rPr lang="es-AR" i="1" dirty="0" err="1">
                <a:latin typeface="Arial" panose="020B0604020202020204" pitchFamily="34" charset="0"/>
              </a:rPr>
              <a:t>hamiltoniano</a:t>
            </a:r>
            <a:r>
              <a:rPr lang="es-AR" dirty="0">
                <a:latin typeface="Arial" panose="020B0604020202020204" pitchFamily="34" charset="0"/>
              </a:rPr>
              <a:t> es un camino simple que contiene todos los vértices, apareciendo cada uno de ellos exactamente una vez. Un ciclo o circuito que a su vez es un camino </a:t>
            </a:r>
            <a:r>
              <a:rPr lang="es-AR" dirty="0" err="1">
                <a:latin typeface="Arial" panose="020B0604020202020204" pitchFamily="34" charset="0"/>
              </a:rPr>
              <a:t>hamiltoniano</a:t>
            </a:r>
            <a:r>
              <a:rPr lang="es-AR" dirty="0">
                <a:latin typeface="Arial" panose="020B0604020202020204" pitchFamily="34" charset="0"/>
              </a:rPr>
              <a:t> se denomina </a:t>
            </a:r>
            <a:r>
              <a:rPr lang="es-AR" i="1" dirty="0">
                <a:latin typeface="Arial" panose="020B0604020202020204" pitchFamily="34" charset="0"/>
              </a:rPr>
              <a:t>ciclo </a:t>
            </a:r>
            <a:r>
              <a:rPr lang="es-AR" i="1" dirty="0" err="1">
                <a:latin typeface="Arial" panose="020B0604020202020204" pitchFamily="34" charset="0"/>
              </a:rPr>
              <a:t>hamiltoniano</a:t>
            </a:r>
            <a:r>
              <a:rPr lang="es-AR" dirty="0">
                <a:latin typeface="Arial" panose="020B0604020202020204" pitchFamily="34" charset="0"/>
              </a:rPr>
              <a:t>, y un grafo que contiene un ciclo </a:t>
            </a:r>
            <a:r>
              <a:rPr lang="es-AR" dirty="0" err="1">
                <a:latin typeface="Arial" panose="020B0604020202020204" pitchFamily="34" charset="0"/>
              </a:rPr>
              <a:t>hamiltoniano</a:t>
            </a:r>
            <a:r>
              <a:rPr lang="es-AR" dirty="0">
                <a:latin typeface="Arial" panose="020B0604020202020204" pitchFamily="34" charset="0"/>
              </a:rPr>
              <a:t> se denomina </a:t>
            </a:r>
            <a:r>
              <a:rPr lang="es-AR" i="1" dirty="0">
                <a:latin typeface="Arial" panose="020B0604020202020204" pitchFamily="34" charset="0"/>
              </a:rPr>
              <a:t>grafo </a:t>
            </a:r>
            <a:r>
              <a:rPr lang="es-AR" i="1" dirty="0" err="1">
                <a:latin typeface="Arial" panose="020B0604020202020204" pitchFamily="34" charset="0"/>
              </a:rPr>
              <a:t>hamiltoniano</a:t>
            </a:r>
            <a:r>
              <a:rPr lang="es-AR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s-AR" dirty="0">
                <a:latin typeface="Arial" panose="020B0604020202020204" pitchFamily="34" charset="0"/>
              </a:rPr>
              <a:t>Por tanto, se llama </a:t>
            </a:r>
            <a:r>
              <a:rPr lang="es-AR" i="1" dirty="0">
                <a:latin typeface="Arial" panose="020B0604020202020204" pitchFamily="34" charset="0"/>
              </a:rPr>
              <a:t>camino dirigido de Euler</a:t>
            </a:r>
            <a:r>
              <a:rPr lang="es-AR" dirty="0">
                <a:latin typeface="Arial" panose="020B0604020202020204" pitchFamily="34" charset="0"/>
              </a:rPr>
              <a:t> a todo camino dirigido que no repite aristas y un </a:t>
            </a:r>
            <a:r>
              <a:rPr lang="es-AR" i="1" dirty="0">
                <a:latin typeface="Arial" panose="020B0604020202020204" pitchFamily="34" charset="0"/>
              </a:rPr>
              <a:t>camino de Hamilton</a:t>
            </a:r>
            <a:r>
              <a:rPr lang="es-AR" dirty="0">
                <a:latin typeface="Arial" panose="020B0604020202020204" pitchFamily="34" charset="0"/>
              </a:rPr>
              <a:t> al que pasa exactamente una vez por cada uno de los vértices del grafo. (Puede no usar todas las aristas o lados).</a:t>
            </a:r>
          </a:p>
          <a:p>
            <a:pPr algn="just"/>
            <a:r>
              <a:rPr lang="es-AR" i="1" dirty="0">
                <a:latin typeface="Arial" panose="020B0604020202020204" pitchFamily="34" charset="0"/>
              </a:rPr>
              <a:t>Circuito de Euler</a:t>
            </a:r>
            <a:r>
              <a:rPr lang="es-AR" dirty="0">
                <a:latin typeface="Arial" panose="020B0604020202020204" pitchFamily="34" charset="0"/>
              </a:rPr>
              <a:t> será, en consecuencia, cualquier circuito dirigido que no repite aristas, y </a:t>
            </a:r>
            <a:r>
              <a:rPr lang="es-AR" i="1" dirty="0">
                <a:latin typeface="Arial" panose="020B0604020202020204" pitchFamily="34" charset="0"/>
              </a:rPr>
              <a:t>circuito de Hamilton</a:t>
            </a:r>
            <a:r>
              <a:rPr lang="es-AR" dirty="0">
                <a:latin typeface="Arial" panose="020B0604020202020204" pitchFamily="34" charset="0"/>
              </a:rPr>
              <a:t> es un camino de Hamilton en el cual los vértices inicial y final coinciden.</a:t>
            </a:r>
          </a:p>
        </p:txBody>
      </p:sp>
    </p:spTree>
    <p:extLst>
      <p:ext uri="{BB962C8B-B14F-4D97-AF65-F5344CB8AC3E}">
        <p14:creationId xmlns:p14="http://schemas.microsoft.com/office/powerpoint/2010/main" val="923879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64"/>
          <p:cNvSpPr txBox="1">
            <a:spLocks noGrp="1"/>
          </p:cNvSpPr>
          <p:nvPr>
            <p:ph type="title"/>
          </p:nvPr>
        </p:nvSpPr>
        <p:spPr>
          <a:xfrm>
            <a:off x="727800" y="874725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Ejemplo</a:t>
            </a:r>
            <a:endParaRPr/>
          </a:p>
        </p:txBody>
      </p:sp>
      <p:sp>
        <p:nvSpPr>
          <p:cNvPr id="1579" name="Google Shape;1579;p64"/>
          <p:cNvSpPr/>
          <p:nvPr/>
        </p:nvSpPr>
        <p:spPr>
          <a:xfrm>
            <a:off x="1261225" y="39774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</a:t>
            </a:r>
            <a:endParaRPr sz="2400"/>
          </a:p>
        </p:txBody>
      </p:sp>
      <p:sp>
        <p:nvSpPr>
          <p:cNvPr id="1580" name="Google Shape;1580;p64"/>
          <p:cNvSpPr/>
          <p:nvPr/>
        </p:nvSpPr>
        <p:spPr>
          <a:xfrm>
            <a:off x="231570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</a:t>
            </a:r>
            <a:endParaRPr sz="2400"/>
          </a:p>
        </p:txBody>
      </p:sp>
      <p:sp>
        <p:nvSpPr>
          <p:cNvPr id="1581" name="Google Shape;1581;p64"/>
          <p:cNvSpPr/>
          <p:nvPr/>
        </p:nvSpPr>
        <p:spPr>
          <a:xfrm>
            <a:off x="23157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</a:t>
            </a:r>
            <a:endParaRPr sz="2400"/>
          </a:p>
        </p:txBody>
      </p:sp>
      <p:sp>
        <p:nvSpPr>
          <p:cNvPr id="1582" name="Google Shape;1582;p64"/>
          <p:cNvSpPr/>
          <p:nvPr/>
        </p:nvSpPr>
        <p:spPr>
          <a:xfrm>
            <a:off x="3146075" y="44950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</a:t>
            </a:r>
            <a:endParaRPr sz="2400"/>
          </a:p>
        </p:txBody>
      </p:sp>
      <p:sp>
        <p:nvSpPr>
          <p:cNvPr id="1583" name="Google Shape;1583;p64"/>
          <p:cNvSpPr/>
          <p:nvPr/>
        </p:nvSpPr>
        <p:spPr>
          <a:xfrm>
            <a:off x="4333825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</a:t>
            </a:r>
            <a:endParaRPr sz="2400"/>
          </a:p>
        </p:txBody>
      </p:sp>
      <p:sp>
        <p:nvSpPr>
          <p:cNvPr id="1584" name="Google Shape;1584;p64"/>
          <p:cNvSpPr/>
          <p:nvPr/>
        </p:nvSpPr>
        <p:spPr>
          <a:xfrm>
            <a:off x="4463000" y="539960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9</a:t>
            </a:r>
            <a:endParaRPr sz="2400"/>
          </a:p>
        </p:txBody>
      </p:sp>
      <p:sp>
        <p:nvSpPr>
          <p:cNvPr id="1585" name="Google Shape;1585;p64"/>
          <p:cNvSpPr/>
          <p:nvPr/>
        </p:nvSpPr>
        <p:spPr>
          <a:xfrm>
            <a:off x="6647850" y="2494750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</a:t>
            </a:r>
            <a:endParaRPr sz="2400"/>
          </a:p>
        </p:txBody>
      </p:sp>
      <p:sp>
        <p:nvSpPr>
          <p:cNvPr id="1586" name="Google Shape;1586;p64"/>
          <p:cNvSpPr/>
          <p:nvPr/>
        </p:nvSpPr>
        <p:spPr>
          <a:xfrm>
            <a:off x="446300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</a:t>
            </a:r>
            <a:endParaRPr sz="2400"/>
          </a:p>
        </p:txBody>
      </p:sp>
      <p:sp>
        <p:nvSpPr>
          <p:cNvPr id="1587" name="Google Shape;1587;p64"/>
          <p:cNvSpPr/>
          <p:nvPr/>
        </p:nvSpPr>
        <p:spPr>
          <a:xfrm>
            <a:off x="5619975" y="435427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6</a:t>
            </a:r>
            <a:endParaRPr sz="2400"/>
          </a:p>
        </p:txBody>
      </p:sp>
      <p:sp>
        <p:nvSpPr>
          <p:cNvPr id="1588" name="Google Shape;1588;p64"/>
          <p:cNvSpPr/>
          <p:nvPr/>
        </p:nvSpPr>
        <p:spPr>
          <a:xfrm>
            <a:off x="6647850" y="3670838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7</a:t>
            </a:r>
            <a:endParaRPr sz="2400"/>
          </a:p>
        </p:txBody>
      </p:sp>
      <p:sp>
        <p:nvSpPr>
          <p:cNvPr id="1589" name="Google Shape;1589;p64"/>
          <p:cNvSpPr/>
          <p:nvPr/>
        </p:nvSpPr>
        <p:spPr>
          <a:xfrm>
            <a:off x="6647850" y="5420225"/>
            <a:ext cx="543300" cy="54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0000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</a:t>
            </a:r>
            <a:endParaRPr sz="2400"/>
          </a:p>
        </p:txBody>
      </p:sp>
      <p:cxnSp>
        <p:nvCxnSpPr>
          <p:cNvPr id="1590" name="Google Shape;1590;p64"/>
          <p:cNvCxnSpPr>
            <a:stCxn id="1579" idx="7"/>
            <a:endCxn id="1580" idx="3"/>
          </p:cNvCxnSpPr>
          <p:nvPr/>
        </p:nvCxnSpPr>
        <p:spPr>
          <a:xfrm rot="10800000" flipH="1">
            <a:off x="1724961" y="2958389"/>
            <a:ext cx="670200" cy="1098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1" name="Google Shape;1591;p64"/>
          <p:cNvCxnSpPr>
            <a:stCxn id="1580" idx="6"/>
            <a:endCxn id="1583" idx="2"/>
          </p:cNvCxnSpPr>
          <p:nvPr/>
        </p:nvCxnSpPr>
        <p:spPr>
          <a:xfrm>
            <a:off x="2859000" y="2766400"/>
            <a:ext cx="1474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2" name="Google Shape;1592;p64"/>
          <p:cNvCxnSpPr>
            <a:stCxn id="1579" idx="5"/>
            <a:endCxn id="1581" idx="1"/>
          </p:cNvCxnSpPr>
          <p:nvPr/>
        </p:nvCxnSpPr>
        <p:spPr>
          <a:xfrm>
            <a:off x="1724961" y="4441161"/>
            <a:ext cx="670200" cy="1038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3" name="Google Shape;1593;p64"/>
          <p:cNvCxnSpPr>
            <a:stCxn id="1581" idx="7"/>
            <a:endCxn id="1582" idx="3"/>
          </p:cNvCxnSpPr>
          <p:nvPr/>
        </p:nvCxnSpPr>
        <p:spPr>
          <a:xfrm rot="10800000" flipH="1">
            <a:off x="2779436" y="4958664"/>
            <a:ext cx="446100" cy="520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4" name="Google Shape;1594;p64"/>
          <p:cNvCxnSpPr>
            <a:stCxn id="1581" idx="6"/>
            <a:endCxn id="1584" idx="2"/>
          </p:cNvCxnSpPr>
          <p:nvPr/>
        </p:nvCxnSpPr>
        <p:spPr>
          <a:xfrm>
            <a:off x="2859000" y="5671250"/>
            <a:ext cx="16041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5" name="Google Shape;1595;p64"/>
          <p:cNvCxnSpPr>
            <a:stCxn id="1584" idx="6"/>
            <a:endCxn id="1589" idx="2"/>
          </p:cNvCxnSpPr>
          <p:nvPr/>
        </p:nvCxnSpPr>
        <p:spPr>
          <a:xfrm>
            <a:off x="5006300" y="5671250"/>
            <a:ext cx="1641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6" name="Google Shape;1596;p64"/>
          <p:cNvCxnSpPr>
            <a:stCxn id="1584" idx="0"/>
            <a:endCxn id="1586" idx="4"/>
          </p:cNvCxnSpPr>
          <p:nvPr/>
        </p:nvCxnSpPr>
        <p:spPr>
          <a:xfrm rot="10800000">
            <a:off x="4734650" y="4214000"/>
            <a:ext cx="0" cy="1185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97" name="Google Shape;1597;p64"/>
          <p:cNvCxnSpPr>
            <a:stCxn id="1583" idx="6"/>
            <a:endCxn id="1585" idx="2"/>
          </p:cNvCxnSpPr>
          <p:nvPr/>
        </p:nvCxnSpPr>
        <p:spPr>
          <a:xfrm>
            <a:off x="4877125" y="2766400"/>
            <a:ext cx="1770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8" name="Google Shape;1598;p64"/>
          <p:cNvCxnSpPr>
            <a:stCxn id="1582" idx="7"/>
            <a:endCxn id="1586" idx="3"/>
          </p:cNvCxnSpPr>
          <p:nvPr/>
        </p:nvCxnSpPr>
        <p:spPr>
          <a:xfrm rot="10800000" flipH="1">
            <a:off x="3609811" y="4134539"/>
            <a:ext cx="932700" cy="4401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99" name="Google Shape;1599;p64"/>
          <p:cNvCxnSpPr>
            <a:stCxn id="1580" idx="5"/>
            <a:endCxn id="1586" idx="1"/>
          </p:cNvCxnSpPr>
          <p:nvPr/>
        </p:nvCxnSpPr>
        <p:spPr>
          <a:xfrm>
            <a:off x="2779436" y="2958486"/>
            <a:ext cx="1763100" cy="792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" name="Google Shape;1600;p64"/>
          <p:cNvCxnSpPr>
            <a:stCxn id="1586" idx="6"/>
            <a:endCxn id="1587" idx="1"/>
          </p:cNvCxnSpPr>
          <p:nvPr/>
        </p:nvCxnSpPr>
        <p:spPr>
          <a:xfrm>
            <a:off x="5006300" y="3942488"/>
            <a:ext cx="693300" cy="491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1" name="Google Shape;1601;p64"/>
          <p:cNvCxnSpPr>
            <a:stCxn id="1587" idx="7"/>
            <a:endCxn id="1588" idx="3"/>
          </p:cNvCxnSpPr>
          <p:nvPr/>
        </p:nvCxnSpPr>
        <p:spPr>
          <a:xfrm rot="10800000" flipH="1">
            <a:off x="6083711" y="4134439"/>
            <a:ext cx="643800" cy="299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2" name="Google Shape;1602;p64"/>
          <p:cNvCxnSpPr>
            <a:stCxn id="1585" idx="6"/>
            <a:endCxn id="1585" idx="6"/>
          </p:cNvCxnSpPr>
          <p:nvPr/>
        </p:nvCxnSpPr>
        <p:spPr>
          <a:xfrm>
            <a:off x="7191150" y="2766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3" name="Google Shape;1603;p64"/>
          <p:cNvSpPr/>
          <p:nvPr/>
        </p:nvSpPr>
        <p:spPr>
          <a:xfrm>
            <a:off x="3880400" y="1780550"/>
            <a:ext cx="4987200" cy="4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0  </a:t>
            </a:r>
            <a:r>
              <a:rPr lang="es-419" sz="2400">
                <a:solidFill>
                  <a:srgbClr val="999999"/>
                </a:solidFill>
              </a:rPr>
              <a:t>|</a:t>
            </a:r>
            <a:r>
              <a:rPr lang="es-419" sz="2400"/>
              <a:t>  1  8  </a:t>
            </a:r>
            <a:r>
              <a:rPr lang="es-419" sz="2400">
                <a:solidFill>
                  <a:srgbClr val="999999"/>
                </a:solidFill>
              </a:rPr>
              <a:t>|</a:t>
            </a:r>
            <a:r>
              <a:rPr lang="es-419" sz="2400"/>
              <a:t>  2  5  4  9  </a:t>
            </a:r>
            <a:r>
              <a:rPr lang="es-419" sz="2400">
                <a:solidFill>
                  <a:srgbClr val="999999"/>
                </a:solidFill>
              </a:rPr>
              <a:t>| </a:t>
            </a:r>
            <a:r>
              <a:rPr lang="es-419" sz="2400"/>
              <a:t> 3  6  10  </a:t>
            </a:r>
            <a:r>
              <a:rPr lang="es-419" sz="2400">
                <a:solidFill>
                  <a:srgbClr val="999999"/>
                </a:solidFill>
              </a:rPr>
              <a:t>| </a:t>
            </a:r>
            <a:r>
              <a:rPr lang="es-419" sz="2400"/>
              <a:t> 7</a:t>
            </a:r>
            <a:endParaRPr sz="2400" u="sng"/>
          </a:p>
        </p:txBody>
      </p:sp>
      <p:sp>
        <p:nvSpPr>
          <p:cNvPr id="1604" name="Google Shape;1604;p64"/>
          <p:cNvSpPr/>
          <p:nvPr/>
        </p:nvSpPr>
        <p:spPr>
          <a:xfrm>
            <a:off x="7776200" y="4354263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11</a:t>
            </a:r>
            <a:endParaRPr sz="2400"/>
          </a:p>
        </p:txBody>
      </p:sp>
      <p:sp>
        <p:nvSpPr>
          <p:cNvPr id="1605" name="Google Shape;1605;p64"/>
          <p:cNvSpPr/>
          <p:nvPr/>
        </p:nvSpPr>
        <p:spPr>
          <a:xfrm>
            <a:off x="7776200" y="5399588"/>
            <a:ext cx="543300" cy="543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12</a:t>
            </a:r>
            <a:endParaRPr sz="2400"/>
          </a:p>
        </p:txBody>
      </p:sp>
      <p:cxnSp>
        <p:nvCxnSpPr>
          <p:cNvPr id="1606" name="Google Shape;1606;p64"/>
          <p:cNvCxnSpPr>
            <a:stCxn id="1605" idx="0"/>
            <a:endCxn id="1604" idx="4"/>
          </p:cNvCxnSpPr>
          <p:nvPr/>
        </p:nvCxnSpPr>
        <p:spPr>
          <a:xfrm rot="10800000">
            <a:off x="8047850" y="4897688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7" name="Google Shape;1607;p64"/>
          <p:cNvCxnSpPr/>
          <p:nvPr/>
        </p:nvCxnSpPr>
        <p:spPr>
          <a:xfrm rot="10800000">
            <a:off x="1938857" y="2439700"/>
            <a:ext cx="0" cy="35367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8" name="Google Shape;1608;p64"/>
          <p:cNvCxnSpPr/>
          <p:nvPr/>
        </p:nvCxnSpPr>
        <p:spPr>
          <a:xfrm rot="10800000">
            <a:off x="3013858" y="2429589"/>
            <a:ext cx="0" cy="35967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9" name="Google Shape;1609;p64"/>
          <p:cNvCxnSpPr/>
          <p:nvPr/>
        </p:nvCxnSpPr>
        <p:spPr>
          <a:xfrm rot="10800000">
            <a:off x="5320325" y="2470550"/>
            <a:ext cx="0" cy="3557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0" name="Google Shape;1610;p64"/>
          <p:cNvCxnSpPr/>
          <p:nvPr/>
        </p:nvCxnSpPr>
        <p:spPr>
          <a:xfrm rot="10800000">
            <a:off x="6314600" y="3926175"/>
            <a:ext cx="943200" cy="1260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1" name="Google Shape;1611;p64"/>
          <p:cNvCxnSpPr/>
          <p:nvPr/>
        </p:nvCxnSpPr>
        <p:spPr>
          <a:xfrm flipH="1">
            <a:off x="6294375" y="2624275"/>
            <a:ext cx="1660500" cy="13017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64"/>
          <p:cNvCxnSpPr/>
          <p:nvPr/>
        </p:nvCxnSpPr>
        <p:spPr>
          <a:xfrm rot="10800000">
            <a:off x="7652107" y="4213999"/>
            <a:ext cx="0" cy="1835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13" name="Google Shape;1613;p64"/>
          <p:cNvSpPr txBox="1"/>
          <p:nvPr/>
        </p:nvSpPr>
        <p:spPr>
          <a:xfrm>
            <a:off x="2865525" y="17805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Cola</a:t>
            </a:r>
            <a:endParaRPr sz="1800"/>
          </a:p>
        </p:txBody>
      </p:sp>
      <p:sp>
        <p:nvSpPr>
          <p:cNvPr id="1614" name="Google Shape;1614;p64"/>
          <p:cNvSpPr txBox="1"/>
          <p:nvPr/>
        </p:nvSpPr>
        <p:spPr>
          <a:xfrm>
            <a:off x="2865525" y="1247150"/>
            <a:ext cx="10149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91425" rIns="54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d[]</a:t>
            </a:r>
            <a:endParaRPr sz="1800"/>
          </a:p>
        </p:txBody>
      </p:sp>
      <p:graphicFrame>
        <p:nvGraphicFramePr>
          <p:cNvPr id="1615" name="Google Shape;1615;p64"/>
          <p:cNvGraphicFramePr/>
          <p:nvPr/>
        </p:nvGraphicFramePr>
        <p:xfrm>
          <a:off x="3880400" y="1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4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3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∞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616" name="Google Shape;1616;p64"/>
          <p:cNvGraphicFramePr/>
          <p:nvPr/>
        </p:nvGraphicFramePr>
        <p:xfrm>
          <a:off x="388040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{4EEC2DA1-92A0-4F36-B641-FF4F759482ED}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1617" name="Google Shape;1617;p64"/>
          <p:cNvCxnSpPr/>
          <p:nvPr/>
        </p:nvCxnSpPr>
        <p:spPr>
          <a:xfrm rot="10800000">
            <a:off x="7647175" y="4223575"/>
            <a:ext cx="11688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8" name="Google Shape;1618;p64"/>
          <p:cNvCxnSpPr/>
          <p:nvPr/>
        </p:nvCxnSpPr>
        <p:spPr>
          <a:xfrm rot="10800000">
            <a:off x="7284150" y="5207500"/>
            <a:ext cx="10200" cy="8304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19" name="Google Shape;1619;p64"/>
          <p:cNvSpPr/>
          <p:nvPr/>
        </p:nvSpPr>
        <p:spPr>
          <a:xfrm>
            <a:off x="988874" y="6017421"/>
            <a:ext cx="643800" cy="4461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 = 0</a:t>
            </a:r>
            <a:endParaRPr sz="1800"/>
          </a:p>
        </p:txBody>
      </p:sp>
      <p:sp>
        <p:nvSpPr>
          <p:cNvPr id="1620" name="Google Shape;1620;p64"/>
          <p:cNvSpPr/>
          <p:nvPr/>
        </p:nvSpPr>
        <p:spPr>
          <a:xfrm>
            <a:off x="2125374" y="6017421"/>
            <a:ext cx="643800" cy="4461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 = 1</a:t>
            </a:r>
            <a:endParaRPr sz="1800"/>
          </a:p>
        </p:txBody>
      </p:sp>
      <p:sp>
        <p:nvSpPr>
          <p:cNvPr id="1621" name="Google Shape;1621;p64"/>
          <p:cNvSpPr/>
          <p:nvPr/>
        </p:nvSpPr>
        <p:spPr>
          <a:xfrm>
            <a:off x="3795274" y="6017421"/>
            <a:ext cx="643800" cy="4461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 = 2</a:t>
            </a:r>
            <a:endParaRPr sz="1800"/>
          </a:p>
        </p:txBody>
      </p:sp>
      <p:sp>
        <p:nvSpPr>
          <p:cNvPr id="1622" name="Google Shape;1622;p64"/>
          <p:cNvSpPr/>
          <p:nvPr/>
        </p:nvSpPr>
        <p:spPr>
          <a:xfrm>
            <a:off x="5870449" y="6017421"/>
            <a:ext cx="643800" cy="4461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 = 3</a:t>
            </a:r>
            <a:endParaRPr sz="1800"/>
          </a:p>
        </p:txBody>
      </p:sp>
      <p:sp>
        <p:nvSpPr>
          <p:cNvPr id="1623" name="Google Shape;1623;p64"/>
          <p:cNvSpPr/>
          <p:nvPr/>
        </p:nvSpPr>
        <p:spPr>
          <a:xfrm>
            <a:off x="7530449" y="3336121"/>
            <a:ext cx="643800" cy="4461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 = 4</a:t>
            </a:r>
            <a:endParaRPr sz="1800"/>
          </a:p>
        </p:txBody>
      </p:sp>
      <p:sp>
        <p:nvSpPr>
          <p:cNvPr id="1624" name="Google Shape;1624;p64"/>
          <p:cNvSpPr/>
          <p:nvPr/>
        </p:nvSpPr>
        <p:spPr>
          <a:xfrm>
            <a:off x="8260249" y="6017421"/>
            <a:ext cx="643800" cy="4461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 =</a:t>
            </a:r>
            <a:r>
              <a:rPr lang="es-419" sz="1800" b="1"/>
              <a:t>∞</a:t>
            </a:r>
            <a:r>
              <a:rPr lang="es-419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65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Resumen</a:t>
            </a:r>
            <a:endParaRPr/>
          </a:p>
        </p:txBody>
      </p:sp>
      <p:sp>
        <p:nvSpPr>
          <p:cNvPr id="1630" name="Google Shape;1630;p65"/>
          <p:cNvSpPr txBox="1">
            <a:spLocks noGrp="1"/>
          </p:cNvSpPr>
          <p:nvPr>
            <p:ph type="body" idx="1"/>
          </p:nvPr>
        </p:nvSpPr>
        <p:spPr>
          <a:xfrm>
            <a:off x="729450" y="1803875"/>
            <a:ext cx="81276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 permite (al igual que DFS):</a:t>
            </a:r>
            <a:endParaRPr/>
          </a:p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Recorrer los nodos accesibles desde un nodo inicial (en grafos dirigidos y no dirigidos)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Detectar ciclos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Detectar subgrafos (grafos no dirigidos)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Detectar componentes conexas (grafos dirigidos)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Encontrar árboles de recorrido (para futuras búsquedas)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66"/>
          <p:cNvSpPr txBox="1">
            <a:spLocks noGrp="1"/>
          </p:cNvSpPr>
          <p:nvPr>
            <p:ph type="title"/>
          </p:nvPr>
        </p:nvSpPr>
        <p:spPr>
          <a:xfrm>
            <a:off x="727650" y="874725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BFS: Resumen</a:t>
            </a:r>
            <a:endParaRPr/>
          </a:p>
        </p:txBody>
      </p:sp>
      <p:sp>
        <p:nvSpPr>
          <p:cNvPr id="1636" name="Google Shape;1636;p66"/>
          <p:cNvSpPr txBox="1">
            <a:spLocks noGrp="1"/>
          </p:cNvSpPr>
          <p:nvPr>
            <p:ph type="body" idx="1"/>
          </p:nvPr>
        </p:nvSpPr>
        <p:spPr>
          <a:xfrm>
            <a:off x="729450" y="1803875"/>
            <a:ext cx="81276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además:</a:t>
            </a:r>
            <a:endParaRPr/>
          </a:p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Calcular la distancia desde un nodo a los demás, medidos en saltos o cantidad de aristas (hoops).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No permite realizar algunos análisis avanzados de grafos que sí podemos hacer mediante DFS.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" name="Google Shape;1641;p67"/>
          <p:cNvPicPr preferRelativeResize="0"/>
          <p:nvPr/>
        </p:nvPicPr>
        <p:blipFill rotWithShape="1">
          <a:blip r:embed="rId3">
            <a:alphaModFix amt="32000"/>
          </a:blip>
          <a:srcRect l="14718" r="1472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2" name="Google Shape;1642;p67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Complejidad Computacional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68"/>
          <p:cNvSpPr txBox="1">
            <a:spLocks noGrp="1"/>
          </p:cNvSpPr>
          <p:nvPr>
            <p:ph type="title"/>
          </p:nvPr>
        </p:nvSpPr>
        <p:spPr>
          <a:xfrm>
            <a:off x="727800" y="8701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Complejidad Computacional</a:t>
            </a:r>
            <a:endParaRPr/>
          </a:p>
        </p:txBody>
      </p:sp>
      <p:sp>
        <p:nvSpPr>
          <p:cNvPr id="1648" name="Google Shape;1648;p68"/>
          <p:cNvSpPr txBox="1">
            <a:spLocks noGrp="1"/>
          </p:cNvSpPr>
          <p:nvPr>
            <p:ph type="body" idx="1"/>
          </p:nvPr>
        </p:nvSpPr>
        <p:spPr>
          <a:xfrm>
            <a:off x="727725" y="1803521"/>
            <a:ext cx="3774300" cy="4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DFS</a:t>
            </a:r>
            <a:endParaRPr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7200"/>
              <a:t>?</a:t>
            </a:r>
            <a:endParaRPr sz="7200"/>
          </a:p>
        </p:txBody>
      </p:sp>
      <p:sp>
        <p:nvSpPr>
          <p:cNvPr id="1649" name="Google Shape;1649;p68"/>
          <p:cNvSpPr txBox="1">
            <a:spLocks noGrp="1"/>
          </p:cNvSpPr>
          <p:nvPr>
            <p:ph type="body" idx="2"/>
          </p:nvPr>
        </p:nvSpPr>
        <p:spPr>
          <a:xfrm>
            <a:off x="4642002" y="1803521"/>
            <a:ext cx="3774300" cy="4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BFS</a:t>
            </a:r>
            <a:endParaRPr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7200"/>
              <a:t>?</a:t>
            </a:r>
            <a:endParaRPr u="sng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71"/>
          <p:cNvSpPr txBox="1">
            <a:spLocks noGrp="1"/>
          </p:cNvSpPr>
          <p:nvPr>
            <p:ph type="title"/>
          </p:nvPr>
        </p:nvSpPr>
        <p:spPr>
          <a:xfrm>
            <a:off x="727800" y="8701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Complejidad Computacional</a:t>
            </a:r>
            <a:endParaRPr dirty="0"/>
          </a:p>
        </p:txBody>
      </p:sp>
      <p:sp>
        <p:nvSpPr>
          <p:cNvPr id="1669" name="Google Shape;1669;p71"/>
          <p:cNvSpPr txBox="1">
            <a:spLocks noGrp="1"/>
          </p:cNvSpPr>
          <p:nvPr>
            <p:ph type="body" idx="1"/>
          </p:nvPr>
        </p:nvSpPr>
        <p:spPr>
          <a:xfrm>
            <a:off x="727725" y="1803525"/>
            <a:ext cx="7688400" cy="4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 dirty="0"/>
              <a:t>DFS / BFS</a:t>
            </a:r>
            <a:r>
              <a:rPr lang="es-419" u="sng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u="sng" dirty="0" smtClean="0"/>
          </a:p>
          <a:p>
            <a:pPr marL="0" lvl="0" indent="0">
              <a:buNone/>
            </a:pPr>
            <a:r>
              <a:rPr lang="es-419" dirty="0"/>
              <a:t>La complejidad computacional se expresa en función de la cantidad  de nodos N y la cantidad  de aristas M</a:t>
            </a:r>
          </a:p>
          <a:p>
            <a:pPr marL="0" indent="0">
              <a:buNone/>
            </a:pPr>
            <a:endParaRPr lang="es-419" u="sng" dirty="0" smtClean="0"/>
          </a:p>
          <a:p>
            <a:pPr marL="0" indent="0" algn="ctr">
              <a:buNone/>
            </a:pPr>
            <a:r>
              <a:rPr lang="es-419" dirty="0" smtClean="0"/>
              <a:t>O(N+M</a:t>
            </a:r>
            <a:r>
              <a:rPr lang="es-419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71"/>
          <p:cNvSpPr txBox="1">
            <a:spLocks noGrp="1"/>
          </p:cNvSpPr>
          <p:nvPr>
            <p:ph type="title"/>
          </p:nvPr>
        </p:nvSpPr>
        <p:spPr>
          <a:xfrm>
            <a:off x="727800" y="8701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Complejidad Computacional</a:t>
            </a:r>
            <a:endParaRPr dirty="0"/>
          </a:p>
        </p:txBody>
      </p:sp>
      <p:sp>
        <p:nvSpPr>
          <p:cNvPr id="1669" name="Google Shape;1669;p71"/>
          <p:cNvSpPr txBox="1">
            <a:spLocks noGrp="1"/>
          </p:cNvSpPr>
          <p:nvPr>
            <p:ph type="body" idx="1"/>
          </p:nvPr>
        </p:nvSpPr>
        <p:spPr>
          <a:xfrm>
            <a:off x="727725" y="1803525"/>
            <a:ext cx="7688400" cy="4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 dirty="0"/>
              <a:t>DFS / BFS: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 smtClean="0"/>
              <a:t>Si </a:t>
            </a:r>
            <a:r>
              <a:rPr lang="es-419" dirty="0"/>
              <a:t>el grafo es completamente </a:t>
            </a:r>
            <a:r>
              <a:rPr lang="es-419" dirty="0" smtClean="0"/>
              <a:t>conexo</a:t>
            </a:r>
            <a:endParaRPr lang="es-419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 smtClean="0"/>
              <a:t>La cantidad de aristas para un grafo no dirigido es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 smtClean="0"/>
              <a:t>M =N*(N-1) /2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 smtClean="0"/>
              <a:t>Por lo que M tiende a N</a:t>
            </a:r>
            <a:r>
              <a:rPr lang="es-419" baseline="30000" dirty="0"/>
              <a:t>2</a:t>
            </a:r>
            <a:r>
              <a:rPr lang="es-419" dirty="0" smtClean="0"/>
              <a:t>/2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 smtClean="0"/>
              <a:t>Y la complejidad tendería a O(N</a:t>
            </a:r>
            <a:r>
              <a:rPr lang="es-419" baseline="30000" dirty="0" smtClean="0"/>
              <a:t>2</a:t>
            </a:r>
            <a:r>
              <a:rPr lang="es-419" dirty="0" smtClean="0"/>
              <a:t>)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3705793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4" name="Google Shape;1674;p72"/>
          <p:cNvPicPr preferRelativeResize="0"/>
          <p:nvPr/>
        </p:nvPicPr>
        <p:blipFill rotWithShape="1">
          <a:blip r:embed="rId3">
            <a:alphaModFix amt="32000"/>
          </a:blip>
          <a:srcRect l="14718" r="1472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72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Representaciones de grafos en memoria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27800" y="1935709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i="1" dirty="0">
                <a:latin typeface="helvetica" panose="020B0604020202020204" pitchFamily="34" charset="0"/>
              </a:rPr>
              <a:t>Matriz de adyacencia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729402" y="2811472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i="1" dirty="0">
                <a:latin typeface="helvetica" panose="020B0604020202020204" pitchFamily="34" charset="0"/>
              </a:rPr>
              <a:t>Listas de adyacencia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38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86" y="1587515"/>
            <a:ext cx="7434027" cy="36829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94" y="1587515"/>
            <a:ext cx="2067022" cy="14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5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Recorrido de Grafos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DFS / BFS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2586</Words>
  <Application>Microsoft Office PowerPoint</Application>
  <PresentationFormat>Presentación en pantalla (4:3)</PresentationFormat>
  <Paragraphs>1720</Paragraphs>
  <Slides>67</Slides>
  <Notes>59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3" baseType="lpstr">
      <vt:lpstr>helvetica</vt:lpstr>
      <vt:lpstr>Times New Roman</vt:lpstr>
      <vt:lpstr>Arial</vt:lpstr>
      <vt:lpstr>Raleway</vt:lpstr>
      <vt:lpstr>Lato</vt:lpstr>
      <vt:lpstr>Streamline</vt:lpstr>
      <vt:lpstr>Definiciones Básicas</vt:lpstr>
      <vt:lpstr>Presentación de PowerPoint</vt:lpstr>
      <vt:lpstr>Ejemplo de un mapa representado mediante el uso de grafos</vt:lpstr>
      <vt:lpstr>Ejemplos</vt:lpstr>
      <vt:lpstr>Presentación de PowerPoint</vt:lpstr>
      <vt:lpstr>Camino euleriano y  hamiltoniano</vt:lpstr>
      <vt:lpstr>Representaciones de grafos en memoria</vt:lpstr>
      <vt:lpstr>Presentación de PowerPoint</vt:lpstr>
      <vt:lpstr>Recorrido de Grafos DFS / BFS</vt:lpstr>
      <vt:lpstr>Recorrido de Grafos</vt:lpstr>
      <vt:lpstr>¿Para qué necesitamos recorrer un grafo?</vt:lpstr>
      <vt:lpstr>DFS Depth First Search Búsqueda Primero en Profundidad</vt:lpstr>
      <vt:lpstr>DFS: Definición</vt:lpstr>
      <vt:lpstr>DFS: ¿Cómo funciona?</vt:lpstr>
      <vt:lpstr>DFS: ¿Cómo funciona?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Ejemplo</vt:lpstr>
      <vt:lpstr>DFS: Resumen</vt:lpstr>
      <vt:lpstr>DFS: Resumen</vt:lpstr>
      <vt:lpstr>BFS Breadth First Search Búsqueda Primero en Anchura</vt:lpstr>
      <vt:lpstr>BFS: Definición</vt:lpstr>
      <vt:lpstr>BFS: ¿Cómo funciona?</vt:lpstr>
      <vt:lpstr>BFS: ¿Cómo funciona?</vt:lpstr>
      <vt:lpstr>BFS: Ejemplo</vt:lpstr>
      <vt:lpstr>BFS: Ejemplo</vt:lpstr>
      <vt:lpstr>BFS: Ejemplo</vt:lpstr>
      <vt:lpstr>BFS: Ejemplo</vt:lpstr>
      <vt:lpstr>BFS: Ejemplo</vt:lpstr>
      <vt:lpstr>BFS: Ejemplo</vt:lpstr>
      <vt:lpstr>BFS: Ejemplo</vt:lpstr>
      <vt:lpstr>BFS: Ejemplo</vt:lpstr>
      <vt:lpstr>BFS: Ejemplo</vt:lpstr>
      <vt:lpstr>BFS: Ejemplo</vt:lpstr>
      <vt:lpstr>BFS: Ejemplo</vt:lpstr>
      <vt:lpstr>BFS: Ejemplo</vt:lpstr>
      <vt:lpstr>BFS: Ejemplo</vt:lpstr>
      <vt:lpstr>BFS: Ejemplo</vt:lpstr>
      <vt:lpstr>BFS: Ejemplo</vt:lpstr>
      <vt:lpstr>BFS: Resumen</vt:lpstr>
      <vt:lpstr>BFS: Resumen</vt:lpstr>
      <vt:lpstr>Complejidad Computacional</vt:lpstr>
      <vt:lpstr>Complejidad Computacional</vt:lpstr>
      <vt:lpstr>Complejidad Computacional</vt:lpstr>
      <vt:lpstr>Complejidad Computacional</vt:lpstr>
      <vt:lpstr>¿Preguntas?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Definiciones Básicas</dc:title>
  <dc:creator>User</dc:creator>
  <cp:lastModifiedBy>User</cp:lastModifiedBy>
  <cp:revision>10</cp:revision>
  <dcterms:modified xsi:type="dcterms:W3CDTF">2020-10-29T23:39:28Z</dcterms:modified>
</cp:coreProperties>
</file>