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240750" cy="15119350"/>
  <p:notesSz cx="6858000" cy="9144000"/>
  <p:defaultTextStyle>
    <a:defPPr>
      <a:defRPr lang="en-US"/>
    </a:defPPr>
    <a:lvl1pPr marL="0" algn="l" defTabSz="1745191" rtl="0" eaLnBrk="1" latinLnBrk="0" hangingPunct="1">
      <a:defRPr sz="3435" kern="1200">
        <a:solidFill>
          <a:schemeClr val="tx1"/>
        </a:solidFill>
        <a:latin typeface="+mn-lt"/>
        <a:ea typeface="+mn-ea"/>
        <a:cs typeface="+mn-cs"/>
      </a:defRPr>
    </a:lvl1pPr>
    <a:lvl2pPr marL="872596" algn="l" defTabSz="1745191" rtl="0" eaLnBrk="1" latinLnBrk="0" hangingPunct="1">
      <a:defRPr sz="3435" kern="1200">
        <a:solidFill>
          <a:schemeClr val="tx1"/>
        </a:solidFill>
        <a:latin typeface="+mn-lt"/>
        <a:ea typeface="+mn-ea"/>
        <a:cs typeface="+mn-cs"/>
      </a:defRPr>
    </a:lvl2pPr>
    <a:lvl3pPr marL="1745191" algn="l" defTabSz="1745191" rtl="0" eaLnBrk="1" latinLnBrk="0" hangingPunct="1">
      <a:defRPr sz="3435" kern="1200">
        <a:solidFill>
          <a:schemeClr val="tx1"/>
        </a:solidFill>
        <a:latin typeface="+mn-lt"/>
        <a:ea typeface="+mn-ea"/>
        <a:cs typeface="+mn-cs"/>
      </a:defRPr>
    </a:lvl3pPr>
    <a:lvl4pPr marL="2617788" algn="l" defTabSz="1745191" rtl="0" eaLnBrk="1" latinLnBrk="0" hangingPunct="1">
      <a:defRPr sz="3435" kern="1200">
        <a:solidFill>
          <a:schemeClr val="tx1"/>
        </a:solidFill>
        <a:latin typeface="+mn-lt"/>
        <a:ea typeface="+mn-ea"/>
        <a:cs typeface="+mn-cs"/>
      </a:defRPr>
    </a:lvl4pPr>
    <a:lvl5pPr marL="3490384" algn="l" defTabSz="1745191" rtl="0" eaLnBrk="1" latinLnBrk="0" hangingPunct="1">
      <a:defRPr sz="3435" kern="1200">
        <a:solidFill>
          <a:schemeClr val="tx1"/>
        </a:solidFill>
        <a:latin typeface="+mn-lt"/>
        <a:ea typeface="+mn-ea"/>
        <a:cs typeface="+mn-cs"/>
      </a:defRPr>
    </a:lvl5pPr>
    <a:lvl6pPr marL="4362979" algn="l" defTabSz="1745191" rtl="0" eaLnBrk="1" latinLnBrk="0" hangingPunct="1">
      <a:defRPr sz="3435" kern="1200">
        <a:solidFill>
          <a:schemeClr val="tx1"/>
        </a:solidFill>
        <a:latin typeface="+mn-lt"/>
        <a:ea typeface="+mn-ea"/>
        <a:cs typeface="+mn-cs"/>
      </a:defRPr>
    </a:lvl6pPr>
    <a:lvl7pPr marL="5235575" algn="l" defTabSz="1745191" rtl="0" eaLnBrk="1" latinLnBrk="0" hangingPunct="1">
      <a:defRPr sz="3435" kern="1200">
        <a:solidFill>
          <a:schemeClr val="tx1"/>
        </a:solidFill>
        <a:latin typeface="+mn-lt"/>
        <a:ea typeface="+mn-ea"/>
        <a:cs typeface="+mn-cs"/>
      </a:defRPr>
    </a:lvl7pPr>
    <a:lvl8pPr marL="6108171" algn="l" defTabSz="1745191" rtl="0" eaLnBrk="1" latinLnBrk="0" hangingPunct="1">
      <a:defRPr sz="3435" kern="1200">
        <a:solidFill>
          <a:schemeClr val="tx1"/>
        </a:solidFill>
        <a:latin typeface="+mn-lt"/>
        <a:ea typeface="+mn-ea"/>
        <a:cs typeface="+mn-cs"/>
      </a:defRPr>
    </a:lvl8pPr>
    <a:lvl9pPr marL="6980766" algn="l" defTabSz="1745191" rtl="0" eaLnBrk="1" latinLnBrk="0" hangingPunct="1">
      <a:defRPr sz="343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C7F1"/>
    <a:srgbClr val="F82644"/>
    <a:srgbClr val="4472C4"/>
    <a:srgbClr val="4491C2"/>
    <a:srgbClr val="43AFC0"/>
    <a:srgbClr val="43BDAE"/>
    <a:srgbClr val="43BB8D"/>
    <a:srgbClr val="45B451"/>
    <a:srgbClr val="70AD47"/>
    <a:srgbClr val="56B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2" d="100"/>
          <a:sy n="42" d="100"/>
        </p:scale>
        <p:origin x="198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2474395"/>
            <a:ext cx="18054638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7941160"/>
            <a:ext cx="15930563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DC29-A109-4A6B-8017-8ECC91DFB3E2}" type="datetimeFigureOut">
              <a:rPr lang="en-ZA" smtClean="0"/>
              <a:t>2015-10-21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133A-C402-492F-B903-C252828366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586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DC29-A109-4A6B-8017-8ECC91DFB3E2}" type="datetimeFigureOut">
              <a:rPr lang="en-ZA" smtClean="0"/>
              <a:t>2015-10-21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133A-C402-492F-B903-C252828366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4550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804966"/>
            <a:ext cx="4580037" cy="1281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804966"/>
            <a:ext cx="13474601" cy="1281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DC29-A109-4A6B-8017-8ECC91DFB3E2}" type="datetimeFigureOut">
              <a:rPr lang="en-ZA" smtClean="0"/>
              <a:t>2015-10-21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133A-C402-492F-B903-C252828366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486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DC29-A109-4A6B-8017-8ECC91DFB3E2}" type="datetimeFigureOut">
              <a:rPr lang="en-ZA" smtClean="0"/>
              <a:t>2015-10-21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133A-C402-492F-B903-C252828366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738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3769342"/>
            <a:ext cx="1832014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10118069"/>
            <a:ext cx="1832014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DC29-A109-4A6B-8017-8ECC91DFB3E2}" type="datetimeFigureOut">
              <a:rPr lang="en-ZA" smtClean="0"/>
              <a:t>2015-10-21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133A-C402-492F-B903-C252828366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49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4024827"/>
            <a:ext cx="9027319" cy="9593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4024827"/>
            <a:ext cx="9027319" cy="9593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DC29-A109-4A6B-8017-8ECC91DFB3E2}" type="datetimeFigureOut">
              <a:rPr lang="en-ZA" smtClean="0"/>
              <a:t>2015-10-21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133A-C402-492F-B903-C252828366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150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804969"/>
            <a:ext cx="18320147" cy="2922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3706342"/>
            <a:ext cx="8985831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5522763"/>
            <a:ext cx="8985831" cy="8123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3706342"/>
            <a:ext cx="9030085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5522763"/>
            <a:ext cx="9030085" cy="8123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DC29-A109-4A6B-8017-8ECC91DFB3E2}" type="datetimeFigureOut">
              <a:rPr lang="en-ZA" smtClean="0"/>
              <a:t>2015-10-21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133A-C402-492F-B903-C252828366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894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DC29-A109-4A6B-8017-8ECC91DFB3E2}" type="datetimeFigureOut">
              <a:rPr lang="en-ZA" smtClean="0"/>
              <a:t>2015-10-21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133A-C402-492F-B903-C252828366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211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DC29-A109-4A6B-8017-8ECC91DFB3E2}" type="datetimeFigureOut">
              <a:rPr lang="en-ZA" smtClean="0"/>
              <a:t>2015-10-21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133A-C402-492F-B903-C252828366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195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007957"/>
            <a:ext cx="6850695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2176910"/>
            <a:ext cx="1075313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4535805"/>
            <a:ext cx="6850695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DC29-A109-4A6B-8017-8ECC91DFB3E2}" type="datetimeFigureOut">
              <a:rPr lang="en-ZA" smtClean="0"/>
              <a:t>2015-10-21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133A-C402-492F-B903-C252828366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892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007957"/>
            <a:ext cx="6850695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2176910"/>
            <a:ext cx="1075313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4535805"/>
            <a:ext cx="6850695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DC29-A109-4A6B-8017-8ECC91DFB3E2}" type="datetimeFigureOut">
              <a:rPr lang="en-ZA" smtClean="0"/>
              <a:t>2015-10-21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133A-C402-492F-B903-C252828366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627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804969"/>
            <a:ext cx="1832014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4024827"/>
            <a:ext cx="1832014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14013401"/>
            <a:ext cx="4779169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8DC29-A109-4A6B-8017-8ECC91DFB3E2}" type="datetimeFigureOut">
              <a:rPr lang="en-ZA" smtClean="0"/>
              <a:t>2015-10-21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14013401"/>
            <a:ext cx="716875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14013401"/>
            <a:ext cx="4779169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C133A-C402-492F-B903-C252828366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287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gif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189" y="7304799"/>
            <a:ext cx="3777721" cy="356916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02" y="5937236"/>
            <a:ext cx="8785111" cy="8476675"/>
          </a:xfrm>
          <a:prstGeom prst="rect">
            <a:avLst/>
          </a:prstGeom>
        </p:spPr>
      </p:pic>
      <p:sp>
        <p:nvSpPr>
          <p:cNvPr id="80" name="Oval 79"/>
          <p:cNvSpPr/>
          <p:nvPr/>
        </p:nvSpPr>
        <p:spPr>
          <a:xfrm>
            <a:off x="16123485" y="1950461"/>
            <a:ext cx="3109705" cy="2923858"/>
          </a:xfrm>
          <a:prstGeom prst="ellipse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 smtClean="0">
                <a:latin typeface="Afton James" panose="02000506000000020004" pitchFamily="2" charset="0"/>
              </a:rPr>
              <a:t>What problems did we overcome?</a:t>
            </a:r>
            <a:endParaRPr lang="en-ZA" sz="1100" dirty="0">
              <a:solidFill>
                <a:schemeClr val="accent2">
                  <a:lumMod val="50000"/>
                </a:schemeClr>
              </a:solidFill>
              <a:latin typeface="Afton James" panose="0200050600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0717" y="211159"/>
            <a:ext cx="1471806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800" dirty="0">
                <a:solidFill>
                  <a:schemeClr val="tx2"/>
                </a:solidFill>
                <a:latin typeface="Afton James" panose="02000506000000020004" pitchFamily="2" charset="0"/>
              </a:rPr>
              <a:t>DVT </a:t>
            </a:r>
            <a:r>
              <a:rPr lang="en-ZA" sz="1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Afton James" panose="02000506000000020004" pitchFamily="2" charset="0"/>
              </a:rPr>
              <a:t>DriveStats</a:t>
            </a:r>
            <a:r>
              <a:rPr lang="en-ZA" sz="8800" dirty="0">
                <a:solidFill>
                  <a:schemeClr val="tx2"/>
                </a:solidFill>
                <a:latin typeface="Afton James" panose="02000506000000020004" pitchFamily="2" charset="0"/>
              </a:rPr>
              <a:t> </a:t>
            </a:r>
            <a:r>
              <a:rPr lang="en-ZA" sz="8800" dirty="0" smtClean="0">
                <a:solidFill>
                  <a:schemeClr val="tx2"/>
                </a:solidFill>
                <a:latin typeface="Afton James" panose="02000506000000020004" pitchFamily="2" charset="0"/>
              </a:rPr>
              <a:t>Alg</a:t>
            </a:r>
            <a:r>
              <a:rPr lang="en-ZA" sz="2800" dirty="0" smtClean="0">
                <a:solidFill>
                  <a:schemeClr val="tx2"/>
                </a:solidFill>
                <a:latin typeface="Afton James" panose="02000506000000020004" pitchFamily="2" charset="0"/>
              </a:rPr>
              <a:t> </a:t>
            </a:r>
            <a:r>
              <a:rPr lang="en-ZA" sz="8800" dirty="0" smtClean="0">
                <a:solidFill>
                  <a:schemeClr val="tx2"/>
                </a:solidFill>
                <a:latin typeface="Afton James" panose="02000506000000020004" pitchFamily="2" charset="0"/>
              </a:rPr>
              <a:t>  </a:t>
            </a:r>
            <a:r>
              <a:rPr lang="en-ZA" sz="5400" dirty="0" smtClean="0">
                <a:solidFill>
                  <a:schemeClr val="tx2"/>
                </a:solidFill>
                <a:latin typeface="Afton James" panose="02000506000000020004" pitchFamily="2" charset="0"/>
              </a:rPr>
              <a:t> </a:t>
            </a:r>
            <a:r>
              <a:rPr lang="en-ZA" sz="8800" dirty="0" smtClean="0">
                <a:solidFill>
                  <a:schemeClr val="tx2"/>
                </a:solidFill>
                <a:latin typeface="Afton James" panose="02000506000000020004" pitchFamily="2" charset="0"/>
              </a:rPr>
              <a:t>rithm</a:t>
            </a:r>
            <a:endParaRPr lang="en-ZA" sz="8800" dirty="0">
              <a:solidFill>
                <a:schemeClr val="tx2"/>
              </a:solidFill>
              <a:latin typeface="Afton James" panose="02000506000000020004" pitchFamily="2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8932" y="509709"/>
            <a:ext cx="2142602" cy="460161"/>
          </a:xfrm>
          <a:prstGeom prst="rect">
            <a:avLst/>
          </a:prstGeom>
          <a:noFill/>
        </p:spPr>
      </p:pic>
      <p:pic>
        <p:nvPicPr>
          <p:cNvPr id="6" name="Picture 5" descr="Logo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2053" y="381011"/>
            <a:ext cx="1587034" cy="708420"/>
          </a:xfrm>
          <a:prstGeom prst="rect">
            <a:avLst/>
          </a:prstGeom>
          <a:noFill/>
        </p:spPr>
      </p:pic>
      <p:pic>
        <p:nvPicPr>
          <p:cNvPr id="12" name="Picture 4" descr="https://upload.wikimedia.org/wikipedia/commons/thumb/6/60/University_of_Pretoria.png/220px-University_of_Pretori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1252" y="255365"/>
            <a:ext cx="779782" cy="77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http://lrieber.coe.uga.edu/edit6900/resources/z_formula_large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21146">
            <a:off x="4355550" y="7626684"/>
            <a:ext cx="2032606" cy="1355073"/>
          </a:xfrm>
          <a:prstGeom prst="rect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0" name="Rectangle 19"/>
          <p:cNvSpPr/>
          <p:nvPr/>
        </p:nvSpPr>
        <p:spPr>
          <a:xfrm>
            <a:off x="397922" y="2652192"/>
            <a:ext cx="6203605" cy="2496296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458" tIns="36229" rIns="72458" bIns="362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3200" dirty="0">
                <a:latin typeface="vtks giz" panose="02000000000000000000" pitchFamily="2" charset="0"/>
              </a:rPr>
              <a:t>What does the DVT DriveStats algorithm </a:t>
            </a:r>
            <a:r>
              <a:rPr lang="en-ZA" sz="3200" dirty="0">
                <a:solidFill>
                  <a:schemeClr val="bg1"/>
                </a:solidFill>
                <a:latin typeface="vtks giz" panose="02000000000000000000" pitchFamily="2" charset="0"/>
              </a:rPr>
              <a:t>do?</a:t>
            </a:r>
          </a:p>
          <a:p>
            <a:pPr algn="ctr"/>
            <a:r>
              <a:rPr lang="en-ZA" sz="2000" dirty="0">
                <a:solidFill>
                  <a:schemeClr val="tx2"/>
                </a:solidFill>
                <a:latin typeface="Stilu" panose="00000500000000000000" pitchFamily="50" charset="0"/>
              </a:rPr>
              <a:t>Our algorithm makes use of a few very interesting properties of common statistics to give a driver a score for the quality of the their driving out of 10.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14623" y="2675612"/>
            <a:ext cx="7367138" cy="3037345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458" tIns="36229" rIns="72458" bIns="362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3200" dirty="0">
                <a:latin typeface="vtks giz" panose="02000000000000000000" pitchFamily="2" charset="0"/>
              </a:rPr>
              <a:t>How does it work?</a:t>
            </a:r>
          </a:p>
          <a:p>
            <a:pPr algn="ctr"/>
            <a:r>
              <a:rPr lang="en-ZA" sz="2000" dirty="0">
                <a:solidFill>
                  <a:schemeClr val="tx2"/>
                </a:solidFill>
                <a:latin typeface="Stilu" panose="00000500000000000000" pitchFamily="50" charset="0"/>
              </a:rPr>
              <a:t>Using the data gathered from sensors built into all modern android devices we are able to determine a person’s acceleration in the x, y, and z axes, as well as many other important facts. By taking samples from these sensors at regular intervals (currently we have found that 1/3 of a second works well), we are able to estimate the manner in which an individual has been driving.</a:t>
            </a:r>
          </a:p>
        </p:txBody>
      </p:sp>
      <p:sp>
        <p:nvSpPr>
          <p:cNvPr id="23" name="Right Arrow 22"/>
          <p:cNvSpPr/>
          <p:nvPr/>
        </p:nvSpPr>
        <p:spPr>
          <a:xfrm rot="21199523">
            <a:off x="6368564" y="2775543"/>
            <a:ext cx="1276109" cy="643507"/>
          </a:xfrm>
          <a:prstGeom prst="rightArrow">
            <a:avLst/>
          </a:prstGeom>
          <a:solidFill>
            <a:srgbClr val="51C7F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458" tIns="36229" rIns="72458" bIns="362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2722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817" y="1806757"/>
            <a:ext cx="1605993" cy="99989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984" y="1932311"/>
            <a:ext cx="1828644" cy="9639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291" y="1700396"/>
            <a:ext cx="1761128" cy="1094087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8398479" y="6335701"/>
            <a:ext cx="2872147" cy="10756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ZA" sz="1800" dirty="0" smtClean="0">
                <a:latin typeface="Corbel" panose="020B0503020204020204" pitchFamily="34" charset="0"/>
              </a:rPr>
              <a:t>Collect data from the Android’s sensors.</a:t>
            </a:r>
            <a:endParaRPr lang="en-ZA" sz="1800" dirty="0">
              <a:latin typeface="Corbel" panose="020B0503020204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13280" y="8005893"/>
            <a:ext cx="2872147" cy="1616389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ZA" sz="1800" dirty="0" smtClean="0">
                <a:latin typeface="Corbel" panose="020B0503020204020204" pitchFamily="34" charset="0"/>
              </a:rPr>
              <a:t>We determine many bad things all previous users have averaged per second. And transform that data into a normal distribution.</a:t>
            </a:r>
            <a:endParaRPr lang="en-ZA" sz="1800" dirty="0">
              <a:latin typeface="Corbel" panose="020B0503020204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964733" y="10050598"/>
            <a:ext cx="2872147" cy="1123589"/>
          </a:xfrm>
          <a:prstGeom prst="rect">
            <a:avLst/>
          </a:prstGeom>
          <a:solidFill>
            <a:srgbClr val="4491C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ZA" sz="1800" dirty="0" smtClean="0">
                <a:latin typeface="Corbel" panose="020B0503020204020204" pitchFamily="34" charset="0"/>
              </a:rPr>
              <a:t>Determine how many bad things the current user does per second.</a:t>
            </a:r>
            <a:endParaRPr lang="en-ZA" sz="1800" dirty="0">
              <a:latin typeface="Corbel" panose="020B0503020204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781811" y="11362986"/>
            <a:ext cx="3913916" cy="2015543"/>
          </a:xfrm>
          <a:prstGeom prst="rect">
            <a:avLst/>
          </a:prstGeom>
          <a:solidFill>
            <a:srgbClr val="43AFC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ZA" sz="1800" dirty="0" smtClean="0">
                <a:latin typeface="Corbel" panose="020B0503020204020204" pitchFamily="34" charset="0"/>
              </a:rPr>
              <a:t>One of the useful properties of the data we exploit, is that we are able to estimate a position on a normal distribution for the likelihood of the observed results in terms of the number of bad things per second.</a:t>
            </a:r>
            <a:endParaRPr lang="en-ZA" sz="1800" dirty="0">
              <a:latin typeface="Corbel" panose="020B0503020204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79767" y="13523010"/>
            <a:ext cx="4901660" cy="1400766"/>
          </a:xfrm>
          <a:prstGeom prst="rect">
            <a:avLst/>
          </a:prstGeom>
          <a:solidFill>
            <a:srgbClr val="43BDA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ZA" sz="1800" dirty="0" smtClean="0">
                <a:latin typeface="Corbel" panose="020B0503020204020204" pitchFamily="34" charset="0"/>
              </a:rPr>
              <a:t>Weightings are applied to the different readings from the sensors (because acceleration through a turn is worse than acceleration while moving forward, and acceleration upwards is even worse!)</a:t>
            </a:r>
            <a:endParaRPr lang="en-ZA" sz="1800" dirty="0">
              <a:latin typeface="Corbel" panose="020B0503020204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2780" y="12528522"/>
            <a:ext cx="3537136" cy="1689563"/>
          </a:xfrm>
          <a:prstGeom prst="rect">
            <a:avLst/>
          </a:prstGeom>
          <a:solidFill>
            <a:srgbClr val="43BB8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ZA" sz="1800" dirty="0" smtClean="0">
                <a:latin typeface="Corbel" panose="020B0503020204020204" pitchFamily="34" charset="0"/>
              </a:rPr>
              <a:t>Using this information, we are able to estimate a probability that the score of the current trip was a result of random chance when compared to the normal distribution of all other drivers.</a:t>
            </a:r>
            <a:endParaRPr lang="en-ZA" sz="1800" dirty="0">
              <a:latin typeface="Corbel" panose="020B0503020204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1737" y="10415901"/>
            <a:ext cx="3527133" cy="1602756"/>
          </a:xfrm>
          <a:prstGeom prst="rect">
            <a:avLst/>
          </a:prstGeom>
          <a:solidFill>
            <a:srgbClr val="45B45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ZA" sz="1800" dirty="0" smtClean="0">
                <a:latin typeface="Corbel" panose="020B0503020204020204" pitchFamily="34" charset="0"/>
              </a:rPr>
              <a:t>From this data we calculate a Z-score for the distance of the person’s number of bad things from the normal distribution of the number of bad things.</a:t>
            </a:r>
            <a:endParaRPr lang="en-ZA" sz="1800" dirty="0">
              <a:latin typeface="Corbel" panose="020B0503020204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1737" y="7684061"/>
            <a:ext cx="4152687" cy="129641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ZA" sz="1800" dirty="0" smtClean="0">
                <a:latin typeface="Corbel" panose="020B0503020204020204" pitchFamily="34" charset="0"/>
              </a:rPr>
              <a:t>Using our z-score and by integrating the normal distribution function, we are able to estimate the area to the left of the normal distribution’s score.</a:t>
            </a:r>
            <a:endParaRPr lang="en-ZA" sz="1800" dirty="0">
              <a:latin typeface="Corbel" panose="020B0503020204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719850" y="5609840"/>
            <a:ext cx="4152687" cy="13875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ZA" sz="1800" dirty="0" smtClean="0">
                <a:latin typeface="Corbel" panose="020B0503020204020204" pitchFamily="34" charset="0"/>
              </a:rPr>
              <a:t>Because the area under a normal distribution always equals 1, we can simply multiply the area by 10 to achieve a score out of 10 for the quality of that person’s driving.</a:t>
            </a:r>
            <a:endParaRPr lang="en-ZA" sz="1800" dirty="0">
              <a:latin typeface="Corbel" panose="020B0503020204020204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14249293" y="3902404"/>
            <a:ext cx="3109705" cy="29238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tks giz" panose="02000000000000000000" pitchFamily="2" charset="0"/>
              </a:rPr>
              <a:t>1) What data should we gather?</a:t>
            </a:r>
          </a:p>
          <a:p>
            <a:pPr algn="ctr"/>
            <a:r>
              <a:rPr lang="en-ZA" sz="1400" dirty="0" smtClean="0">
                <a:solidFill>
                  <a:schemeClr val="bg1"/>
                </a:solidFill>
                <a:latin typeface="Stilu" panose="00000500000000000000" pitchFamily="50" charset="0"/>
              </a:rPr>
              <a:t>We decided that the most meaningful data we could collect would revolve around the acceleration, speed, and location of the car</a:t>
            </a:r>
            <a:endParaRPr lang="en-Z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Oval 74"/>
              <p:cNvSpPr/>
              <p:nvPr/>
            </p:nvSpPr>
            <p:spPr>
              <a:xfrm>
                <a:off x="16965570" y="4323708"/>
                <a:ext cx="3931962" cy="376062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A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vtks giz" panose="02000000000000000000" pitchFamily="2" charset="0"/>
                  </a:rPr>
                  <a:t>2) How do we determine what constitutes bad driving?</a:t>
                </a:r>
              </a:p>
              <a:p>
                <a:pPr algn="ctr"/>
                <a:r>
                  <a:rPr lang="en-ZA" sz="1400" dirty="0" smtClean="0">
                    <a:solidFill>
                      <a:schemeClr val="bg1"/>
                    </a:solidFill>
                    <a:latin typeface="Stilu" panose="00000500000000000000" pitchFamily="50" charset="0"/>
                  </a:rPr>
                  <a:t>We </a:t>
                </a:r>
                <a:r>
                  <a:rPr lang="en-ZA" sz="1400" dirty="0">
                    <a:solidFill>
                      <a:schemeClr val="bg1"/>
                    </a:solidFill>
                    <a:latin typeface="Stilu" panose="00000500000000000000" pitchFamily="50" charset="0"/>
                  </a:rPr>
                  <a:t>decided to use online data about driving to determine what acceleration is considered bad driving. The scores we arrived at were: </a:t>
                </a:r>
              </a:p>
              <a:p>
                <a:pPr algn="ctr"/>
                <a:r>
                  <a:rPr lang="en-ZA" sz="1400" dirty="0">
                    <a:solidFill>
                      <a:schemeClr val="bg1"/>
                    </a:solidFill>
                    <a:latin typeface="Stilu" panose="00000500000000000000" pitchFamily="50" charset="0"/>
                  </a:rPr>
                  <a:t>Forward Acceleration: </a:t>
                </a:r>
                <a14:m>
                  <m:oMath xmlns:m="http://schemas.openxmlformats.org/officeDocument/2006/math">
                    <m:r>
                      <a:rPr lang="en-ZA" sz="14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4.2</m:t>
                    </m:r>
                    <m:r>
                      <a:rPr lang="en-ZA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ZA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ZA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ZA" sz="1400" dirty="0">
                  <a:solidFill>
                    <a:schemeClr val="bg1"/>
                  </a:solidFill>
                  <a:latin typeface="Stilu" panose="00000500000000000000" pitchFamily="50" charset="0"/>
                </a:endParaRPr>
              </a:p>
              <a:p>
                <a:pPr algn="ctr"/>
                <a:r>
                  <a:rPr lang="en-ZA" sz="1400" dirty="0">
                    <a:solidFill>
                      <a:schemeClr val="bg1"/>
                    </a:solidFill>
                    <a:latin typeface="Stilu" panose="00000500000000000000" pitchFamily="50" charset="0"/>
                  </a:rPr>
                  <a:t>Cornering Acceleration: </a:t>
                </a:r>
                <a14:m>
                  <m:oMath xmlns:m="http://schemas.openxmlformats.org/officeDocument/2006/math">
                    <m:r>
                      <a:rPr lang="en-ZA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ZA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ZA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ZA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ZA" sz="1400" dirty="0">
                  <a:solidFill>
                    <a:schemeClr val="bg1"/>
                  </a:solidFill>
                  <a:latin typeface="Stilu" panose="00000500000000000000" pitchFamily="50" charset="0"/>
                </a:endParaRPr>
              </a:p>
              <a:p>
                <a:pPr algn="ctr"/>
                <a:r>
                  <a:rPr lang="en-ZA" sz="1400" dirty="0">
                    <a:solidFill>
                      <a:schemeClr val="bg1"/>
                    </a:solidFill>
                    <a:latin typeface="Stilu" panose="00000500000000000000" pitchFamily="50" charset="0"/>
                  </a:rPr>
                  <a:t>Vertical Acceleration: </a:t>
                </a:r>
                <a14:m>
                  <m:oMath xmlns:m="http://schemas.openxmlformats.org/officeDocument/2006/math">
                    <m:r>
                      <a:rPr lang="en-ZA" sz="14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ZA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ZA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ZA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ZA" sz="1400" dirty="0">
                  <a:solidFill>
                    <a:schemeClr val="bg1"/>
                  </a:solidFill>
                  <a:latin typeface="Stilu" panose="00000500000000000000" pitchFamily="50" charset="0"/>
                </a:endParaRPr>
              </a:p>
            </p:txBody>
          </p:sp>
        </mc:Choice>
        <mc:Fallback>
          <p:sp>
            <p:nvSpPr>
              <p:cNvPr id="75" name="Oval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5570" y="4323708"/>
                <a:ext cx="3931962" cy="3760629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 75"/>
          <p:cNvSpPr/>
          <p:nvPr/>
        </p:nvSpPr>
        <p:spPr>
          <a:xfrm>
            <a:off x="12940010" y="6551596"/>
            <a:ext cx="4316931" cy="42561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ZA" sz="2000" dirty="0" smtClean="0">
              <a:solidFill>
                <a:schemeClr val="accent2">
                  <a:lumMod val="75000"/>
                </a:schemeClr>
              </a:solidFill>
              <a:latin typeface="Berlin Sans FB Demi" panose="020E0802020502020306" pitchFamily="34" charset="0"/>
            </a:endParaRPr>
          </a:p>
          <a:p>
            <a:pPr algn="ctr"/>
            <a:r>
              <a:rPr lang="en-ZA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tks giz" panose="02000000000000000000" pitchFamily="2" charset="0"/>
              </a:rPr>
              <a:t>3) How do you determine a value for the quality of someone’s driving when there is no objective measure of driving?</a:t>
            </a:r>
          </a:p>
          <a:p>
            <a:pPr algn="ctr"/>
            <a:r>
              <a:rPr lang="en-ZA" sz="1400" dirty="0" smtClean="0">
                <a:solidFill>
                  <a:schemeClr val="bg1"/>
                </a:solidFill>
                <a:latin typeface="Stilu" panose="00000500000000000000" pitchFamily="50" charset="0"/>
              </a:rPr>
              <a:t>We used the data of our user and compared it to a normal distribution to determine how the number of poor data readings at any given instant compared.</a:t>
            </a:r>
          </a:p>
          <a:p>
            <a:endParaRPr lang="en-ZA" sz="1600" dirty="0">
              <a:solidFill>
                <a:schemeClr val="bg1"/>
              </a:solidFill>
              <a:latin typeface="Stilu" panose="00000500000000000000" pitchFamily="50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14833877" y="10189736"/>
            <a:ext cx="4545900" cy="44341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tks giz" panose="02000000000000000000" pitchFamily="2" charset="0"/>
              </a:rPr>
              <a:t>4) How do you turn randomly collected data into a normal distribution?</a:t>
            </a:r>
          </a:p>
          <a:p>
            <a:pPr algn="ctr"/>
            <a:r>
              <a:rPr lang="en-ZA" sz="1400" dirty="0" smtClean="0">
                <a:solidFill>
                  <a:schemeClr val="bg1"/>
                </a:solidFill>
                <a:latin typeface="Stilu" panose="00000500000000000000" pitchFamily="50" charset="0"/>
              </a:rPr>
              <a:t>Fortunately, follows a layout called a Poisson distribution; because it expresses the probability of a given number of events occurring in a fixed interval of time and/or space if these events occur with a known average rate. Because of several properties of our data we observe out data closely approximating a normal distribution.</a:t>
            </a:r>
            <a:endParaRPr lang="en-ZA" sz="1400" dirty="0">
              <a:solidFill>
                <a:schemeClr val="bg1"/>
              </a:solidFill>
              <a:latin typeface="Stilu" panose="00000500000000000000" pitchFamily="50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5228593" y="8814087"/>
            <a:ext cx="2479008" cy="2354944"/>
          </a:xfrm>
          <a:prstGeom prst="ellipse">
            <a:avLst/>
          </a:prstGeom>
          <a:solidFill>
            <a:srgbClr val="C0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700" dirty="0" smtClean="0">
                <a:latin typeface="Afton James" panose="02000506000000020004" pitchFamily="2" charset="0"/>
              </a:rPr>
              <a:t>Algorithm steps</a:t>
            </a:r>
            <a:endParaRPr lang="en-ZA" sz="2700" dirty="0">
              <a:solidFill>
                <a:schemeClr val="accent2">
                  <a:lumMod val="50000"/>
                </a:schemeClr>
              </a:solidFill>
              <a:latin typeface="Afton James" panose="02000506000000020004" pitchFamily="2" charset="0"/>
            </a:endParaRPr>
          </a:p>
        </p:txBody>
      </p:sp>
      <p:pic>
        <p:nvPicPr>
          <p:cNvPr id="15" name="Picture 6" descr="http://news.mit.edu/sites/mit.edu.newsoffice/files/images/2012/20120208160239-1_0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794" y="10175573"/>
            <a:ext cx="1613769" cy="960303"/>
          </a:xfrm>
          <a:prstGeom prst="rect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17" name="Picture 16" descr="http://ww2.tnstate.edu/ganter/BIO311-CH4-Eq1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8361">
            <a:off x="7035237" y="10969225"/>
            <a:ext cx="2506764" cy="787661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ound Diagonal Corner Rectangle 81"/>
          <p:cNvSpPr/>
          <p:nvPr/>
        </p:nvSpPr>
        <p:spPr>
          <a:xfrm>
            <a:off x="18966964" y="14250676"/>
            <a:ext cx="2099733" cy="673100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ZA" sz="66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DVT DriveStats Algorithm would not have been possible without the invaluable help, advice, and insight, provided by the two following individuals:</a:t>
            </a:r>
          </a:p>
          <a:p>
            <a:pPr marL="228600" indent="-228600" algn="just">
              <a:buFont typeface="Arial" panose="020B0604020202020204" pitchFamily="34" charset="0"/>
              <a:buChar char="•"/>
            </a:pPr>
            <a:r>
              <a:rPr lang="en-ZA" sz="667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Prenil</a:t>
            </a:r>
            <a:r>
              <a:rPr lang="en-ZA" sz="66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667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Sewmohan</a:t>
            </a:r>
            <a:endParaRPr lang="en-ZA" sz="667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Arial" panose="020B0604020202020204" pitchFamily="34" charset="0"/>
              <a:buChar char="•"/>
            </a:pPr>
            <a:r>
              <a:rPr lang="en-ZA" sz="667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Jolandi</a:t>
            </a:r>
            <a:r>
              <a:rPr lang="en-ZA" sz="667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667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Swanepoel</a:t>
            </a:r>
            <a:endParaRPr lang="en-ZA" sz="667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Down Arrow 82"/>
          <p:cNvSpPr/>
          <p:nvPr/>
        </p:nvSpPr>
        <p:spPr>
          <a:xfrm rot="19603838">
            <a:off x="10208242" y="7343587"/>
            <a:ext cx="368649" cy="698966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" name="Down Arrow 83"/>
          <p:cNvSpPr/>
          <p:nvPr/>
        </p:nvSpPr>
        <p:spPr>
          <a:xfrm rot="21029852">
            <a:off x="11086300" y="9462227"/>
            <a:ext cx="368649" cy="698966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5" name="Down Arrow 84"/>
          <p:cNvSpPr/>
          <p:nvPr/>
        </p:nvSpPr>
        <p:spPr>
          <a:xfrm rot="913343">
            <a:off x="11013049" y="10845408"/>
            <a:ext cx="368649" cy="698966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6" name="Down Arrow 85"/>
          <p:cNvSpPr/>
          <p:nvPr/>
        </p:nvSpPr>
        <p:spPr>
          <a:xfrm rot="2563801">
            <a:off x="9750612" y="13114249"/>
            <a:ext cx="368649" cy="698966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7" name="Down Arrow 86"/>
          <p:cNvSpPr/>
          <p:nvPr/>
        </p:nvSpPr>
        <p:spPr>
          <a:xfrm rot="6827650">
            <a:off x="4522902" y="14090191"/>
            <a:ext cx="368649" cy="698966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8" name="Down Arrow 87"/>
          <p:cNvSpPr/>
          <p:nvPr/>
        </p:nvSpPr>
        <p:spPr>
          <a:xfrm rot="9227353">
            <a:off x="2081750" y="11877024"/>
            <a:ext cx="368649" cy="698966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9" name="Down Arrow 88"/>
          <p:cNvSpPr/>
          <p:nvPr/>
        </p:nvSpPr>
        <p:spPr>
          <a:xfrm rot="11399916">
            <a:off x="1638742" y="8874201"/>
            <a:ext cx="377461" cy="1399394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0" name="Down Arrow 89"/>
          <p:cNvSpPr/>
          <p:nvPr/>
        </p:nvSpPr>
        <p:spPr>
          <a:xfrm rot="13086770">
            <a:off x="2791064" y="7017497"/>
            <a:ext cx="368649" cy="698966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94982" y="780543"/>
            <a:ext cx="930170" cy="89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3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592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Afton James</vt:lpstr>
      <vt:lpstr>Arial</vt:lpstr>
      <vt:lpstr>Berlin Sans FB Demi</vt:lpstr>
      <vt:lpstr>Calibri</vt:lpstr>
      <vt:lpstr>Calibri Light</vt:lpstr>
      <vt:lpstr>Cambria Math</vt:lpstr>
      <vt:lpstr>Corbel</vt:lpstr>
      <vt:lpstr>Stilu</vt:lpstr>
      <vt:lpstr>vtks giz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Schae Ind</dc:creator>
  <cp:lastModifiedBy>Schae Ind</cp:lastModifiedBy>
  <cp:revision>18</cp:revision>
  <dcterms:created xsi:type="dcterms:W3CDTF">2015-10-21T08:53:54Z</dcterms:created>
  <dcterms:modified xsi:type="dcterms:W3CDTF">2015-10-21T11:48:51Z</dcterms:modified>
</cp:coreProperties>
</file>