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7068800" cy="9601200"/>
  <p:notesSz cx="6858000" cy="9144000"/>
  <p:defaultTextStyle>
    <a:defPPr>
      <a:defRPr lang="en-US"/>
    </a:defPPr>
    <a:lvl1pPr marL="0" algn="l" defTabSz="107528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41" algn="l" defTabSz="107528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284" algn="l" defTabSz="107528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2926" algn="l" defTabSz="107528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568" algn="l" defTabSz="107528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209" algn="l" defTabSz="107528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5850" algn="l" defTabSz="107528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493" algn="l" defTabSz="107528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135" algn="l" defTabSz="107528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33" autoAdjust="0"/>
  </p:normalViewPr>
  <p:slideViewPr>
    <p:cSldViewPr snapToGrid="0">
      <p:cViewPr>
        <p:scale>
          <a:sx n="66" d="100"/>
          <a:sy n="66" d="100"/>
        </p:scale>
        <p:origin x="124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D9465D-5278-4893-90E4-FC4A404190FF}" type="doc">
      <dgm:prSet loTypeId="urn:microsoft.com/office/officeart/2005/8/layout/b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ZA"/>
        </a:p>
      </dgm:t>
    </dgm:pt>
    <dgm:pt modelId="{D9BFE88D-86D5-4A4E-9864-049B66CE7B11}">
      <dgm:prSet phldrT="[Text]"/>
      <dgm:spPr/>
      <dgm:t>
        <a:bodyPr/>
        <a:lstStyle/>
        <a:p>
          <a:r>
            <a:rPr lang="en-ZA" dirty="0" smtClean="0">
              <a:latin typeface="Corbel" panose="020B0503020204020204" pitchFamily="34" charset="0"/>
            </a:rPr>
            <a:t>Collect data from the Android’s sensors.</a:t>
          </a:r>
          <a:endParaRPr lang="en-ZA" dirty="0">
            <a:latin typeface="Corbel" panose="020B0503020204020204" pitchFamily="34" charset="0"/>
          </a:endParaRPr>
        </a:p>
      </dgm:t>
    </dgm:pt>
    <dgm:pt modelId="{F9F09A06-4B6D-4FE7-83E2-F8A428C27656}" type="parTrans" cxnId="{35FFAEAE-DC16-4986-AE73-A931A7283792}">
      <dgm:prSet/>
      <dgm:spPr/>
      <dgm:t>
        <a:bodyPr/>
        <a:lstStyle/>
        <a:p>
          <a:endParaRPr lang="en-ZA"/>
        </a:p>
      </dgm:t>
    </dgm:pt>
    <dgm:pt modelId="{8E23BBB5-4FFD-4603-8A8B-57D6A8F546C7}" type="sibTrans" cxnId="{35FFAEAE-DC16-4986-AE73-A931A7283792}">
      <dgm:prSet/>
      <dgm:spPr/>
      <dgm:t>
        <a:bodyPr/>
        <a:lstStyle/>
        <a:p>
          <a:endParaRPr lang="en-ZA"/>
        </a:p>
      </dgm:t>
    </dgm:pt>
    <dgm:pt modelId="{F6AB84D7-DC04-4772-BBB8-08839E3E3B0E}">
      <dgm:prSet phldrT="[Text]"/>
      <dgm:spPr/>
      <dgm:t>
        <a:bodyPr/>
        <a:lstStyle/>
        <a:p>
          <a:r>
            <a:rPr lang="en-ZA" dirty="0" smtClean="0">
              <a:latin typeface="Corbel" panose="020B0503020204020204" pitchFamily="34" charset="0"/>
            </a:rPr>
            <a:t>We determine many bad things all previous users have averaged per second. And transform that data into a normal distribution.</a:t>
          </a:r>
          <a:endParaRPr lang="en-ZA" dirty="0">
            <a:latin typeface="Corbel" panose="020B0503020204020204" pitchFamily="34" charset="0"/>
          </a:endParaRPr>
        </a:p>
      </dgm:t>
    </dgm:pt>
    <dgm:pt modelId="{F35EFF0E-EA0B-4C57-8CED-83FEB15CD0FD}" type="parTrans" cxnId="{FA601BAF-F0F4-41C1-9E74-90A3437D9622}">
      <dgm:prSet/>
      <dgm:spPr/>
      <dgm:t>
        <a:bodyPr/>
        <a:lstStyle/>
        <a:p>
          <a:endParaRPr lang="en-ZA"/>
        </a:p>
      </dgm:t>
    </dgm:pt>
    <dgm:pt modelId="{730DAA83-5ECA-4C62-B660-9C169A24A198}" type="sibTrans" cxnId="{FA601BAF-F0F4-41C1-9E74-90A3437D9622}">
      <dgm:prSet/>
      <dgm:spPr/>
      <dgm:t>
        <a:bodyPr/>
        <a:lstStyle/>
        <a:p>
          <a:endParaRPr lang="en-ZA"/>
        </a:p>
      </dgm:t>
    </dgm:pt>
    <dgm:pt modelId="{C24C36EC-6312-42E6-85F3-613C20BC1376}">
      <dgm:prSet phldrT="[Text]"/>
      <dgm:spPr/>
      <dgm:t>
        <a:bodyPr/>
        <a:lstStyle/>
        <a:p>
          <a:r>
            <a:rPr lang="en-ZA" dirty="0" smtClean="0">
              <a:latin typeface="Corbel" panose="020B0503020204020204" pitchFamily="34" charset="0"/>
            </a:rPr>
            <a:t>Determine how many bad things the current user does per second.</a:t>
          </a:r>
          <a:endParaRPr lang="en-ZA" dirty="0">
            <a:latin typeface="Corbel" panose="020B0503020204020204" pitchFamily="34" charset="0"/>
          </a:endParaRPr>
        </a:p>
      </dgm:t>
    </dgm:pt>
    <dgm:pt modelId="{05B560A1-CF69-4666-8BB8-D628BE42664F}" type="parTrans" cxnId="{1EA91787-343D-46F0-A1A6-0C2FA465220B}">
      <dgm:prSet/>
      <dgm:spPr/>
      <dgm:t>
        <a:bodyPr/>
        <a:lstStyle/>
        <a:p>
          <a:endParaRPr lang="en-ZA"/>
        </a:p>
      </dgm:t>
    </dgm:pt>
    <dgm:pt modelId="{A015CC84-CBCB-49E3-9D9B-F66E30B67EB4}" type="sibTrans" cxnId="{1EA91787-343D-46F0-A1A6-0C2FA465220B}">
      <dgm:prSet/>
      <dgm:spPr/>
      <dgm:t>
        <a:bodyPr/>
        <a:lstStyle/>
        <a:p>
          <a:endParaRPr lang="en-ZA"/>
        </a:p>
      </dgm:t>
    </dgm:pt>
    <dgm:pt modelId="{AC0CA605-AB71-4DDA-8068-AE236D9C9B5B}">
      <dgm:prSet phldrT="[Text]"/>
      <dgm:spPr/>
      <dgm:t>
        <a:bodyPr/>
        <a:lstStyle/>
        <a:p>
          <a:r>
            <a:rPr lang="en-ZA" dirty="0" smtClean="0">
              <a:latin typeface="Corbel" panose="020B0503020204020204" pitchFamily="34" charset="0"/>
            </a:rPr>
            <a:t>One of the useful properties of the data we exploit, is that we are able to estimate a position on a normal distribution for the likelihood of the observed results in terms of the number of bad things per second.</a:t>
          </a:r>
          <a:endParaRPr lang="en-ZA" dirty="0">
            <a:latin typeface="Corbel" panose="020B0503020204020204" pitchFamily="34" charset="0"/>
          </a:endParaRPr>
        </a:p>
      </dgm:t>
    </dgm:pt>
    <dgm:pt modelId="{8CC74D62-4916-498D-B541-D6C5D6CF2E1B}" type="parTrans" cxnId="{5D11504B-F891-4E16-81AF-19A4EDD5D894}">
      <dgm:prSet/>
      <dgm:spPr/>
      <dgm:t>
        <a:bodyPr/>
        <a:lstStyle/>
        <a:p>
          <a:endParaRPr lang="en-ZA"/>
        </a:p>
      </dgm:t>
    </dgm:pt>
    <dgm:pt modelId="{A9DEF564-FDF7-4F00-998C-0108AF2F964C}" type="sibTrans" cxnId="{5D11504B-F891-4E16-81AF-19A4EDD5D894}">
      <dgm:prSet/>
      <dgm:spPr/>
      <dgm:t>
        <a:bodyPr/>
        <a:lstStyle/>
        <a:p>
          <a:endParaRPr lang="en-ZA"/>
        </a:p>
      </dgm:t>
    </dgm:pt>
    <dgm:pt modelId="{F7C8F245-4D7A-469E-B33C-5443AAA03436}">
      <dgm:prSet phldrT="[Text]"/>
      <dgm:spPr/>
      <dgm:t>
        <a:bodyPr/>
        <a:lstStyle/>
        <a:p>
          <a:r>
            <a:rPr lang="en-ZA" dirty="0" smtClean="0">
              <a:latin typeface="Corbel" panose="020B0503020204020204" pitchFamily="34" charset="0"/>
            </a:rPr>
            <a:t>Using this information, we are able to estimate a probability that the score of the current trip was a result of random chance when compared to the normal distribution of all other drivers.</a:t>
          </a:r>
          <a:endParaRPr lang="en-ZA" dirty="0">
            <a:latin typeface="Corbel" panose="020B0503020204020204" pitchFamily="34" charset="0"/>
          </a:endParaRPr>
        </a:p>
      </dgm:t>
    </dgm:pt>
    <dgm:pt modelId="{7004115D-85D0-4855-8403-56165FBD8C5D}" type="parTrans" cxnId="{2AA4AD88-DEE0-4498-BBBA-098B55978CFC}">
      <dgm:prSet/>
      <dgm:spPr/>
      <dgm:t>
        <a:bodyPr/>
        <a:lstStyle/>
        <a:p>
          <a:endParaRPr lang="en-ZA"/>
        </a:p>
      </dgm:t>
    </dgm:pt>
    <dgm:pt modelId="{5925B536-8CDD-4273-9EA0-F3DFE28CFC0A}" type="sibTrans" cxnId="{2AA4AD88-DEE0-4498-BBBA-098B55978CFC}">
      <dgm:prSet/>
      <dgm:spPr/>
      <dgm:t>
        <a:bodyPr/>
        <a:lstStyle/>
        <a:p>
          <a:endParaRPr lang="en-ZA"/>
        </a:p>
      </dgm:t>
    </dgm:pt>
    <dgm:pt modelId="{664F3033-06A2-4F92-8AED-49E5BB070394}">
      <dgm:prSet phldrT="[Text]"/>
      <dgm:spPr/>
      <dgm:t>
        <a:bodyPr/>
        <a:lstStyle/>
        <a:p>
          <a:r>
            <a:rPr lang="en-ZA" dirty="0" smtClean="0">
              <a:latin typeface="Corbel" panose="020B0503020204020204" pitchFamily="34" charset="0"/>
            </a:rPr>
            <a:t>From this data we calculate a Z-score for the distance of the person’s number of bad things from the normal distribution of the number of bad things.</a:t>
          </a:r>
        </a:p>
        <a:p>
          <a:endParaRPr lang="en-ZA" dirty="0">
            <a:latin typeface="Corbel" panose="020B0503020204020204" pitchFamily="34" charset="0"/>
          </a:endParaRPr>
        </a:p>
      </dgm:t>
    </dgm:pt>
    <dgm:pt modelId="{67711992-C237-4337-995F-B75846ACA60F}" type="parTrans" cxnId="{5D51E946-1572-4B32-A99B-B09C2D21BB4F}">
      <dgm:prSet/>
      <dgm:spPr/>
      <dgm:t>
        <a:bodyPr/>
        <a:lstStyle/>
        <a:p>
          <a:endParaRPr lang="en-ZA"/>
        </a:p>
      </dgm:t>
    </dgm:pt>
    <dgm:pt modelId="{24235BDA-3456-4472-A5F8-A95C033405D7}" type="sibTrans" cxnId="{5D51E946-1572-4B32-A99B-B09C2D21BB4F}">
      <dgm:prSet/>
      <dgm:spPr/>
      <dgm:t>
        <a:bodyPr/>
        <a:lstStyle/>
        <a:p>
          <a:endParaRPr lang="en-ZA"/>
        </a:p>
      </dgm:t>
    </dgm:pt>
    <dgm:pt modelId="{CE70E7C1-00A1-4F5C-B7F2-4DEA0098B5CC}">
      <dgm:prSet phldrT="[Text]"/>
      <dgm:spPr/>
      <dgm:t>
        <a:bodyPr/>
        <a:lstStyle/>
        <a:p>
          <a:r>
            <a:rPr lang="en-ZA" dirty="0" smtClean="0">
              <a:latin typeface="Corbel" panose="020B0503020204020204" pitchFamily="34" charset="0"/>
            </a:rPr>
            <a:t>Using our z-score and by integrating the normal distribution function, we are able to estimate the area to the left of the normal distribution’s score.</a:t>
          </a:r>
          <a:endParaRPr lang="en-ZA" dirty="0">
            <a:latin typeface="Corbel" panose="020B0503020204020204" pitchFamily="34" charset="0"/>
          </a:endParaRPr>
        </a:p>
      </dgm:t>
    </dgm:pt>
    <dgm:pt modelId="{F234F055-B622-4D52-AFCB-3BA3D3341CFD}" type="parTrans" cxnId="{8B540F0B-2250-4B5E-BCCE-C3D246BFA6AE}">
      <dgm:prSet/>
      <dgm:spPr/>
      <dgm:t>
        <a:bodyPr/>
        <a:lstStyle/>
        <a:p>
          <a:endParaRPr lang="en-ZA"/>
        </a:p>
      </dgm:t>
    </dgm:pt>
    <dgm:pt modelId="{31DAD7E9-CE7C-41E2-8D30-CCCC16BF810D}" type="sibTrans" cxnId="{8B540F0B-2250-4B5E-BCCE-C3D246BFA6AE}">
      <dgm:prSet/>
      <dgm:spPr/>
      <dgm:t>
        <a:bodyPr/>
        <a:lstStyle/>
        <a:p>
          <a:endParaRPr lang="en-ZA"/>
        </a:p>
      </dgm:t>
    </dgm:pt>
    <dgm:pt modelId="{7B5F1AB1-A56B-4592-899D-948C07E9FCE7}">
      <dgm:prSet phldrT="[Text]"/>
      <dgm:spPr/>
      <dgm:t>
        <a:bodyPr/>
        <a:lstStyle/>
        <a:p>
          <a:r>
            <a:rPr lang="en-ZA" dirty="0" smtClean="0">
              <a:latin typeface="Corbel" panose="020B0503020204020204" pitchFamily="34" charset="0"/>
            </a:rPr>
            <a:t>Weightings are applied to the different readings from the sensors (because acceleration through a turn is worse than acceleration while moving forward, and acceleration upwards is even worse!)</a:t>
          </a:r>
          <a:endParaRPr lang="en-ZA" dirty="0">
            <a:latin typeface="Corbel" panose="020B0503020204020204" pitchFamily="34" charset="0"/>
          </a:endParaRPr>
        </a:p>
      </dgm:t>
    </dgm:pt>
    <dgm:pt modelId="{F9AFC70D-98A9-44D5-AE29-4B77D890DCE5}" type="sibTrans" cxnId="{134DE985-81C2-41BB-9A8C-B4B56F87F2E8}">
      <dgm:prSet/>
      <dgm:spPr/>
      <dgm:t>
        <a:bodyPr/>
        <a:lstStyle/>
        <a:p>
          <a:endParaRPr lang="en-ZA"/>
        </a:p>
      </dgm:t>
    </dgm:pt>
    <dgm:pt modelId="{32E3B1F7-D695-42F6-9E77-4159D9144FAF}" type="parTrans" cxnId="{134DE985-81C2-41BB-9A8C-B4B56F87F2E8}">
      <dgm:prSet/>
      <dgm:spPr/>
      <dgm:t>
        <a:bodyPr/>
        <a:lstStyle/>
        <a:p>
          <a:endParaRPr lang="en-ZA"/>
        </a:p>
      </dgm:t>
    </dgm:pt>
    <dgm:pt modelId="{F2809BA3-C65E-4889-8F5A-FF553707154C}">
      <dgm:prSet phldrT="[Text]"/>
      <dgm:spPr/>
      <dgm:t>
        <a:bodyPr/>
        <a:lstStyle/>
        <a:p>
          <a:r>
            <a:rPr lang="en-ZA" dirty="0" smtClean="0">
              <a:latin typeface="Corbel" panose="020B0503020204020204" pitchFamily="34" charset="0"/>
            </a:rPr>
            <a:t>Because the area under a normal distribution always equals 1, we can simply multiply the area by 10 to achieve a score out of 10 for the quality of that person’s driving.</a:t>
          </a:r>
          <a:endParaRPr lang="en-ZA" dirty="0">
            <a:latin typeface="Corbel" panose="020B0503020204020204" pitchFamily="34" charset="0"/>
          </a:endParaRPr>
        </a:p>
      </dgm:t>
    </dgm:pt>
    <dgm:pt modelId="{FC354316-0A86-49FE-B980-2848910173B1}" type="parTrans" cxnId="{B3B9CAB9-2667-4815-A245-E1FC2B28DE7D}">
      <dgm:prSet/>
      <dgm:spPr/>
      <dgm:t>
        <a:bodyPr/>
        <a:lstStyle/>
        <a:p>
          <a:endParaRPr lang="en-ZA"/>
        </a:p>
      </dgm:t>
    </dgm:pt>
    <dgm:pt modelId="{342EE362-FB63-4B4A-A4F8-F7864A82DA6F}" type="sibTrans" cxnId="{B3B9CAB9-2667-4815-A245-E1FC2B28DE7D}">
      <dgm:prSet/>
      <dgm:spPr/>
      <dgm:t>
        <a:bodyPr/>
        <a:lstStyle/>
        <a:p>
          <a:endParaRPr lang="en-ZA"/>
        </a:p>
      </dgm:t>
    </dgm:pt>
    <dgm:pt modelId="{AB7D1F4E-9312-4439-A2E4-A213510AFD26}" type="pres">
      <dgm:prSet presAssocID="{69D9465D-5278-4893-90E4-FC4A404190F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ZA"/>
        </a:p>
      </dgm:t>
    </dgm:pt>
    <dgm:pt modelId="{27F56413-FCFF-4273-949E-4AF04F853E29}" type="pres">
      <dgm:prSet presAssocID="{D9BFE88D-86D5-4A4E-9864-049B66CE7B11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69300817-EA31-4152-B990-B317CFA67973}" type="pres">
      <dgm:prSet presAssocID="{8E23BBB5-4FFD-4603-8A8B-57D6A8F546C7}" presName="sibTrans" presStyleLbl="sibTrans1D1" presStyleIdx="0" presStyleCnt="8"/>
      <dgm:spPr/>
      <dgm:t>
        <a:bodyPr/>
        <a:lstStyle/>
        <a:p>
          <a:endParaRPr lang="en-ZA"/>
        </a:p>
      </dgm:t>
    </dgm:pt>
    <dgm:pt modelId="{3192C467-49B7-423C-898A-FEF993C99F7E}" type="pres">
      <dgm:prSet presAssocID="{8E23BBB5-4FFD-4603-8A8B-57D6A8F546C7}" presName="connectorText" presStyleLbl="sibTrans1D1" presStyleIdx="0" presStyleCnt="8"/>
      <dgm:spPr/>
      <dgm:t>
        <a:bodyPr/>
        <a:lstStyle/>
        <a:p>
          <a:endParaRPr lang="en-ZA"/>
        </a:p>
      </dgm:t>
    </dgm:pt>
    <dgm:pt modelId="{2141B62C-AC3E-4A70-9DA9-08458AFC4B4F}" type="pres">
      <dgm:prSet presAssocID="{F6AB84D7-DC04-4772-BBB8-08839E3E3B0E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6C2007A8-9FE5-4910-BD18-916BF21E7786}" type="pres">
      <dgm:prSet presAssocID="{730DAA83-5ECA-4C62-B660-9C169A24A198}" presName="sibTrans" presStyleLbl="sibTrans1D1" presStyleIdx="1" presStyleCnt="8"/>
      <dgm:spPr/>
      <dgm:t>
        <a:bodyPr/>
        <a:lstStyle/>
        <a:p>
          <a:endParaRPr lang="en-ZA"/>
        </a:p>
      </dgm:t>
    </dgm:pt>
    <dgm:pt modelId="{47429D45-F0E3-46D3-B01A-9F44F1D3371D}" type="pres">
      <dgm:prSet presAssocID="{730DAA83-5ECA-4C62-B660-9C169A24A198}" presName="connectorText" presStyleLbl="sibTrans1D1" presStyleIdx="1" presStyleCnt="8"/>
      <dgm:spPr/>
      <dgm:t>
        <a:bodyPr/>
        <a:lstStyle/>
        <a:p>
          <a:endParaRPr lang="en-ZA"/>
        </a:p>
      </dgm:t>
    </dgm:pt>
    <dgm:pt modelId="{2F582401-5E91-4678-A347-43B09F72D53E}" type="pres">
      <dgm:prSet presAssocID="{C24C36EC-6312-42E6-85F3-613C20BC1376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4316FBD8-E443-4F26-8A56-58843C2E3CA0}" type="pres">
      <dgm:prSet presAssocID="{A015CC84-CBCB-49E3-9D9B-F66E30B67EB4}" presName="sibTrans" presStyleLbl="sibTrans1D1" presStyleIdx="2" presStyleCnt="8"/>
      <dgm:spPr/>
      <dgm:t>
        <a:bodyPr/>
        <a:lstStyle/>
        <a:p>
          <a:endParaRPr lang="en-ZA"/>
        </a:p>
      </dgm:t>
    </dgm:pt>
    <dgm:pt modelId="{4421280F-03E8-4105-8A80-19B499284225}" type="pres">
      <dgm:prSet presAssocID="{A015CC84-CBCB-49E3-9D9B-F66E30B67EB4}" presName="connectorText" presStyleLbl="sibTrans1D1" presStyleIdx="2" presStyleCnt="8"/>
      <dgm:spPr/>
      <dgm:t>
        <a:bodyPr/>
        <a:lstStyle/>
        <a:p>
          <a:endParaRPr lang="en-ZA"/>
        </a:p>
      </dgm:t>
    </dgm:pt>
    <dgm:pt modelId="{28ADFB63-5136-4E89-93B6-3A7E483E61F0}" type="pres">
      <dgm:prSet presAssocID="{AC0CA605-AB71-4DDA-8068-AE236D9C9B5B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059B6B66-3031-4510-8AE7-BB17D1B585F2}" type="pres">
      <dgm:prSet presAssocID="{A9DEF564-FDF7-4F00-998C-0108AF2F964C}" presName="sibTrans" presStyleLbl="sibTrans1D1" presStyleIdx="3" presStyleCnt="8"/>
      <dgm:spPr/>
      <dgm:t>
        <a:bodyPr/>
        <a:lstStyle/>
        <a:p>
          <a:endParaRPr lang="en-ZA"/>
        </a:p>
      </dgm:t>
    </dgm:pt>
    <dgm:pt modelId="{9056478E-F453-42D9-88A4-AC00F0403DF4}" type="pres">
      <dgm:prSet presAssocID="{A9DEF564-FDF7-4F00-998C-0108AF2F964C}" presName="connectorText" presStyleLbl="sibTrans1D1" presStyleIdx="3" presStyleCnt="8"/>
      <dgm:spPr/>
      <dgm:t>
        <a:bodyPr/>
        <a:lstStyle/>
        <a:p>
          <a:endParaRPr lang="en-ZA"/>
        </a:p>
      </dgm:t>
    </dgm:pt>
    <dgm:pt modelId="{97F24419-2708-42E8-9769-0A28F7BD71A6}" type="pres">
      <dgm:prSet presAssocID="{7B5F1AB1-A56B-4592-899D-948C07E9FCE7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7AD9DE54-F97A-4516-9C25-7596D7760CC8}" type="pres">
      <dgm:prSet presAssocID="{F9AFC70D-98A9-44D5-AE29-4B77D890DCE5}" presName="sibTrans" presStyleLbl="sibTrans1D1" presStyleIdx="4" presStyleCnt="8"/>
      <dgm:spPr/>
      <dgm:t>
        <a:bodyPr/>
        <a:lstStyle/>
        <a:p>
          <a:endParaRPr lang="en-ZA"/>
        </a:p>
      </dgm:t>
    </dgm:pt>
    <dgm:pt modelId="{191F4B3B-7C00-4194-8D4F-CECA86D703A2}" type="pres">
      <dgm:prSet presAssocID="{F9AFC70D-98A9-44D5-AE29-4B77D890DCE5}" presName="connectorText" presStyleLbl="sibTrans1D1" presStyleIdx="4" presStyleCnt="8"/>
      <dgm:spPr/>
      <dgm:t>
        <a:bodyPr/>
        <a:lstStyle/>
        <a:p>
          <a:endParaRPr lang="en-ZA"/>
        </a:p>
      </dgm:t>
    </dgm:pt>
    <dgm:pt modelId="{75DDC09E-4521-44CE-83AE-96887047D0A7}" type="pres">
      <dgm:prSet presAssocID="{F7C8F245-4D7A-469E-B33C-5443AAA03436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1AC55C4F-0C57-41CF-B1DD-AA1B3B966900}" type="pres">
      <dgm:prSet presAssocID="{5925B536-8CDD-4273-9EA0-F3DFE28CFC0A}" presName="sibTrans" presStyleLbl="sibTrans1D1" presStyleIdx="5" presStyleCnt="8"/>
      <dgm:spPr/>
      <dgm:t>
        <a:bodyPr/>
        <a:lstStyle/>
        <a:p>
          <a:endParaRPr lang="en-ZA"/>
        </a:p>
      </dgm:t>
    </dgm:pt>
    <dgm:pt modelId="{41E57713-78D3-4226-9328-E63F127319DB}" type="pres">
      <dgm:prSet presAssocID="{5925B536-8CDD-4273-9EA0-F3DFE28CFC0A}" presName="connectorText" presStyleLbl="sibTrans1D1" presStyleIdx="5" presStyleCnt="8"/>
      <dgm:spPr/>
      <dgm:t>
        <a:bodyPr/>
        <a:lstStyle/>
        <a:p>
          <a:endParaRPr lang="en-ZA"/>
        </a:p>
      </dgm:t>
    </dgm:pt>
    <dgm:pt modelId="{3F6E2F26-14C6-4160-AD3D-3A4C3799931F}" type="pres">
      <dgm:prSet presAssocID="{664F3033-06A2-4F92-8AED-49E5BB070394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4AB84C51-7196-46C2-BF35-0E4A8C115E5F}" type="pres">
      <dgm:prSet presAssocID="{24235BDA-3456-4472-A5F8-A95C033405D7}" presName="sibTrans" presStyleLbl="sibTrans1D1" presStyleIdx="6" presStyleCnt="8"/>
      <dgm:spPr/>
      <dgm:t>
        <a:bodyPr/>
        <a:lstStyle/>
        <a:p>
          <a:endParaRPr lang="en-ZA"/>
        </a:p>
      </dgm:t>
    </dgm:pt>
    <dgm:pt modelId="{FE21FC5D-E990-448C-86C2-C806DFF0FC6B}" type="pres">
      <dgm:prSet presAssocID="{24235BDA-3456-4472-A5F8-A95C033405D7}" presName="connectorText" presStyleLbl="sibTrans1D1" presStyleIdx="6" presStyleCnt="8"/>
      <dgm:spPr/>
      <dgm:t>
        <a:bodyPr/>
        <a:lstStyle/>
        <a:p>
          <a:endParaRPr lang="en-ZA"/>
        </a:p>
      </dgm:t>
    </dgm:pt>
    <dgm:pt modelId="{D00CAAD7-313A-42A8-8AA6-07795844C1A9}" type="pres">
      <dgm:prSet presAssocID="{CE70E7C1-00A1-4F5C-B7F2-4DEA0098B5CC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3A7AB653-5E27-4B23-A42A-C0CAEB14C9B2}" type="pres">
      <dgm:prSet presAssocID="{31DAD7E9-CE7C-41E2-8D30-CCCC16BF810D}" presName="sibTrans" presStyleLbl="sibTrans1D1" presStyleIdx="7" presStyleCnt="8"/>
      <dgm:spPr/>
      <dgm:t>
        <a:bodyPr/>
        <a:lstStyle/>
        <a:p>
          <a:endParaRPr lang="en-ZA"/>
        </a:p>
      </dgm:t>
    </dgm:pt>
    <dgm:pt modelId="{45216312-95A6-4DA6-98B8-814C28FC113E}" type="pres">
      <dgm:prSet presAssocID="{31DAD7E9-CE7C-41E2-8D30-CCCC16BF810D}" presName="connectorText" presStyleLbl="sibTrans1D1" presStyleIdx="7" presStyleCnt="8"/>
      <dgm:spPr/>
      <dgm:t>
        <a:bodyPr/>
        <a:lstStyle/>
        <a:p>
          <a:endParaRPr lang="en-ZA"/>
        </a:p>
      </dgm:t>
    </dgm:pt>
    <dgm:pt modelId="{E2D83472-AD73-4502-8BBF-5619C87A89FF}" type="pres">
      <dgm:prSet presAssocID="{F2809BA3-C65E-4889-8F5A-FF553707154C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</dgm:ptLst>
  <dgm:cxnLst>
    <dgm:cxn modelId="{56E98039-771D-4653-A621-261EB6296083}" type="presOf" srcId="{664F3033-06A2-4F92-8AED-49E5BB070394}" destId="{3F6E2F26-14C6-4160-AD3D-3A4C3799931F}" srcOrd="0" destOrd="0" presId="urn:microsoft.com/office/officeart/2005/8/layout/bProcess3"/>
    <dgm:cxn modelId="{1EA91787-343D-46F0-A1A6-0C2FA465220B}" srcId="{69D9465D-5278-4893-90E4-FC4A404190FF}" destId="{C24C36EC-6312-42E6-85F3-613C20BC1376}" srcOrd="2" destOrd="0" parTransId="{05B560A1-CF69-4666-8BB8-D628BE42664F}" sibTransId="{A015CC84-CBCB-49E3-9D9B-F66E30B67EB4}"/>
    <dgm:cxn modelId="{8B540F0B-2250-4B5E-BCCE-C3D246BFA6AE}" srcId="{69D9465D-5278-4893-90E4-FC4A404190FF}" destId="{CE70E7C1-00A1-4F5C-B7F2-4DEA0098B5CC}" srcOrd="7" destOrd="0" parTransId="{F234F055-B622-4D52-AFCB-3BA3D3341CFD}" sibTransId="{31DAD7E9-CE7C-41E2-8D30-CCCC16BF810D}"/>
    <dgm:cxn modelId="{DD000514-39A2-4B76-AF87-CC1A291DCAA0}" type="presOf" srcId="{8E23BBB5-4FFD-4603-8A8B-57D6A8F546C7}" destId="{3192C467-49B7-423C-898A-FEF993C99F7E}" srcOrd="1" destOrd="0" presId="urn:microsoft.com/office/officeart/2005/8/layout/bProcess3"/>
    <dgm:cxn modelId="{4F1F0396-DC65-4A9A-9F9F-6820240FE038}" type="presOf" srcId="{A015CC84-CBCB-49E3-9D9B-F66E30B67EB4}" destId="{4421280F-03E8-4105-8A80-19B499284225}" srcOrd="1" destOrd="0" presId="urn:microsoft.com/office/officeart/2005/8/layout/bProcess3"/>
    <dgm:cxn modelId="{914D6D9D-CCDB-445F-859B-2E629975E6CA}" type="presOf" srcId="{31DAD7E9-CE7C-41E2-8D30-CCCC16BF810D}" destId="{45216312-95A6-4DA6-98B8-814C28FC113E}" srcOrd="1" destOrd="0" presId="urn:microsoft.com/office/officeart/2005/8/layout/bProcess3"/>
    <dgm:cxn modelId="{3BEFAC9B-078E-4B97-AD89-0E28D5089970}" type="presOf" srcId="{D9BFE88D-86D5-4A4E-9864-049B66CE7B11}" destId="{27F56413-FCFF-4273-949E-4AF04F853E29}" srcOrd="0" destOrd="0" presId="urn:microsoft.com/office/officeart/2005/8/layout/bProcess3"/>
    <dgm:cxn modelId="{66A4BB9E-B506-428E-AE4D-2C51B57BC95A}" type="presOf" srcId="{730DAA83-5ECA-4C62-B660-9C169A24A198}" destId="{6C2007A8-9FE5-4910-BD18-916BF21E7786}" srcOrd="0" destOrd="0" presId="urn:microsoft.com/office/officeart/2005/8/layout/bProcess3"/>
    <dgm:cxn modelId="{614684B7-73F6-4C7D-9B80-D48683669E1D}" type="presOf" srcId="{730DAA83-5ECA-4C62-B660-9C169A24A198}" destId="{47429D45-F0E3-46D3-B01A-9F44F1D3371D}" srcOrd="1" destOrd="0" presId="urn:microsoft.com/office/officeart/2005/8/layout/bProcess3"/>
    <dgm:cxn modelId="{035396E5-2515-4249-A369-5CFAFF997907}" type="presOf" srcId="{A9DEF564-FDF7-4F00-998C-0108AF2F964C}" destId="{9056478E-F453-42D9-88A4-AC00F0403DF4}" srcOrd="1" destOrd="0" presId="urn:microsoft.com/office/officeart/2005/8/layout/bProcess3"/>
    <dgm:cxn modelId="{6B95947F-E4DB-4B6D-9C09-920446A46075}" type="presOf" srcId="{24235BDA-3456-4472-A5F8-A95C033405D7}" destId="{4AB84C51-7196-46C2-BF35-0E4A8C115E5F}" srcOrd="0" destOrd="0" presId="urn:microsoft.com/office/officeart/2005/8/layout/bProcess3"/>
    <dgm:cxn modelId="{B3B9CAB9-2667-4815-A245-E1FC2B28DE7D}" srcId="{69D9465D-5278-4893-90E4-FC4A404190FF}" destId="{F2809BA3-C65E-4889-8F5A-FF553707154C}" srcOrd="8" destOrd="0" parTransId="{FC354316-0A86-49FE-B980-2848910173B1}" sibTransId="{342EE362-FB63-4B4A-A4F8-F7864A82DA6F}"/>
    <dgm:cxn modelId="{134DE985-81C2-41BB-9A8C-B4B56F87F2E8}" srcId="{69D9465D-5278-4893-90E4-FC4A404190FF}" destId="{7B5F1AB1-A56B-4592-899D-948C07E9FCE7}" srcOrd="4" destOrd="0" parTransId="{32E3B1F7-D695-42F6-9E77-4159D9144FAF}" sibTransId="{F9AFC70D-98A9-44D5-AE29-4B77D890DCE5}"/>
    <dgm:cxn modelId="{20A183BC-9E2F-4451-9622-7D1E3D1922B0}" type="presOf" srcId="{F6AB84D7-DC04-4772-BBB8-08839E3E3B0E}" destId="{2141B62C-AC3E-4A70-9DA9-08458AFC4B4F}" srcOrd="0" destOrd="0" presId="urn:microsoft.com/office/officeart/2005/8/layout/bProcess3"/>
    <dgm:cxn modelId="{4AE66EED-62A5-4F1A-990D-CAB028D5B74F}" type="presOf" srcId="{A9DEF564-FDF7-4F00-998C-0108AF2F964C}" destId="{059B6B66-3031-4510-8AE7-BB17D1B585F2}" srcOrd="0" destOrd="0" presId="urn:microsoft.com/office/officeart/2005/8/layout/bProcess3"/>
    <dgm:cxn modelId="{5D51E946-1572-4B32-A99B-B09C2D21BB4F}" srcId="{69D9465D-5278-4893-90E4-FC4A404190FF}" destId="{664F3033-06A2-4F92-8AED-49E5BB070394}" srcOrd="6" destOrd="0" parTransId="{67711992-C237-4337-995F-B75846ACA60F}" sibTransId="{24235BDA-3456-4472-A5F8-A95C033405D7}"/>
    <dgm:cxn modelId="{5D11504B-F891-4E16-81AF-19A4EDD5D894}" srcId="{69D9465D-5278-4893-90E4-FC4A404190FF}" destId="{AC0CA605-AB71-4DDA-8068-AE236D9C9B5B}" srcOrd="3" destOrd="0" parTransId="{8CC74D62-4916-498D-B541-D6C5D6CF2E1B}" sibTransId="{A9DEF564-FDF7-4F00-998C-0108AF2F964C}"/>
    <dgm:cxn modelId="{DB501B82-E6DE-4E4C-BB8E-E48A1D33CDBB}" type="presOf" srcId="{5925B536-8CDD-4273-9EA0-F3DFE28CFC0A}" destId="{41E57713-78D3-4226-9328-E63F127319DB}" srcOrd="1" destOrd="0" presId="urn:microsoft.com/office/officeart/2005/8/layout/bProcess3"/>
    <dgm:cxn modelId="{FDCD777E-CA89-4F5C-89DE-969A8C0F8499}" type="presOf" srcId="{F9AFC70D-98A9-44D5-AE29-4B77D890DCE5}" destId="{7AD9DE54-F97A-4516-9C25-7596D7760CC8}" srcOrd="0" destOrd="0" presId="urn:microsoft.com/office/officeart/2005/8/layout/bProcess3"/>
    <dgm:cxn modelId="{2AA4AD88-DEE0-4498-BBBA-098B55978CFC}" srcId="{69D9465D-5278-4893-90E4-FC4A404190FF}" destId="{F7C8F245-4D7A-469E-B33C-5443AAA03436}" srcOrd="5" destOrd="0" parTransId="{7004115D-85D0-4855-8403-56165FBD8C5D}" sibTransId="{5925B536-8CDD-4273-9EA0-F3DFE28CFC0A}"/>
    <dgm:cxn modelId="{DC84B57A-AE1B-48A0-9979-F32FAA4A4346}" type="presOf" srcId="{F7C8F245-4D7A-469E-B33C-5443AAA03436}" destId="{75DDC09E-4521-44CE-83AE-96887047D0A7}" srcOrd="0" destOrd="0" presId="urn:microsoft.com/office/officeart/2005/8/layout/bProcess3"/>
    <dgm:cxn modelId="{A31A9123-C79D-424C-9E56-01277907F9B2}" type="presOf" srcId="{C24C36EC-6312-42E6-85F3-613C20BC1376}" destId="{2F582401-5E91-4678-A347-43B09F72D53E}" srcOrd="0" destOrd="0" presId="urn:microsoft.com/office/officeart/2005/8/layout/bProcess3"/>
    <dgm:cxn modelId="{9DCB5BF5-197A-4A12-B759-9340EE0B3C82}" type="presOf" srcId="{CE70E7C1-00A1-4F5C-B7F2-4DEA0098B5CC}" destId="{D00CAAD7-313A-42A8-8AA6-07795844C1A9}" srcOrd="0" destOrd="0" presId="urn:microsoft.com/office/officeart/2005/8/layout/bProcess3"/>
    <dgm:cxn modelId="{11065857-00B5-45BF-9B0E-11F1FA9143D5}" type="presOf" srcId="{8E23BBB5-4FFD-4603-8A8B-57D6A8F546C7}" destId="{69300817-EA31-4152-B990-B317CFA67973}" srcOrd="0" destOrd="0" presId="urn:microsoft.com/office/officeart/2005/8/layout/bProcess3"/>
    <dgm:cxn modelId="{8E306959-0771-4E82-AD73-16E7178BC058}" type="presOf" srcId="{F2809BA3-C65E-4889-8F5A-FF553707154C}" destId="{E2D83472-AD73-4502-8BBF-5619C87A89FF}" srcOrd="0" destOrd="0" presId="urn:microsoft.com/office/officeart/2005/8/layout/bProcess3"/>
    <dgm:cxn modelId="{8F94D015-219D-40FF-B9FD-36F97B152059}" type="presOf" srcId="{31DAD7E9-CE7C-41E2-8D30-CCCC16BF810D}" destId="{3A7AB653-5E27-4B23-A42A-C0CAEB14C9B2}" srcOrd="0" destOrd="0" presId="urn:microsoft.com/office/officeart/2005/8/layout/bProcess3"/>
    <dgm:cxn modelId="{75B350DD-836B-448D-B081-9D6DFD7B2F09}" type="presOf" srcId="{5925B536-8CDD-4273-9EA0-F3DFE28CFC0A}" destId="{1AC55C4F-0C57-41CF-B1DD-AA1B3B966900}" srcOrd="0" destOrd="0" presId="urn:microsoft.com/office/officeart/2005/8/layout/bProcess3"/>
    <dgm:cxn modelId="{871E06EF-02C7-4874-988B-E4C46C7C8825}" type="presOf" srcId="{A015CC84-CBCB-49E3-9D9B-F66E30B67EB4}" destId="{4316FBD8-E443-4F26-8A56-58843C2E3CA0}" srcOrd="0" destOrd="0" presId="urn:microsoft.com/office/officeart/2005/8/layout/bProcess3"/>
    <dgm:cxn modelId="{8F6A6AB6-3BE4-497A-A643-B4C8371E4C56}" type="presOf" srcId="{AC0CA605-AB71-4DDA-8068-AE236D9C9B5B}" destId="{28ADFB63-5136-4E89-93B6-3A7E483E61F0}" srcOrd="0" destOrd="0" presId="urn:microsoft.com/office/officeart/2005/8/layout/bProcess3"/>
    <dgm:cxn modelId="{35FFAEAE-DC16-4986-AE73-A931A7283792}" srcId="{69D9465D-5278-4893-90E4-FC4A404190FF}" destId="{D9BFE88D-86D5-4A4E-9864-049B66CE7B11}" srcOrd="0" destOrd="0" parTransId="{F9F09A06-4B6D-4FE7-83E2-F8A428C27656}" sibTransId="{8E23BBB5-4FFD-4603-8A8B-57D6A8F546C7}"/>
    <dgm:cxn modelId="{9B0E662B-D833-480C-AEC1-111736C85A9B}" type="presOf" srcId="{24235BDA-3456-4472-A5F8-A95C033405D7}" destId="{FE21FC5D-E990-448C-86C2-C806DFF0FC6B}" srcOrd="1" destOrd="0" presId="urn:microsoft.com/office/officeart/2005/8/layout/bProcess3"/>
    <dgm:cxn modelId="{FA601BAF-F0F4-41C1-9E74-90A3437D9622}" srcId="{69D9465D-5278-4893-90E4-FC4A404190FF}" destId="{F6AB84D7-DC04-4772-BBB8-08839E3E3B0E}" srcOrd="1" destOrd="0" parTransId="{F35EFF0E-EA0B-4C57-8CED-83FEB15CD0FD}" sibTransId="{730DAA83-5ECA-4C62-B660-9C169A24A198}"/>
    <dgm:cxn modelId="{0E32D405-B0EE-4C90-A941-BC16EC0C7248}" type="presOf" srcId="{F9AFC70D-98A9-44D5-AE29-4B77D890DCE5}" destId="{191F4B3B-7C00-4194-8D4F-CECA86D703A2}" srcOrd="1" destOrd="0" presId="urn:microsoft.com/office/officeart/2005/8/layout/bProcess3"/>
    <dgm:cxn modelId="{D1CB3532-38A6-46AF-9E72-C4D261661711}" type="presOf" srcId="{7B5F1AB1-A56B-4592-899D-948C07E9FCE7}" destId="{97F24419-2708-42E8-9769-0A28F7BD71A6}" srcOrd="0" destOrd="0" presId="urn:microsoft.com/office/officeart/2005/8/layout/bProcess3"/>
    <dgm:cxn modelId="{E34C3354-1D74-4A1F-8195-05508E85ECD6}" type="presOf" srcId="{69D9465D-5278-4893-90E4-FC4A404190FF}" destId="{AB7D1F4E-9312-4439-A2E4-A213510AFD26}" srcOrd="0" destOrd="0" presId="urn:microsoft.com/office/officeart/2005/8/layout/bProcess3"/>
    <dgm:cxn modelId="{E4EE961B-0963-4C92-ACB1-E6272FEEC90C}" type="presParOf" srcId="{AB7D1F4E-9312-4439-A2E4-A213510AFD26}" destId="{27F56413-FCFF-4273-949E-4AF04F853E29}" srcOrd="0" destOrd="0" presId="urn:microsoft.com/office/officeart/2005/8/layout/bProcess3"/>
    <dgm:cxn modelId="{1EF6780E-D158-423E-8DB5-577ED8C74FAE}" type="presParOf" srcId="{AB7D1F4E-9312-4439-A2E4-A213510AFD26}" destId="{69300817-EA31-4152-B990-B317CFA67973}" srcOrd="1" destOrd="0" presId="urn:microsoft.com/office/officeart/2005/8/layout/bProcess3"/>
    <dgm:cxn modelId="{10A3BE66-59E5-4222-817C-7D067B8FFCA2}" type="presParOf" srcId="{69300817-EA31-4152-B990-B317CFA67973}" destId="{3192C467-49B7-423C-898A-FEF993C99F7E}" srcOrd="0" destOrd="0" presId="urn:microsoft.com/office/officeart/2005/8/layout/bProcess3"/>
    <dgm:cxn modelId="{6DEA69BF-9812-46E4-BCF1-8D670BBCAB84}" type="presParOf" srcId="{AB7D1F4E-9312-4439-A2E4-A213510AFD26}" destId="{2141B62C-AC3E-4A70-9DA9-08458AFC4B4F}" srcOrd="2" destOrd="0" presId="urn:microsoft.com/office/officeart/2005/8/layout/bProcess3"/>
    <dgm:cxn modelId="{58F6D6BC-2B46-47F1-ABD4-E5A721DA6A23}" type="presParOf" srcId="{AB7D1F4E-9312-4439-A2E4-A213510AFD26}" destId="{6C2007A8-9FE5-4910-BD18-916BF21E7786}" srcOrd="3" destOrd="0" presId="urn:microsoft.com/office/officeart/2005/8/layout/bProcess3"/>
    <dgm:cxn modelId="{560B83AE-7469-4A37-B77D-78169C120553}" type="presParOf" srcId="{6C2007A8-9FE5-4910-BD18-916BF21E7786}" destId="{47429D45-F0E3-46D3-B01A-9F44F1D3371D}" srcOrd="0" destOrd="0" presId="urn:microsoft.com/office/officeart/2005/8/layout/bProcess3"/>
    <dgm:cxn modelId="{2D4F98E5-9C3F-4D5A-BE2F-B606DBB7A36E}" type="presParOf" srcId="{AB7D1F4E-9312-4439-A2E4-A213510AFD26}" destId="{2F582401-5E91-4678-A347-43B09F72D53E}" srcOrd="4" destOrd="0" presId="urn:microsoft.com/office/officeart/2005/8/layout/bProcess3"/>
    <dgm:cxn modelId="{7B2478D8-4866-4597-A3F2-E23C10546EBD}" type="presParOf" srcId="{AB7D1F4E-9312-4439-A2E4-A213510AFD26}" destId="{4316FBD8-E443-4F26-8A56-58843C2E3CA0}" srcOrd="5" destOrd="0" presId="urn:microsoft.com/office/officeart/2005/8/layout/bProcess3"/>
    <dgm:cxn modelId="{03D1A1AF-82C9-41C1-A5ED-34DB1306382C}" type="presParOf" srcId="{4316FBD8-E443-4F26-8A56-58843C2E3CA0}" destId="{4421280F-03E8-4105-8A80-19B499284225}" srcOrd="0" destOrd="0" presId="urn:microsoft.com/office/officeart/2005/8/layout/bProcess3"/>
    <dgm:cxn modelId="{F8D1C889-684E-4365-B0C5-22183916B824}" type="presParOf" srcId="{AB7D1F4E-9312-4439-A2E4-A213510AFD26}" destId="{28ADFB63-5136-4E89-93B6-3A7E483E61F0}" srcOrd="6" destOrd="0" presId="urn:microsoft.com/office/officeart/2005/8/layout/bProcess3"/>
    <dgm:cxn modelId="{3B6361EC-F2DD-4205-ACC0-6B4B0D4B1C29}" type="presParOf" srcId="{AB7D1F4E-9312-4439-A2E4-A213510AFD26}" destId="{059B6B66-3031-4510-8AE7-BB17D1B585F2}" srcOrd="7" destOrd="0" presId="urn:microsoft.com/office/officeart/2005/8/layout/bProcess3"/>
    <dgm:cxn modelId="{A47E5AAB-B665-47F7-A8D1-FA32E2F853D6}" type="presParOf" srcId="{059B6B66-3031-4510-8AE7-BB17D1B585F2}" destId="{9056478E-F453-42D9-88A4-AC00F0403DF4}" srcOrd="0" destOrd="0" presId="urn:microsoft.com/office/officeart/2005/8/layout/bProcess3"/>
    <dgm:cxn modelId="{7DDFED91-7A3B-433A-9AA5-420466112C69}" type="presParOf" srcId="{AB7D1F4E-9312-4439-A2E4-A213510AFD26}" destId="{97F24419-2708-42E8-9769-0A28F7BD71A6}" srcOrd="8" destOrd="0" presId="urn:microsoft.com/office/officeart/2005/8/layout/bProcess3"/>
    <dgm:cxn modelId="{8825F6F7-A9D7-4D72-A3E4-E943296D96EE}" type="presParOf" srcId="{AB7D1F4E-9312-4439-A2E4-A213510AFD26}" destId="{7AD9DE54-F97A-4516-9C25-7596D7760CC8}" srcOrd="9" destOrd="0" presId="urn:microsoft.com/office/officeart/2005/8/layout/bProcess3"/>
    <dgm:cxn modelId="{39104895-32A4-432F-A253-6AA200C51798}" type="presParOf" srcId="{7AD9DE54-F97A-4516-9C25-7596D7760CC8}" destId="{191F4B3B-7C00-4194-8D4F-CECA86D703A2}" srcOrd="0" destOrd="0" presId="urn:microsoft.com/office/officeart/2005/8/layout/bProcess3"/>
    <dgm:cxn modelId="{C9E82DC9-C04A-4CCD-A5E7-1742B0E045D4}" type="presParOf" srcId="{AB7D1F4E-9312-4439-A2E4-A213510AFD26}" destId="{75DDC09E-4521-44CE-83AE-96887047D0A7}" srcOrd="10" destOrd="0" presId="urn:microsoft.com/office/officeart/2005/8/layout/bProcess3"/>
    <dgm:cxn modelId="{F5905DE4-9D8E-47D7-A299-5D7207BBF107}" type="presParOf" srcId="{AB7D1F4E-9312-4439-A2E4-A213510AFD26}" destId="{1AC55C4F-0C57-41CF-B1DD-AA1B3B966900}" srcOrd="11" destOrd="0" presId="urn:microsoft.com/office/officeart/2005/8/layout/bProcess3"/>
    <dgm:cxn modelId="{B1D5099C-48AA-4C6E-9022-8AA1A84A1095}" type="presParOf" srcId="{1AC55C4F-0C57-41CF-B1DD-AA1B3B966900}" destId="{41E57713-78D3-4226-9328-E63F127319DB}" srcOrd="0" destOrd="0" presId="urn:microsoft.com/office/officeart/2005/8/layout/bProcess3"/>
    <dgm:cxn modelId="{EF4993EF-3C0B-490C-897A-13BA1E28BF70}" type="presParOf" srcId="{AB7D1F4E-9312-4439-A2E4-A213510AFD26}" destId="{3F6E2F26-14C6-4160-AD3D-3A4C3799931F}" srcOrd="12" destOrd="0" presId="urn:microsoft.com/office/officeart/2005/8/layout/bProcess3"/>
    <dgm:cxn modelId="{73AD43F4-E136-4176-A28B-ED169FA49832}" type="presParOf" srcId="{AB7D1F4E-9312-4439-A2E4-A213510AFD26}" destId="{4AB84C51-7196-46C2-BF35-0E4A8C115E5F}" srcOrd="13" destOrd="0" presId="urn:microsoft.com/office/officeart/2005/8/layout/bProcess3"/>
    <dgm:cxn modelId="{895CB221-9A3D-4605-9CAD-2A78FF3530A0}" type="presParOf" srcId="{4AB84C51-7196-46C2-BF35-0E4A8C115E5F}" destId="{FE21FC5D-E990-448C-86C2-C806DFF0FC6B}" srcOrd="0" destOrd="0" presId="urn:microsoft.com/office/officeart/2005/8/layout/bProcess3"/>
    <dgm:cxn modelId="{6D8DA692-9887-462B-98E6-A78446E7F987}" type="presParOf" srcId="{AB7D1F4E-9312-4439-A2E4-A213510AFD26}" destId="{D00CAAD7-313A-42A8-8AA6-07795844C1A9}" srcOrd="14" destOrd="0" presId="urn:microsoft.com/office/officeart/2005/8/layout/bProcess3"/>
    <dgm:cxn modelId="{4BA2E726-DA22-4C00-AD70-554FF6A1FAA0}" type="presParOf" srcId="{AB7D1F4E-9312-4439-A2E4-A213510AFD26}" destId="{3A7AB653-5E27-4B23-A42A-C0CAEB14C9B2}" srcOrd="15" destOrd="0" presId="urn:microsoft.com/office/officeart/2005/8/layout/bProcess3"/>
    <dgm:cxn modelId="{140109FA-E27D-4C9E-9CB9-8EB3D8AF3967}" type="presParOf" srcId="{3A7AB653-5E27-4B23-A42A-C0CAEB14C9B2}" destId="{45216312-95A6-4DA6-98B8-814C28FC113E}" srcOrd="0" destOrd="0" presId="urn:microsoft.com/office/officeart/2005/8/layout/bProcess3"/>
    <dgm:cxn modelId="{79D57866-43C3-43F8-8A16-EBC65F7AACF5}" type="presParOf" srcId="{AB7D1F4E-9312-4439-A2E4-A213510AFD26}" destId="{E2D83472-AD73-4502-8BBF-5619C87A89FF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00817-EA31-4152-B990-B317CFA67973}">
      <dsp:nvSpPr>
        <dsp:cNvPr id="0" name=""/>
        <dsp:cNvSpPr/>
      </dsp:nvSpPr>
      <dsp:spPr>
        <a:xfrm>
          <a:off x="2185843" y="813594"/>
          <a:ext cx="4712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1224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500" kern="1200"/>
        </a:p>
      </dsp:txBody>
      <dsp:txXfrm>
        <a:off x="2408910" y="856805"/>
        <a:ext cx="25091" cy="5018"/>
      </dsp:txXfrm>
    </dsp:sp>
    <dsp:sp modelId="{27F56413-FCFF-4273-949E-4AF04F853E29}">
      <dsp:nvSpPr>
        <dsp:cNvPr id="0" name=""/>
        <dsp:cNvSpPr/>
      </dsp:nvSpPr>
      <dsp:spPr>
        <a:xfrm>
          <a:off x="5796" y="204760"/>
          <a:ext cx="2181847" cy="13091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100" kern="1200" dirty="0" smtClean="0">
              <a:latin typeface="Corbel" panose="020B0503020204020204" pitchFamily="34" charset="0"/>
            </a:rPr>
            <a:t>Collect data from the Android’s sensors.</a:t>
          </a:r>
          <a:endParaRPr lang="en-ZA" sz="1100" kern="1200" dirty="0">
            <a:latin typeface="Corbel" panose="020B0503020204020204" pitchFamily="34" charset="0"/>
          </a:endParaRPr>
        </a:p>
      </dsp:txBody>
      <dsp:txXfrm>
        <a:off x="5796" y="204760"/>
        <a:ext cx="2181847" cy="1309108"/>
      </dsp:txXfrm>
    </dsp:sp>
    <dsp:sp modelId="{6C2007A8-9FE5-4910-BD18-916BF21E7786}">
      <dsp:nvSpPr>
        <dsp:cNvPr id="0" name=""/>
        <dsp:cNvSpPr/>
      </dsp:nvSpPr>
      <dsp:spPr>
        <a:xfrm>
          <a:off x="4869516" y="813594"/>
          <a:ext cx="4712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1224" y="45720"/>
              </a:lnTo>
            </a:path>
          </a:pathLst>
        </a:custGeom>
        <a:noFill/>
        <a:ln w="9525" cap="flat" cmpd="sng" algn="ctr">
          <a:solidFill>
            <a:schemeClr val="accent5">
              <a:hueOff val="431236"/>
              <a:satOff val="-3289"/>
              <a:lumOff val="-145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500" kern="1200"/>
        </a:p>
      </dsp:txBody>
      <dsp:txXfrm>
        <a:off x="5092583" y="856805"/>
        <a:ext cx="25091" cy="5018"/>
      </dsp:txXfrm>
    </dsp:sp>
    <dsp:sp modelId="{2141B62C-AC3E-4A70-9DA9-08458AFC4B4F}">
      <dsp:nvSpPr>
        <dsp:cNvPr id="0" name=""/>
        <dsp:cNvSpPr/>
      </dsp:nvSpPr>
      <dsp:spPr>
        <a:xfrm>
          <a:off x="2689468" y="204760"/>
          <a:ext cx="2181847" cy="1309108"/>
        </a:xfrm>
        <a:prstGeom prst="rect">
          <a:avLst/>
        </a:prstGeom>
        <a:solidFill>
          <a:schemeClr val="accent5">
            <a:hueOff val="377331"/>
            <a:satOff val="-2878"/>
            <a:lumOff val="-12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100" kern="1200" dirty="0" smtClean="0">
              <a:latin typeface="Corbel" panose="020B0503020204020204" pitchFamily="34" charset="0"/>
            </a:rPr>
            <a:t>We determine many bad things all previous users have averaged per second. And transform that data into a normal distribution.</a:t>
          </a:r>
          <a:endParaRPr lang="en-ZA" sz="1100" kern="1200" dirty="0">
            <a:latin typeface="Corbel" panose="020B0503020204020204" pitchFamily="34" charset="0"/>
          </a:endParaRPr>
        </a:p>
      </dsp:txBody>
      <dsp:txXfrm>
        <a:off x="2689468" y="204760"/>
        <a:ext cx="2181847" cy="1309108"/>
      </dsp:txXfrm>
    </dsp:sp>
    <dsp:sp modelId="{4316FBD8-E443-4F26-8A56-58843C2E3CA0}">
      <dsp:nvSpPr>
        <dsp:cNvPr id="0" name=""/>
        <dsp:cNvSpPr/>
      </dsp:nvSpPr>
      <dsp:spPr>
        <a:xfrm>
          <a:off x="1096719" y="1512068"/>
          <a:ext cx="5367345" cy="471224"/>
        </a:xfrm>
        <a:custGeom>
          <a:avLst/>
          <a:gdLst/>
          <a:ahLst/>
          <a:cxnLst/>
          <a:rect l="0" t="0" r="0" b="0"/>
          <a:pathLst>
            <a:path>
              <a:moveTo>
                <a:pt x="5367345" y="0"/>
              </a:moveTo>
              <a:lnTo>
                <a:pt x="5367345" y="252712"/>
              </a:lnTo>
              <a:lnTo>
                <a:pt x="0" y="252712"/>
              </a:lnTo>
              <a:lnTo>
                <a:pt x="0" y="471224"/>
              </a:lnTo>
            </a:path>
          </a:pathLst>
        </a:custGeom>
        <a:noFill/>
        <a:ln w="9525" cap="flat" cmpd="sng" algn="ctr">
          <a:solidFill>
            <a:schemeClr val="accent5">
              <a:hueOff val="862472"/>
              <a:satOff val="-6578"/>
              <a:lumOff val="-291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500" kern="1200"/>
        </a:p>
      </dsp:txBody>
      <dsp:txXfrm>
        <a:off x="3645623" y="1745172"/>
        <a:ext cx="269537" cy="5018"/>
      </dsp:txXfrm>
    </dsp:sp>
    <dsp:sp modelId="{2F582401-5E91-4678-A347-43B09F72D53E}">
      <dsp:nvSpPr>
        <dsp:cNvPr id="0" name=""/>
        <dsp:cNvSpPr/>
      </dsp:nvSpPr>
      <dsp:spPr>
        <a:xfrm>
          <a:off x="5373141" y="204760"/>
          <a:ext cx="2181847" cy="1309108"/>
        </a:xfrm>
        <a:prstGeom prst="rect">
          <a:avLst/>
        </a:prstGeom>
        <a:solidFill>
          <a:schemeClr val="accent5">
            <a:hueOff val="754663"/>
            <a:satOff val="-5755"/>
            <a:lumOff val="-254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100" kern="1200" dirty="0" smtClean="0">
              <a:latin typeface="Corbel" panose="020B0503020204020204" pitchFamily="34" charset="0"/>
            </a:rPr>
            <a:t>Determine how many bad things the current user does per second.</a:t>
          </a:r>
          <a:endParaRPr lang="en-ZA" sz="1100" kern="1200" dirty="0">
            <a:latin typeface="Corbel" panose="020B0503020204020204" pitchFamily="34" charset="0"/>
          </a:endParaRPr>
        </a:p>
      </dsp:txBody>
      <dsp:txXfrm>
        <a:off x="5373141" y="204760"/>
        <a:ext cx="2181847" cy="1309108"/>
      </dsp:txXfrm>
    </dsp:sp>
    <dsp:sp modelId="{059B6B66-3031-4510-8AE7-BB17D1B585F2}">
      <dsp:nvSpPr>
        <dsp:cNvPr id="0" name=""/>
        <dsp:cNvSpPr/>
      </dsp:nvSpPr>
      <dsp:spPr>
        <a:xfrm>
          <a:off x="2185843" y="2624528"/>
          <a:ext cx="4712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1224" y="45720"/>
              </a:lnTo>
            </a:path>
          </a:pathLst>
        </a:custGeom>
        <a:noFill/>
        <a:ln w="9525" cap="flat" cmpd="sng" algn="ctr">
          <a:solidFill>
            <a:schemeClr val="accent5">
              <a:hueOff val="1293708"/>
              <a:satOff val="-9867"/>
              <a:lumOff val="-437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500" kern="1200"/>
        </a:p>
      </dsp:txBody>
      <dsp:txXfrm>
        <a:off x="2408910" y="2667738"/>
        <a:ext cx="25091" cy="5018"/>
      </dsp:txXfrm>
    </dsp:sp>
    <dsp:sp modelId="{28ADFB63-5136-4E89-93B6-3A7E483E61F0}">
      <dsp:nvSpPr>
        <dsp:cNvPr id="0" name=""/>
        <dsp:cNvSpPr/>
      </dsp:nvSpPr>
      <dsp:spPr>
        <a:xfrm>
          <a:off x="5796" y="2015693"/>
          <a:ext cx="2181847" cy="1309108"/>
        </a:xfrm>
        <a:prstGeom prst="rect">
          <a:avLst/>
        </a:prstGeom>
        <a:solidFill>
          <a:schemeClr val="accent5">
            <a:hueOff val="1131994"/>
            <a:satOff val="-8633"/>
            <a:lumOff val="-382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100" kern="1200" dirty="0" smtClean="0">
              <a:latin typeface="Corbel" panose="020B0503020204020204" pitchFamily="34" charset="0"/>
            </a:rPr>
            <a:t>One of the useful properties of the data we exploit, is that we are able to estimate a position on a normal distribution for the likelihood of the observed results in terms of the number of bad things per second.</a:t>
          </a:r>
          <a:endParaRPr lang="en-ZA" sz="1100" kern="1200" dirty="0">
            <a:latin typeface="Corbel" panose="020B0503020204020204" pitchFamily="34" charset="0"/>
          </a:endParaRPr>
        </a:p>
      </dsp:txBody>
      <dsp:txXfrm>
        <a:off x="5796" y="2015693"/>
        <a:ext cx="2181847" cy="1309108"/>
      </dsp:txXfrm>
    </dsp:sp>
    <dsp:sp modelId="{7AD9DE54-F97A-4516-9C25-7596D7760CC8}">
      <dsp:nvSpPr>
        <dsp:cNvPr id="0" name=""/>
        <dsp:cNvSpPr/>
      </dsp:nvSpPr>
      <dsp:spPr>
        <a:xfrm>
          <a:off x="4869516" y="2624528"/>
          <a:ext cx="4712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1224" y="45720"/>
              </a:lnTo>
            </a:path>
          </a:pathLst>
        </a:custGeom>
        <a:noFill/>
        <a:ln w="9525" cap="flat" cmpd="sng" algn="ctr">
          <a:solidFill>
            <a:schemeClr val="accent5">
              <a:hueOff val="1724944"/>
              <a:satOff val="-13155"/>
              <a:lumOff val="-582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500" kern="1200"/>
        </a:p>
      </dsp:txBody>
      <dsp:txXfrm>
        <a:off x="5092583" y="2667738"/>
        <a:ext cx="25091" cy="5018"/>
      </dsp:txXfrm>
    </dsp:sp>
    <dsp:sp modelId="{97F24419-2708-42E8-9769-0A28F7BD71A6}">
      <dsp:nvSpPr>
        <dsp:cNvPr id="0" name=""/>
        <dsp:cNvSpPr/>
      </dsp:nvSpPr>
      <dsp:spPr>
        <a:xfrm>
          <a:off x="2689468" y="2015693"/>
          <a:ext cx="2181847" cy="1309108"/>
        </a:xfrm>
        <a:prstGeom prst="rect">
          <a:avLst/>
        </a:prstGeom>
        <a:solidFill>
          <a:schemeClr val="accent5">
            <a:hueOff val="1509326"/>
            <a:satOff val="-11511"/>
            <a:lumOff val="-509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100" kern="1200" dirty="0" smtClean="0">
              <a:latin typeface="Corbel" panose="020B0503020204020204" pitchFamily="34" charset="0"/>
            </a:rPr>
            <a:t>Weightings are applied to the different readings from the sensors (because acceleration through a turn is worse than acceleration while moving forward, and acceleration upwards is even worse!)</a:t>
          </a:r>
          <a:endParaRPr lang="en-ZA" sz="1100" kern="1200" dirty="0">
            <a:latin typeface="Corbel" panose="020B0503020204020204" pitchFamily="34" charset="0"/>
          </a:endParaRPr>
        </a:p>
      </dsp:txBody>
      <dsp:txXfrm>
        <a:off x="2689468" y="2015693"/>
        <a:ext cx="2181847" cy="1309108"/>
      </dsp:txXfrm>
    </dsp:sp>
    <dsp:sp modelId="{1AC55C4F-0C57-41CF-B1DD-AA1B3B966900}">
      <dsp:nvSpPr>
        <dsp:cNvPr id="0" name=""/>
        <dsp:cNvSpPr/>
      </dsp:nvSpPr>
      <dsp:spPr>
        <a:xfrm>
          <a:off x="1096719" y="3323002"/>
          <a:ext cx="5367345" cy="471224"/>
        </a:xfrm>
        <a:custGeom>
          <a:avLst/>
          <a:gdLst/>
          <a:ahLst/>
          <a:cxnLst/>
          <a:rect l="0" t="0" r="0" b="0"/>
          <a:pathLst>
            <a:path>
              <a:moveTo>
                <a:pt x="5367345" y="0"/>
              </a:moveTo>
              <a:lnTo>
                <a:pt x="5367345" y="252712"/>
              </a:lnTo>
              <a:lnTo>
                <a:pt x="0" y="252712"/>
              </a:lnTo>
              <a:lnTo>
                <a:pt x="0" y="471224"/>
              </a:lnTo>
            </a:path>
          </a:pathLst>
        </a:custGeom>
        <a:noFill/>
        <a:ln w="9525" cap="flat" cmpd="sng" algn="ctr">
          <a:solidFill>
            <a:schemeClr val="accent5">
              <a:hueOff val="2156180"/>
              <a:satOff val="-16444"/>
              <a:lumOff val="-728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500" kern="1200"/>
        </a:p>
      </dsp:txBody>
      <dsp:txXfrm>
        <a:off x="3645623" y="3556105"/>
        <a:ext cx="269537" cy="5018"/>
      </dsp:txXfrm>
    </dsp:sp>
    <dsp:sp modelId="{75DDC09E-4521-44CE-83AE-96887047D0A7}">
      <dsp:nvSpPr>
        <dsp:cNvPr id="0" name=""/>
        <dsp:cNvSpPr/>
      </dsp:nvSpPr>
      <dsp:spPr>
        <a:xfrm>
          <a:off x="5373141" y="2015693"/>
          <a:ext cx="2181847" cy="1309108"/>
        </a:xfrm>
        <a:prstGeom prst="rect">
          <a:avLst/>
        </a:prstGeom>
        <a:solidFill>
          <a:schemeClr val="accent5">
            <a:hueOff val="1886657"/>
            <a:satOff val="-14389"/>
            <a:lumOff val="-637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100" kern="1200" dirty="0" smtClean="0">
              <a:latin typeface="Corbel" panose="020B0503020204020204" pitchFamily="34" charset="0"/>
            </a:rPr>
            <a:t>Using this information, we are able to estimate a probability that the score of the current trip was a result of random chance when compared to the normal distribution of all other drivers.</a:t>
          </a:r>
          <a:endParaRPr lang="en-ZA" sz="1100" kern="1200" dirty="0">
            <a:latin typeface="Corbel" panose="020B0503020204020204" pitchFamily="34" charset="0"/>
          </a:endParaRPr>
        </a:p>
      </dsp:txBody>
      <dsp:txXfrm>
        <a:off x="5373141" y="2015693"/>
        <a:ext cx="2181847" cy="1309108"/>
      </dsp:txXfrm>
    </dsp:sp>
    <dsp:sp modelId="{4AB84C51-7196-46C2-BF35-0E4A8C115E5F}">
      <dsp:nvSpPr>
        <dsp:cNvPr id="0" name=""/>
        <dsp:cNvSpPr/>
      </dsp:nvSpPr>
      <dsp:spPr>
        <a:xfrm>
          <a:off x="2185843" y="4435461"/>
          <a:ext cx="4712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1224" y="45720"/>
              </a:lnTo>
            </a:path>
          </a:pathLst>
        </a:custGeom>
        <a:noFill/>
        <a:ln w="9525" cap="flat" cmpd="sng" algn="ctr">
          <a:solidFill>
            <a:schemeClr val="accent5">
              <a:hueOff val="2587415"/>
              <a:satOff val="-19733"/>
              <a:lumOff val="-873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500" kern="1200"/>
        </a:p>
      </dsp:txBody>
      <dsp:txXfrm>
        <a:off x="2408910" y="4478672"/>
        <a:ext cx="25091" cy="5018"/>
      </dsp:txXfrm>
    </dsp:sp>
    <dsp:sp modelId="{3F6E2F26-14C6-4160-AD3D-3A4C3799931F}">
      <dsp:nvSpPr>
        <dsp:cNvPr id="0" name=""/>
        <dsp:cNvSpPr/>
      </dsp:nvSpPr>
      <dsp:spPr>
        <a:xfrm>
          <a:off x="5796" y="3826627"/>
          <a:ext cx="2181847" cy="1309108"/>
        </a:xfrm>
        <a:prstGeom prst="rect">
          <a:avLst/>
        </a:prstGeom>
        <a:solidFill>
          <a:schemeClr val="accent5">
            <a:hueOff val="2263988"/>
            <a:satOff val="-17266"/>
            <a:lumOff val="-764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100" kern="1200" dirty="0" smtClean="0">
              <a:latin typeface="Corbel" panose="020B0503020204020204" pitchFamily="34" charset="0"/>
            </a:rPr>
            <a:t>From this data we calculate a Z-score for the distance of the person’s number of bad things from the normal distribution of the number of bad things.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1100" kern="1200" dirty="0">
            <a:latin typeface="Corbel" panose="020B0503020204020204" pitchFamily="34" charset="0"/>
          </a:endParaRPr>
        </a:p>
      </dsp:txBody>
      <dsp:txXfrm>
        <a:off x="5796" y="3826627"/>
        <a:ext cx="2181847" cy="1309108"/>
      </dsp:txXfrm>
    </dsp:sp>
    <dsp:sp modelId="{3A7AB653-5E27-4B23-A42A-C0CAEB14C9B2}">
      <dsp:nvSpPr>
        <dsp:cNvPr id="0" name=""/>
        <dsp:cNvSpPr/>
      </dsp:nvSpPr>
      <dsp:spPr>
        <a:xfrm>
          <a:off x="4869516" y="4435461"/>
          <a:ext cx="4712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1224" y="45720"/>
              </a:lnTo>
            </a:path>
          </a:pathLst>
        </a:custGeom>
        <a:noFill/>
        <a:ln w="9525" cap="flat" cmpd="sng" algn="ctr">
          <a:solidFill>
            <a:schemeClr val="accent5">
              <a:hueOff val="3018651"/>
              <a:satOff val="-23022"/>
              <a:lumOff val="-1019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500" kern="1200"/>
        </a:p>
      </dsp:txBody>
      <dsp:txXfrm>
        <a:off x="5092583" y="4478672"/>
        <a:ext cx="25091" cy="5018"/>
      </dsp:txXfrm>
    </dsp:sp>
    <dsp:sp modelId="{D00CAAD7-313A-42A8-8AA6-07795844C1A9}">
      <dsp:nvSpPr>
        <dsp:cNvPr id="0" name=""/>
        <dsp:cNvSpPr/>
      </dsp:nvSpPr>
      <dsp:spPr>
        <a:xfrm>
          <a:off x="2689468" y="3826627"/>
          <a:ext cx="2181847" cy="1309108"/>
        </a:xfrm>
        <a:prstGeom prst="rect">
          <a:avLst/>
        </a:prstGeom>
        <a:solidFill>
          <a:schemeClr val="accent5">
            <a:hueOff val="2641320"/>
            <a:satOff val="-20144"/>
            <a:lumOff val="-8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100" kern="1200" dirty="0" smtClean="0">
              <a:latin typeface="Corbel" panose="020B0503020204020204" pitchFamily="34" charset="0"/>
            </a:rPr>
            <a:t>Using our z-score and by integrating the normal distribution function, we are able to estimate the area to the left of the normal distribution’s score.</a:t>
          </a:r>
          <a:endParaRPr lang="en-ZA" sz="1100" kern="1200" dirty="0">
            <a:latin typeface="Corbel" panose="020B0503020204020204" pitchFamily="34" charset="0"/>
          </a:endParaRPr>
        </a:p>
      </dsp:txBody>
      <dsp:txXfrm>
        <a:off x="2689468" y="3826627"/>
        <a:ext cx="2181847" cy="1309108"/>
      </dsp:txXfrm>
    </dsp:sp>
    <dsp:sp modelId="{E2D83472-AD73-4502-8BBF-5619C87A89FF}">
      <dsp:nvSpPr>
        <dsp:cNvPr id="0" name=""/>
        <dsp:cNvSpPr/>
      </dsp:nvSpPr>
      <dsp:spPr>
        <a:xfrm>
          <a:off x="5373141" y="3826627"/>
          <a:ext cx="2181847" cy="1309108"/>
        </a:xfrm>
        <a:prstGeom prst="rect">
          <a:avLst/>
        </a:prstGeom>
        <a:solidFill>
          <a:schemeClr val="accent5">
            <a:hueOff val="3018651"/>
            <a:satOff val="-23022"/>
            <a:lumOff val="-1019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100" kern="1200" dirty="0" smtClean="0">
              <a:latin typeface="Corbel" panose="020B0503020204020204" pitchFamily="34" charset="0"/>
            </a:rPr>
            <a:t>Because the area under a normal distribution always equals 1, we can simply multiply the area by 10 to achieve a score out of 10 for the quality of that person’s driving.</a:t>
          </a:r>
          <a:endParaRPr lang="en-ZA" sz="1100" kern="1200" dirty="0">
            <a:latin typeface="Corbel" panose="020B0503020204020204" pitchFamily="34" charset="0"/>
          </a:endParaRPr>
        </a:p>
      </dsp:txBody>
      <dsp:txXfrm>
        <a:off x="5373141" y="3826627"/>
        <a:ext cx="2181847" cy="1309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68800" cy="96012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22225" y="1"/>
            <a:ext cx="16357334" cy="922337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1" y="5995161"/>
            <a:ext cx="15860960" cy="2840383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1" y="1"/>
            <a:ext cx="12207411" cy="639628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226520" y="410644"/>
            <a:ext cx="15913962" cy="8052526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1247682" y="927719"/>
            <a:ext cx="13657262" cy="3873139"/>
          </a:xfrm>
        </p:spPr>
        <p:txBody>
          <a:bodyPr anchor="b">
            <a:normAutofit/>
          </a:bodyPr>
          <a:lstStyle>
            <a:lvl1pPr algn="r">
              <a:defRPr sz="11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1376287" y="4907293"/>
            <a:ext cx="13657262" cy="770466"/>
          </a:xfrm>
        </p:spPr>
        <p:txBody>
          <a:bodyPr anchor="t">
            <a:noAutofit/>
          </a:bodyPr>
          <a:lstStyle>
            <a:lvl1pPr marL="0" indent="0" algn="r">
              <a:buNone/>
              <a:defRPr sz="3920">
                <a:solidFill>
                  <a:schemeClr val="bg1">
                    <a:lumMod val="50000"/>
                  </a:schemeClr>
                </a:solidFill>
              </a:defRPr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6927958" y="6409848"/>
            <a:ext cx="8601114" cy="1628357"/>
          </a:xfrm>
        </p:spPr>
        <p:txBody>
          <a:bodyPr/>
          <a:lstStyle>
            <a:lvl1pPr algn="ctr">
              <a:defRPr sz="756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76717B3-76BD-4CF3-B287-483EF058EC68}" type="datetimeFigureOut">
              <a:rPr lang="en-ZA" smtClean="0"/>
              <a:t>2015-10-20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7784" y="6836234"/>
            <a:ext cx="5666135" cy="1673753"/>
          </a:xfrm>
        </p:spPr>
        <p:txBody>
          <a:bodyPr vert="horz" lIns="91440" tIns="45720" rIns="91440" bIns="45720" rtlCol="0" anchor="ctr"/>
          <a:lstStyle>
            <a:lvl1pPr algn="r">
              <a:defRPr lang="en-US" sz="7560" dirty="0"/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13792461" y="5365707"/>
            <a:ext cx="1270060" cy="697858"/>
          </a:xfrm>
        </p:spPr>
        <p:txBody>
          <a:bodyPr/>
          <a:lstStyle>
            <a:lvl1pPr>
              <a:defRPr sz="33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  <p:sp>
        <p:nvSpPr>
          <p:cNvPr id="25" name="5-Point Star 24"/>
          <p:cNvSpPr/>
          <p:nvPr/>
        </p:nvSpPr>
        <p:spPr>
          <a:xfrm rot="21420000">
            <a:off x="5909939" y="7155899"/>
            <a:ext cx="721540" cy="721540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788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5748866"/>
            <a:ext cx="14552591" cy="824384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122" y="960119"/>
            <a:ext cx="14549518" cy="4472864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0092" y="6584092"/>
            <a:ext cx="14552619" cy="955461"/>
          </a:xfrm>
        </p:spPr>
        <p:txBody>
          <a:bodyPr anchor="t"/>
          <a:lstStyle>
            <a:lvl1pPr marL="0" indent="0" algn="l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5826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1" y="960121"/>
            <a:ext cx="14555663" cy="4472864"/>
          </a:xfrm>
        </p:spPr>
        <p:txBody>
          <a:bodyPr anchor="ctr">
            <a:normAutofit/>
          </a:bodyPr>
          <a:lstStyle>
            <a:lvl1pPr algn="ctr">
              <a:defRPr sz="6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0091" y="5748866"/>
            <a:ext cx="14552621" cy="17830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52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22907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425" y="960120"/>
            <a:ext cx="13335028" cy="4083386"/>
          </a:xfrm>
        </p:spPr>
        <p:txBody>
          <a:bodyPr anchor="ctr">
            <a:normAutofit/>
          </a:bodyPr>
          <a:lstStyle>
            <a:lvl1pPr algn="ctr">
              <a:defRPr sz="6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170370" y="5054045"/>
            <a:ext cx="12135138" cy="528875"/>
          </a:xfrm>
        </p:spPr>
        <p:txBody>
          <a:bodyPr anchor="t">
            <a:normAutofit/>
          </a:bodyPr>
          <a:lstStyle>
            <a:lvl1pPr marL="0" indent="0" algn="r">
              <a:buNone/>
              <a:defRPr sz="19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0121" y="5748868"/>
            <a:ext cx="14555635" cy="17755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52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  <p:sp>
        <p:nvSpPr>
          <p:cNvPr id="13" name="TextBox 12"/>
          <p:cNvSpPr txBox="1"/>
          <p:nvPr/>
        </p:nvSpPr>
        <p:spPr>
          <a:xfrm>
            <a:off x="960121" y="1249679"/>
            <a:ext cx="853440" cy="818686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1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662316" y="4091958"/>
            <a:ext cx="853440" cy="818686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1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8362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1" y="2413396"/>
            <a:ext cx="14552590" cy="3516569"/>
          </a:xfrm>
        </p:spPr>
        <p:txBody>
          <a:bodyPr anchor="b">
            <a:normAutofit/>
          </a:bodyPr>
          <a:lstStyle>
            <a:lvl1pPr algn="l">
              <a:defRPr sz="6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0121" y="5946455"/>
            <a:ext cx="14552590" cy="1596902"/>
          </a:xfrm>
        </p:spPr>
        <p:txBody>
          <a:bodyPr anchor="t">
            <a:normAutofit/>
          </a:bodyPr>
          <a:lstStyle>
            <a:lvl1pPr marL="0" indent="0" algn="l">
              <a:buNone/>
              <a:defRPr sz="252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84644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60123" y="960121"/>
            <a:ext cx="14552588" cy="161275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60123" y="2888753"/>
            <a:ext cx="4634179" cy="80676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360" b="0">
                <a:solidFill>
                  <a:schemeClr val="accent1"/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60123" y="3695521"/>
            <a:ext cx="4634179" cy="3828899"/>
          </a:xfrm>
        </p:spPr>
        <p:txBody>
          <a:bodyPr anchor="t">
            <a:normAutofit/>
          </a:bodyPr>
          <a:lstStyle>
            <a:lvl1pPr marL="0" indent="0" algn="ctr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28471" y="2888753"/>
            <a:ext cx="4634179" cy="80676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360" b="0">
                <a:solidFill>
                  <a:schemeClr val="accent1"/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5928470" y="3695521"/>
            <a:ext cx="4634179" cy="3828899"/>
          </a:xfrm>
        </p:spPr>
        <p:txBody>
          <a:bodyPr anchor="t">
            <a:normAutofit/>
          </a:bodyPr>
          <a:lstStyle>
            <a:lvl1pPr marL="0" indent="0" algn="ctr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878532" y="2888753"/>
            <a:ext cx="4634179" cy="80676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360" b="0">
                <a:solidFill>
                  <a:schemeClr val="accent1"/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0878532" y="3695521"/>
            <a:ext cx="4634179" cy="3828899"/>
          </a:xfrm>
        </p:spPr>
        <p:txBody>
          <a:bodyPr anchor="t">
            <a:normAutofit/>
          </a:bodyPr>
          <a:lstStyle>
            <a:lvl1pPr marL="0" indent="0" algn="ctr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2015-10-20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89081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60121" y="960121"/>
            <a:ext cx="14555635" cy="161275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68576" y="5338235"/>
            <a:ext cx="4634179" cy="80676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080" b="0">
                <a:solidFill>
                  <a:schemeClr val="accent1"/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60092" y="2888754"/>
            <a:ext cx="4634179" cy="215141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2240"/>
            </a:lvl1pPr>
            <a:lvl2pPr marL="640080" indent="0">
              <a:buNone/>
              <a:defRPr sz="2240"/>
            </a:lvl2pPr>
            <a:lvl3pPr marL="1280160" indent="0">
              <a:buNone/>
              <a:defRPr sz="2240"/>
            </a:lvl3pPr>
            <a:lvl4pPr marL="1920240" indent="0">
              <a:buNone/>
              <a:defRPr sz="2240"/>
            </a:lvl4pPr>
            <a:lvl5pPr marL="2560320" indent="0">
              <a:buNone/>
              <a:defRPr sz="2240"/>
            </a:lvl5pPr>
            <a:lvl6pPr marL="3200400" indent="0">
              <a:buNone/>
              <a:defRPr sz="2240"/>
            </a:lvl6pPr>
            <a:lvl7pPr marL="3840480" indent="0">
              <a:buNone/>
              <a:defRPr sz="2240"/>
            </a:lvl7pPr>
            <a:lvl8pPr marL="4480560" indent="0">
              <a:buNone/>
              <a:defRPr sz="2240"/>
            </a:lvl8pPr>
            <a:lvl9pPr marL="5120640" indent="0">
              <a:buNone/>
              <a:defRPr sz="224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68576" y="6145002"/>
            <a:ext cx="4634179" cy="1379419"/>
          </a:xfrm>
        </p:spPr>
        <p:txBody>
          <a:bodyPr anchor="t">
            <a:normAutofit/>
          </a:bodyPr>
          <a:lstStyle>
            <a:lvl1pPr marL="0" indent="0" algn="ctr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32374" y="5338235"/>
            <a:ext cx="4634179" cy="80676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080" b="0">
                <a:solidFill>
                  <a:schemeClr val="accent1"/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930399" y="2888754"/>
            <a:ext cx="4634179" cy="2149332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2240"/>
            </a:lvl1pPr>
            <a:lvl2pPr marL="640080" indent="0">
              <a:buNone/>
              <a:defRPr sz="2240"/>
            </a:lvl2pPr>
            <a:lvl3pPr marL="1280160" indent="0">
              <a:buNone/>
              <a:defRPr sz="2240"/>
            </a:lvl3pPr>
            <a:lvl4pPr marL="1920240" indent="0">
              <a:buNone/>
              <a:defRPr sz="2240"/>
            </a:lvl4pPr>
            <a:lvl5pPr marL="2560320" indent="0">
              <a:buNone/>
              <a:defRPr sz="2240"/>
            </a:lvl5pPr>
            <a:lvl6pPr marL="3200400" indent="0">
              <a:buNone/>
              <a:defRPr sz="2240"/>
            </a:lvl6pPr>
            <a:lvl7pPr marL="3840480" indent="0">
              <a:buNone/>
              <a:defRPr sz="2240"/>
            </a:lvl7pPr>
            <a:lvl8pPr marL="4480560" indent="0">
              <a:buNone/>
              <a:defRPr sz="2240"/>
            </a:lvl8pPr>
            <a:lvl9pPr marL="5120640" indent="0">
              <a:buNone/>
              <a:defRPr sz="224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930399" y="6145000"/>
            <a:ext cx="4634179" cy="1379420"/>
          </a:xfrm>
        </p:spPr>
        <p:txBody>
          <a:bodyPr anchor="t">
            <a:normAutofit/>
          </a:bodyPr>
          <a:lstStyle>
            <a:lvl1pPr marL="0" indent="0" algn="ctr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876522" y="5338235"/>
            <a:ext cx="4634179" cy="80676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080" b="0">
                <a:solidFill>
                  <a:schemeClr val="accent1"/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0876347" y="2888752"/>
            <a:ext cx="4634179" cy="2152074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2240"/>
            </a:lvl1pPr>
            <a:lvl2pPr marL="640080" indent="0">
              <a:buNone/>
              <a:defRPr sz="2240"/>
            </a:lvl2pPr>
            <a:lvl3pPr marL="1280160" indent="0">
              <a:buNone/>
              <a:defRPr sz="2240"/>
            </a:lvl3pPr>
            <a:lvl4pPr marL="1920240" indent="0">
              <a:buNone/>
              <a:defRPr sz="2240"/>
            </a:lvl4pPr>
            <a:lvl5pPr marL="2560320" indent="0">
              <a:buNone/>
              <a:defRPr sz="2240"/>
            </a:lvl5pPr>
            <a:lvl6pPr marL="3200400" indent="0">
              <a:buNone/>
              <a:defRPr sz="2240"/>
            </a:lvl6pPr>
            <a:lvl7pPr marL="3840480" indent="0">
              <a:buNone/>
              <a:defRPr sz="2240"/>
            </a:lvl7pPr>
            <a:lvl8pPr marL="4480560" indent="0">
              <a:buNone/>
              <a:defRPr sz="2240"/>
            </a:lvl8pPr>
            <a:lvl9pPr marL="5120640" indent="0">
              <a:buNone/>
              <a:defRPr sz="224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0876347" y="6144998"/>
            <a:ext cx="4634179" cy="1379423"/>
          </a:xfrm>
        </p:spPr>
        <p:txBody>
          <a:bodyPr anchor="t">
            <a:normAutofit/>
          </a:bodyPr>
          <a:lstStyle>
            <a:lvl1pPr marL="0" indent="0" algn="ctr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2015-10-20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4181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60121" y="2888754"/>
            <a:ext cx="14552590" cy="4635666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65670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342207" y="960121"/>
            <a:ext cx="3170504" cy="65642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60121" y="960121"/>
            <a:ext cx="11066203" cy="65642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4168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60121" y="2888755"/>
            <a:ext cx="14552590" cy="46356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5551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2" y="960121"/>
            <a:ext cx="14552590" cy="4470882"/>
          </a:xfrm>
        </p:spPr>
        <p:txBody>
          <a:bodyPr anchor="b">
            <a:normAutofit/>
          </a:bodyPr>
          <a:lstStyle>
            <a:lvl1pPr algn="l">
              <a:defRPr sz="7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122" y="5239174"/>
            <a:ext cx="14552590" cy="2295460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1222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60121" y="960120"/>
            <a:ext cx="14555635" cy="16213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60120" y="2888755"/>
            <a:ext cx="7124200" cy="4635665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8391560" y="2888755"/>
            <a:ext cx="7121153" cy="4635665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9990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60122" y="960120"/>
            <a:ext cx="14552590" cy="16213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5699" y="2888754"/>
            <a:ext cx="6798621" cy="95199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640" b="0">
                <a:solidFill>
                  <a:schemeClr val="accent1"/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60123" y="4006426"/>
            <a:ext cx="7124197" cy="3517993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05468" y="2888754"/>
            <a:ext cx="6810287" cy="95199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640" b="0">
                <a:solidFill>
                  <a:schemeClr val="accent1"/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8391557" y="4006426"/>
            <a:ext cx="7124198" cy="3517993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2015-10-20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5672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2015-10-20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4771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2015-10-20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608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100" y="960120"/>
            <a:ext cx="5777604" cy="2832553"/>
          </a:xfrm>
        </p:spPr>
        <p:txBody>
          <a:bodyPr anchor="b">
            <a:normAutofit/>
          </a:bodyPr>
          <a:lstStyle>
            <a:lvl1pPr algn="ctr">
              <a:defRPr sz="5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7064586" y="960121"/>
            <a:ext cx="8448125" cy="65642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100" y="3792674"/>
            <a:ext cx="5777605" cy="3731746"/>
          </a:xfrm>
        </p:spPr>
        <p:txBody>
          <a:bodyPr anchor="t">
            <a:normAutofit/>
          </a:bodyPr>
          <a:lstStyle>
            <a:lvl1pPr marL="0" indent="0" algn="ctr">
              <a:buNone/>
              <a:defRPr sz="252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1786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960120"/>
            <a:ext cx="8883423" cy="2832553"/>
          </a:xfrm>
        </p:spPr>
        <p:txBody>
          <a:bodyPr anchor="b">
            <a:normAutofit/>
          </a:bodyPr>
          <a:lstStyle>
            <a:lvl1pPr algn="ctr">
              <a:defRPr sz="5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75307" y="1"/>
            <a:ext cx="5037404" cy="7100146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0122" y="3792674"/>
            <a:ext cx="8883421" cy="3307473"/>
          </a:xfrm>
        </p:spPr>
        <p:txBody>
          <a:bodyPr anchor="t">
            <a:normAutofit/>
          </a:bodyPr>
          <a:lstStyle>
            <a:lvl1pPr marL="0" indent="0" algn="ctr">
              <a:buNone/>
              <a:defRPr sz="252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6643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68800" cy="96012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35556" y="1"/>
            <a:ext cx="16807490" cy="9301713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121" y="960121"/>
            <a:ext cx="14555635" cy="161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121" y="2888755"/>
            <a:ext cx="14555636" cy="4635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17316" y="8060268"/>
            <a:ext cx="5298440" cy="697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8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76717B3-76BD-4CF3-B287-483EF058EC68}" type="datetimeFigureOut">
              <a:rPr lang="en-ZA" smtClean="0"/>
              <a:t>2015-10-20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0122" y="8060268"/>
            <a:ext cx="7699607" cy="697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8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01970" y="8060268"/>
            <a:ext cx="1270060" cy="697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8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411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756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120000"/>
        </a:lnSpc>
        <a:spcBef>
          <a:spcPts val="14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120000"/>
        </a:lnSpc>
        <a:spcBef>
          <a:spcPts val="7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52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120000"/>
        </a:lnSpc>
        <a:spcBef>
          <a:spcPts val="7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2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120000"/>
        </a:lnSpc>
        <a:spcBef>
          <a:spcPts val="7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96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120000"/>
        </a:lnSpc>
        <a:spcBef>
          <a:spcPts val="7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96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120000"/>
        </a:lnSpc>
        <a:spcBef>
          <a:spcPts val="7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96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120000"/>
        </a:lnSpc>
        <a:spcBef>
          <a:spcPts val="7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96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120000"/>
        </a:lnSpc>
        <a:spcBef>
          <a:spcPts val="7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96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120000"/>
        </a:lnSpc>
        <a:spcBef>
          <a:spcPts val="7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96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image" Target="../media/image10.gif"/><Relationship Id="rId3" Type="http://schemas.openxmlformats.org/officeDocument/2006/relationships/image" Target="../media/image5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9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11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microsoft.com/office/2007/relationships/diagramDrawing" Target="../diagrams/drawing1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1.xml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9491" y="253411"/>
            <a:ext cx="2002789" cy="894005"/>
          </a:xfrm>
          <a:prstGeom prst="rect">
            <a:avLst/>
          </a:prstGeom>
          <a:noFill/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604" y="476360"/>
            <a:ext cx="2703899" cy="58070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514067" y="192649"/>
            <a:ext cx="86356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5333" b="1" dirty="0">
                <a:latin typeface="Berlin Sans FB Demi" panose="020E0802020502020306" pitchFamily="34" charset="0"/>
              </a:rPr>
              <a:t>DVT </a:t>
            </a:r>
            <a:r>
              <a:rPr lang="en-ZA" sz="6400" b="1" dirty="0">
                <a:solidFill>
                  <a:schemeClr val="accent4">
                    <a:lumMod val="50000"/>
                  </a:schemeClr>
                </a:solidFill>
                <a:latin typeface="Berlin Sans FB Demi" panose="020E0802020502020306" pitchFamily="34" charset="0"/>
              </a:rPr>
              <a:t>DriveStats</a:t>
            </a:r>
            <a:r>
              <a:rPr lang="en-ZA" sz="5333" b="1" dirty="0">
                <a:latin typeface="Berlin Sans FB Demi" panose="020E0802020502020306" pitchFamily="34" charset="0"/>
              </a:rPr>
              <a:t> Algorithm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0" y="1294029"/>
            <a:ext cx="4657121" cy="1911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23" dirty="0">
                <a:latin typeface="Berlin Sans FB Demi" panose="020E0802020502020306" pitchFamily="34" charset="0"/>
              </a:rPr>
              <a:t>What is an algorithm?</a:t>
            </a:r>
          </a:p>
          <a:p>
            <a:pPr algn="just"/>
            <a:r>
              <a:rPr lang="en-ZA" sz="1600" dirty="0"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rPr>
              <a:t>Algorithm is a process and set of rules to be followed in calculations or other problem-solving operations, especially by a computer.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381781" y="1294029"/>
            <a:ext cx="4657121" cy="19111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23" dirty="0">
                <a:latin typeface="Berlin Sans FB Demi" panose="020E0802020502020306" pitchFamily="34" charset="0"/>
              </a:rPr>
              <a:t>What does the DVT DriveStats algorithm do?</a:t>
            </a:r>
          </a:p>
          <a:p>
            <a:pPr algn="just"/>
            <a:r>
              <a:rPr lang="en-ZA" sz="1600" dirty="0">
                <a:solidFill>
                  <a:schemeClr val="accent2">
                    <a:lumMod val="50000"/>
                  </a:schemeClr>
                </a:solidFill>
                <a:latin typeface="Berlin Sans FB Demi" panose="020E0802020502020306" pitchFamily="34" charset="0"/>
              </a:rPr>
              <a:t>Our algorithm makes use of a few very interesting properties of common statistics to give a driver a score for the quality of the their driving out of 10.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4678851" y="1996218"/>
            <a:ext cx="813739" cy="40793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823">
              <a:latin typeface="Berlin Sans FB Demi" panose="020E0802020502020306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763564" y="1198026"/>
            <a:ext cx="4657121" cy="225570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23" dirty="0">
                <a:latin typeface="Berlin Sans FB Demi" panose="020E0802020502020306" pitchFamily="34" charset="0"/>
              </a:rPr>
              <a:t>How does it work?</a:t>
            </a:r>
          </a:p>
          <a:p>
            <a:pPr algn="just"/>
            <a:r>
              <a:rPr lang="en-ZA" sz="1400" dirty="0">
                <a:solidFill>
                  <a:schemeClr val="accent4">
                    <a:lumMod val="50000"/>
                  </a:schemeClr>
                </a:solidFill>
                <a:latin typeface="Berlin Sans FB Demi" panose="020E0802020502020306" pitchFamily="34" charset="0"/>
              </a:rPr>
              <a:t>Using the data gathered from sensors built into all modern android devices we are able to determine a person’s acceleration in the x, y, and z axes, as well as many other important facts. By taking samples from these sensors at regular intervals (currently we have found that 1/3 of a second works well), we are able to estimate the manner in which an individual has been driving.</a:t>
            </a:r>
            <a:endParaRPr lang="en-ZA" sz="1600" dirty="0">
              <a:solidFill>
                <a:schemeClr val="accent4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0038900" y="2045645"/>
            <a:ext cx="813739" cy="40793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823">
              <a:latin typeface="Berlin Sans FB Demi" panose="020E0802020502020306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ounded Rectangle 13"/>
              <p:cNvSpPr/>
              <p:nvPr/>
            </p:nvSpPr>
            <p:spPr>
              <a:xfrm>
                <a:off x="0" y="3332643"/>
                <a:ext cx="4657121" cy="6211207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 sz="2133" dirty="0">
                  <a:latin typeface="Berlin Sans FB Demi" panose="020E0802020502020306" pitchFamily="34" charset="0"/>
                </a:endParaRPr>
              </a:p>
              <a:p>
                <a:pPr algn="ctr"/>
                <a:r>
                  <a:rPr lang="en-ZA" sz="2133" dirty="0">
                    <a:latin typeface="Berlin Sans FB Demi" panose="020E0802020502020306" pitchFamily="34" charset="0"/>
                  </a:rPr>
                  <a:t>What problems did we overcome?</a:t>
                </a:r>
                <a:endParaRPr lang="en-ZA" sz="1067" b="1" dirty="0">
                  <a:solidFill>
                    <a:schemeClr val="accent2">
                      <a:lumMod val="50000"/>
                    </a:schemeClr>
                  </a:solidFill>
                  <a:latin typeface="Berlin Sans FB Demi" panose="020E0802020502020306" pitchFamily="34" charset="0"/>
                </a:endParaRPr>
              </a:p>
              <a:p>
                <a:pPr algn="just"/>
                <a:r>
                  <a:rPr lang="en-ZA" sz="1067" dirty="0" smtClean="0">
                    <a:solidFill>
                      <a:schemeClr val="accent2">
                        <a:lumMod val="50000"/>
                      </a:schemeClr>
                    </a:solidFill>
                    <a:latin typeface="Berlin Sans FB Demi" panose="020E0802020502020306" pitchFamily="34" charset="0"/>
                  </a:rPr>
                  <a:t>1</a:t>
                </a:r>
                <a:r>
                  <a:rPr lang="en-ZA" sz="1067" dirty="0">
                    <a:solidFill>
                      <a:schemeClr val="accent2">
                        <a:lumMod val="50000"/>
                      </a:schemeClr>
                    </a:solidFill>
                    <a:latin typeface="Berlin Sans FB Demi" panose="020E0802020502020306" pitchFamily="34" charset="0"/>
                  </a:rPr>
                  <a:t>) What data should we gather?</a:t>
                </a:r>
              </a:p>
              <a:p>
                <a:pPr algn="just"/>
                <a:r>
                  <a:rPr lang="en-ZA" sz="1067" dirty="0">
                    <a:solidFill>
                      <a:schemeClr val="accent2">
                        <a:lumMod val="75000"/>
                      </a:schemeClr>
                    </a:solidFill>
                    <a:latin typeface="Berlin Sans FB Demi" panose="020E0802020502020306" pitchFamily="34" charset="0"/>
                  </a:rPr>
                  <a:t>We decided that the most meaningful data we could collect would revolve around the acceleration, speed, and location of the car</a:t>
                </a:r>
                <a:r>
                  <a:rPr lang="en-ZA" sz="1067" dirty="0" smtClean="0">
                    <a:solidFill>
                      <a:schemeClr val="accent2">
                        <a:lumMod val="75000"/>
                      </a:schemeClr>
                    </a:solidFill>
                    <a:latin typeface="Berlin Sans FB Demi" panose="020E0802020502020306" pitchFamily="34" charset="0"/>
                  </a:rPr>
                  <a:t>.</a:t>
                </a:r>
              </a:p>
              <a:p>
                <a:pPr algn="just"/>
                <a:endParaRPr lang="en-ZA" sz="1067" dirty="0">
                  <a:solidFill>
                    <a:schemeClr val="accent2">
                      <a:lumMod val="75000"/>
                    </a:schemeClr>
                  </a:solidFill>
                  <a:latin typeface="Berlin Sans FB Demi" panose="020E0802020502020306" pitchFamily="34" charset="0"/>
                </a:endParaRPr>
              </a:p>
              <a:p>
                <a:pPr algn="just"/>
                <a:r>
                  <a:rPr lang="en-ZA" sz="1067" dirty="0">
                    <a:solidFill>
                      <a:schemeClr val="accent2">
                        <a:lumMod val="50000"/>
                      </a:schemeClr>
                    </a:solidFill>
                    <a:latin typeface="Berlin Sans FB Demi" panose="020E0802020502020306" pitchFamily="34" charset="0"/>
                  </a:rPr>
                  <a:t>2) How do we determine what constitutes bad driving?</a:t>
                </a:r>
              </a:p>
              <a:p>
                <a:pPr algn="just"/>
                <a:r>
                  <a:rPr lang="en-ZA" sz="1067" dirty="0">
                    <a:solidFill>
                      <a:schemeClr val="accent2">
                        <a:lumMod val="75000"/>
                      </a:schemeClr>
                    </a:solidFill>
                    <a:latin typeface="Berlin Sans FB Demi" panose="020E0802020502020306" pitchFamily="34" charset="0"/>
                  </a:rPr>
                  <a:t>We decided to use online data about driving to determine what acceleration is considered bad driving. The scores we arrived at were: </a:t>
                </a:r>
              </a:p>
              <a:p>
                <a:pPr algn="just"/>
                <a:r>
                  <a:rPr lang="en-ZA" sz="1067" dirty="0">
                    <a:solidFill>
                      <a:schemeClr val="accent2">
                        <a:lumMod val="75000"/>
                      </a:schemeClr>
                    </a:solidFill>
                    <a:latin typeface="Berlin Sans FB Demi" panose="020E0802020502020306" pitchFamily="34" charset="0"/>
                  </a:rPr>
                  <a:t>Forward Acceleration: </a:t>
                </a:r>
                <a14:m>
                  <m:oMath xmlns:m="http://schemas.openxmlformats.org/officeDocument/2006/math">
                    <m:r>
                      <a:rPr lang="en-ZA" sz="1067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Berlin Sans FB Demi" panose="020E0802020502020306" pitchFamily="34" charset="0"/>
                      </a:rPr>
                      <m:t>4.2</m:t>
                    </m:r>
                    <m:r>
                      <a:rPr lang="en-ZA" sz="1067">
                        <a:solidFill>
                          <a:schemeClr val="accent2">
                            <a:lumMod val="75000"/>
                          </a:schemeClr>
                        </a:solidFill>
                        <a:latin typeface="Berlin Sans FB Demi" panose="020E0802020502020306" pitchFamily="34" charset="0"/>
                      </a:rPr>
                      <m:t>𝑚</m:t>
                    </m:r>
                    <m:sSup>
                      <m:sSupPr>
                        <m:ctrlPr>
                          <a:rPr lang="en-ZA" sz="1067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Berlin Sans FB Demi" panose="020E0802020502020306" pitchFamily="34" charset="0"/>
                          </a:rPr>
                        </m:ctrlPr>
                      </m:sSupPr>
                      <m:e>
                        <m:r>
                          <a:rPr lang="en-ZA" sz="1067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Berlin Sans FB Demi" panose="020E0802020502020306" pitchFamily="34" charset="0"/>
                          </a:rPr>
                          <m:t>𝑠</m:t>
                        </m:r>
                      </m:e>
                      <m:sup>
                        <m:r>
                          <a:rPr lang="en-ZA" sz="1067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Berlin Sans FB Demi" panose="020E0802020502020306" pitchFamily="34" charset="0"/>
                          </a:rPr>
                          <m:t>−2</m:t>
                        </m:r>
                      </m:sup>
                    </m:sSup>
                  </m:oMath>
                </a14:m>
                <a:endParaRPr lang="en-ZA" sz="1067" dirty="0">
                  <a:solidFill>
                    <a:schemeClr val="accent2">
                      <a:lumMod val="75000"/>
                    </a:schemeClr>
                  </a:solidFill>
                  <a:latin typeface="Berlin Sans FB Demi" panose="020E0802020502020306" pitchFamily="34" charset="0"/>
                </a:endParaRPr>
              </a:p>
              <a:p>
                <a:pPr algn="just"/>
                <a:r>
                  <a:rPr lang="en-ZA" sz="1067" dirty="0">
                    <a:solidFill>
                      <a:schemeClr val="accent2">
                        <a:lumMod val="75000"/>
                      </a:schemeClr>
                    </a:solidFill>
                    <a:latin typeface="Berlin Sans FB Demi" panose="020E0802020502020306" pitchFamily="34" charset="0"/>
                  </a:rPr>
                  <a:t>Cornering Acceleration: </a:t>
                </a:r>
                <a14:m>
                  <m:oMath xmlns:m="http://schemas.openxmlformats.org/officeDocument/2006/math">
                    <m:r>
                      <a:rPr lang="en-ZA" sz="1067">
                        <a:solidFill>
                          <a:schemeClr val="accent2">
                            <a:lumMod val="75000"/>
                          </a:schemeClr>
                        </a:solidFill>
                        <a:latin typeface="Berlin Sans FB Demi" panose="020E0802020502020306" pitchFamily="34" charset="0"/>
                      </a:rPr>
                      <m:t>3</m:t>
                    </m:r>
                    <m:r>
                      <a:rPr lang="en-ZA" sz="1067">
                        <a:solidFill>
                          <a:schemeClr val="accent2">
                            <a:lumMod val="75000"/>
                          </a:schemeClr>
                        </a:solidFill>
                        <a:latin typeface="Berlin Sans FB Demi" panose="020E0802020502020306" pitchFamily="34" charset="0"/>
                      </a:rPr>
                      <m:t>𝑚</m:t>
                    </m:r>
                    <m:sSup>
                      <m:sSupPr>
                        <m:ctrlPr>
                          <a:rPr lang="en-ZA" sz="1067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Berlin Sans FB Demi" panose="020E0802020502020306" pitchFamily="34" charset="0"/>
                          </a:rPr>
                        </m:ctrlPr>
                      </m:sSupPr>
                      <m:e>
                        <m:r>
                          <a:rPr lang="en-ZA" sz="1067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Berlin Sans FB Demi" panose="020E0802020502020306" pitchFamily="34" charset="0"/>
                          </a:rPr>
                          <m:t>𝑠</m:t>
                        </m:r>
                      </m:e>
                      <m:sup>
                        <m:r>
                          <a:rPr lang="en-ZA" sz="1067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Berlin Sans FB Demi" panose="020E0802020502020306" pitchFamily="34" charset="0"/>
                          </a:rPr>
                          <m:t>−2</m:t>
                        </m:r>
                      </m:sup>
                    </m:sSup>
                  </m:oMath>
                </a14:m>
                <a:endParaRPr lang="en-ZA" sz="1067" dirty="0">
                  <a:solidFill>
                    <a:schemeClr val="accent2">
                      <a:lumMod val="75000"/>
                    </a:schemeClr>
                  </a:solidFill>
                  <a:latin typeface="Berlin Sans FB Demi" panose="020E0802020502020306" pitchFamily="34" charset="0"/>
                </a:endParaRPr>
              </a:p>
              <a:p>
                <a:pPr algn="just"/>
                <a:r>
                  <a:rPr lang="en-ZA" sz="1067" dirty="0">
                    <a:solidFill>
                      <a:schemeClr val="accent2">
                        <a:lumMod val="75000"/>
                      </a:schemeClr>
                    </a:solidFill>
                    <a:latin typeface="Berlin Sans FB Demi" panose="020E0802020502020306" pitchFamily="34" charset="0"/>
                  </a:rPr>
                  <a:t>Vertical Acceleration: </a:t>
                </a:r>
                <a14:m>
                  <m:oMath xmlns:m="http://schemas.openxmlformats.org/officeDocument/2006/math">
                    <m:r>
                      <a:rPr lang="en-ZA" sz="1067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Berlin Sans FB Demi" panose="020E0802020502020306" pitchFamily="34" charset="0"/>
                      </a:rPr>
                      <m:t>2</m:t>
                    </m:r>
                    <m:r>
                      <a:rPr lang="en-ZA" sz="1067">
                        <a:solidFill>
                          <a:schemeClr val="accent2">
                            <a:lumMod val="75000"/>
                          </a:schemeClr>
                        </a:solidFill>
                        <a:latin typeface="Berlin Sans FB Demi" panose="020E0802020502020306" pitchFamily="34" charset="0"/>
                      </a:rPr>
                      <m:t>𝑚</m:t>
                    </m:r>
                    <m:sSup>
                      <m:sSupPr>
                        <m:ctrlPr>
                          <a:rPr lang="en-ZA" sz="1067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Berlin Sans FB Demi" panose="020E0802020502020306" pitchFamily="34" charset="0"/>
                          </a:rPr>
                        </m:ctrlPr>
                      </m:sSupPr>
                      <m:e>
                        <m:r>
                          <a:rPr lang="en-ZA" sz="1067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Berlin Sans FB Demi" panose="020E0802020502020306" pitchFamily="34" charset="0"/>
                          </a:rPr>
                          <m:t>𝑠</m:t>
                        </m:r>
                      </m:e>
                      <m:sup>
                        <m:r>
                          <a:rPr lang="en-ZA" sz="1067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Berlin Sans FB Demi" panose="020E0802020502020306" pitchFamily="34" charset="0"/>
                          </a:rPr>
                          <m:t>−2</m:t>
                        </m:r>
                      </m:sup>
                    </m:sSup>
                  </m:oMath>
                </a14:m>
                <a:endParaRPr lang="en-ZA" sz="1067" dirty="0" smtClean="0">
                  <a:solidFill>
                    <a:schemeClr val="accent2">
                      <a:lumMod val="75000"/>
                    </a:schemeClr>
                  </a:solidFill>
                  <a:latin typeface="Berlin Sans FB Demi" panose="020E0802020502020306" pitchFamily="34" charset="0"/>
                </a:endParaRPr>
              </a:p>
              <a:p>
                <a:pPr algn="just"/>
                <a:endParaRPr lang="en-ZA" sz="1067" dirty="0">
                  <a:solidFill>
                    <a:schemeClr val="accent2">
                      <a:lumMod val="75000"/>
                    </a:schemeClr>
                  </a:solidFill>
                  <a:latin typeface="Berlin Sans FB Demi" panose="020E0802020502020306" pitchFamily="34" charset="0"/>
                </a:endParaRPr>
              </a:p>
              <a:p>
                <a:pPr algn="just"/>
                <a:r>
                  <a:rPr lang="en-ZA" sz="1067" dirty="0">
                    <a:solidFill>
                      <a:schemeClr val="accent2">
                        <a:lumMod val="50000"/>
                      </a:schemeClr>
                    </a:solidFill>
                    <a:latin typeface="Berlin Sans FB Demi" panose="020E0802020502020306" pitchFamily="34" charset="0"/>
                  </a:rPr>
                  <a:t>3) How do you determine a value for the quality of someone’s driving when there is no objective measure of driving?</a:t>
                </a:r>
              </a:p>
              <a:p>
                <a:pPr algn="just"/>
                <a:r>
                  <a:rPr lang="en-ZA" sz="1067" dirty="0">
                    <a:solidFill>
                      <a:schemeClr val="accent2">
                        <a:lumMod val="75000"/>
                      </a:schemeClr>
                    </a:solidFill>
                    <a:latin typeface="Berlin Sans FB Demi" panose="020E0802020502020306" pitchFamily="34" charset="0"/>
                  </a:rPr>
                  <a:t>We used the data of our user and compared it to a normal distribution to determine how the number of poor data readings at any given instant compared</a:t>
                </a:r>
                <a:r>
                  <a:rPr lang="en-ZA" sz="1067" dirty="0" smtClean="0">
                    <a:solidFill>
                      <a:schemeClr val="accent2">
                        <a:lumMod val="75000"/>
                      </a:schemeClr>
                    </a:solidFill>
                    <a:latin typeface="Berlin Sans FB Demi" panose="020E0802020502020306" pitchFamily="34" charset="0"/>
                  </a:rPr>
                  <a:t>.</a:t>
                </a:r>
              </a:p>
              <a:p>
                <a:pPr algn="just"/>
                <a:endParaRPr lang="en-ZA" sz="1067" dirty="0">
                  <a:solidFill>
                    <a:schemeClr val="accent2">
                      <a:lumMod val="75000"/>
                    </a:schemeClr>
                  </a:solidFill>
                  <a:latin typeface="Berlin Sans FB Demi" panose="020E0802020502020306" pitchFamily="34" charset="0"/>
                </a:endParaRPr>
              </a:p>
              <a:p>
                <a:pPr algn="just"/>
                <a:r>
                  <a:rPr lang="en-ZA" sz="1067" dirty="0">
                    <a:solidFill>
                      <a:schemeClr val="accent2">
                        <a:lumMod val="50000"/>
                      </a:schemeClr>
                    </a:solidFill>
                    <a:latin typeface="Berlin Sans FB Demi" panose="020E0802020502020306" pitchFamily="34" charset="0"/>
                  </a:rPr>
                  <a:t>4) How do you turn randomly collected data into a normal distribution</a:t>
                </a:r>
                <a:r>
                  <a:rPr lang="en-ZA" sz="1067" dirty="0" smtClean="0">
                    <a:solidFill>
                      <a:schemeClr val="accent2">
                        <a:lumMod val="50000"/>
                      </a:schemeClr>
                    </a:solidFill>
                    <a:latin typeface="Berlin Sans FB Demi" panose="020E0802020502020306" pitchFamily="34" charset="0"/>
                  </a:rPr>
                  <a:t>?</a:t>
                </a:r>
                <a:endParaRPr lang="en-ZA" sz="1067" dirty="0">
                  <a:solidFill>
                    <a:schemeClr val="accent2">
                      <a:lumMod val="50000"/>
                    </a:schemeClr>
                  </a:solidFill>
                  <a:latin typeface="Berlin Sans FB Demi" panose="020E0802020502020306" pitchFamily="34" charset="0"/>
                </a:endParaRPr>
              </a:p>
              <a:p>
                <a:pPr algn="just"/>
                <a:r>
                  <a:rPr lang="en-ZA" sz="1067" dirty="0">
                    <a:solidFill>
                      <a:schemeClr val="accent2">
                        <a:lumMod val="75000"/>
                      </a:schemeClr>
                    </a:solidFill>
                    <a:latin typeface="Berlin Sans FB Demi" panose="020E0802020502020306" pitchFamily="34" charset="0"/>
                  </a:rPr>
                  <a:t>Fortunately, follows a layout called a Poisson distribution; because it expresses the probability of a given number of events occurring in a fixed interval of time and/or space if these events occur with a known average rate. Because of several properties of our data we observe out data closely approximating a normal distribution.</a:t>
                </a:r>
              </a:p>
              <a:p>
                <a:pPr algn="just"/>
                <a:endParaRPr lang="en-ZA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Berlin Sans FB Demi" panose="020E0802020502020306" pitchFamily="34" charset="0"/>
                </a:endParaRPr>
              </a:p>
              <a:p>
                <a:pPr algn="just"/>
                <a:endParaRPr lang="en-ZA" sz="1600" dirty="0">
                  <a:solidFill>
                    <a:schemeClr val="accent2">
                      <a:lumMod val="50000"/>
                    </a:schemeClr>
                  </a:solidFill>
                  <a:latin typeface="Berlin Sans FB Demi" panose="020E0802020502020306" pitchFamily="34" charset="0"/>
                </a:endParaRPr>
              </a:p>
              <a:p>
                <a:pPr algn="just"/>
                <a:endParaRPr lang="en-ZA" sz="1600" dirty="0">
                  <a:solidFill>
                    <a:schemeClr val="accent2">
                      <a:lumMod val="50000"/>
                    </a:schemeClr>
                  </a:solidFill>
                  <a:latin typeface="Berlin Sans FB Demi" panose="020E0802020502020306" pitchFamily="34" charset="0"/>
                </a:endParaRPr>
              </a:p>
              <a:p>
                <a:pPr marL="304799" indent="-304799" algn="just">
                  <a:buAutoNum type="arabicParenR"/>
                </a:pPr>
                <a:endParaRPr lang="en-ZA" sz="1600" dirty="0">
                  <a:solidFill>
                    <a:schemeClr val="accent2">
                      <a:lumMod val="50000"/>
                    </a:schemeClr>
                  </a:solidFill>
                  <a:latin typeface="Berlin Sans FB Demi" panose="020E0802020502020306" pitchFamily="34" charset="0"/>
                </a:endParaRPr>
              </a:p>
              <a:p>
                <a:pPr marL="304799" indent="-304799" algn="just">
                  <a:buAutoNum type="arabicParenR"/>
                </a:pPr>
                <a:endParaRPr lang="en-ZA" sz="1600" dirty="0">
                  <a:solidFill>
                    <a:schemeClr val="accent2">
                      <a:lumMod val="50000"/>
                    </a:schemeClr>
                  </a:solidFill>
                  <a:latin typeface="Berlin Sans FB Demi" panose="020E0802020502020306" pitchFamily="34" charset="0"/>
                </a:endParaRPr>
              </a:p>
            </p:txBody>
          </p:sp>
        </mc:Choice>
        <mc:Fallback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32643"/>
                <a:ext cx="4657121" cy="6211207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65" y="8528588"/>
            <a:ext cx="3079453" cy="6843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59720907"/>
              </p:ext>
            </p:extLst>
          </p:nvPr>
        </p:nvGraphicFramePr>
        <p:xfrm>
          <a:off x="6762211" y="3345488"/>
          <a:ext cx="7560785" cy="5340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030" name="Picture 6" descr="http://news.mit.edu/sites/mit.edu.newsoffice/files/images/2012/20120208160239-1_0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4155" y="8685984"/>
            <a:ext cx="1410813" cy="839531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pic>
        <p:nvPicPr>
          <p:cNvPr id="1032" name="Picture 8" descr="http://lrieber.coe.uga.edu/edit6900/resources/z_formula_large.gi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53135">
            <a:off x="5044134" y="7914853"/>
            <a:ext cx="1193800" cy="795867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16" name="Right Arrow 15"/>
          <p:cNvSpPr/>
          <p:nvPr/>
        </p:nvSpPr>
        <p:spPr>
          <a:xfrm rot="20123098">
            <a:off x="6162931" y="7865681"/>
            <a:ext cx="604047" cy="8554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823">
              <a:latin typeface="Berlin Sans FB Demi" panose="020E0802020502020306" pitchFamily="34" charset="0"/>
            </a:endParaRPr>
          </a:p>
        </p:txBody>
      </p:sp>
      <p:pic>
        <p:nvPicPr>
          <p:cNvPr id="1040" name="Picture 16" descr="http://ww2.tnstate.edu/ganter/BIO311-CH4-Eq1a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8361">
            <a:off x="5043773" y="5651282"/>
            <a:ext cx="1623233" cy="510043"/>
          </a:xfrm>
          <a:prstGeom prst="rect">
            <a:avLst/>
          </a:prstGeom>
          <a:noFill/>
          <a:effectLst>
            <a:glow rad="228600">
              <a:srgbClr val="92D05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ight Arrow 25"/>
          <p:cNvSpPr/>
          <p:nvPr/>
        </p:nvSpPr>
        <p:spPr>
          <a:xfrm rot="1716007" flipV="1">
            <a:off x="6329985" y="5914585"/>
            <a:ext cx="426524" cy="9990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823">
              <a:latin typeface="Berlin Sans FB Demi" panose="020E0802020502020306" pitchFamily="34" charset="0"/>
            </a:endParaRPr>
          </a:p>
        </p:txBody>
      </p:sp>
      <p:sp>
        <p:nvSpPr>
          <p:cNvPr id="19" name="Round Diagonal Corner Rectangle 18"/>
          <p:cNvSpPr/>
          <p:nvPr/>
        </p:nvSpPr>
        <p:spPr>
          <a:xfrm>
            <a:off x="14892469" y="8870750"/>
            <a:ext cx="2099733" cy="673100"/>
          </a:xfrm>
          <a:prstGeom prst="round2Diag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ZA" sz="6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DVT DriveStats Algorithm would not have been possible without the invaluable help, advice, and insight, provided by the two following individuals:</a:t>
            </a:r>
          </a:p>
          <a:p>
            <a:pPr marL="228600" indent="-228600" algn="just">
              <a:buFont typeface="Arial" panose="020B0604020202020204" pitchFamily="34" charset="0"/>
              <a:buChar char="•"/>
            </a:pPr>
            <a:r>
              <a:rPr lang="en-ZA" sz="667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Prenil</a:t>
            </a:r>
            <a:r>
              <a:rPr lang="en-ZA" sz="6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667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Sewmohan</a:t>
            </a:r>
            <a:endParaRPr lang="en-ZA" sz="667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just">
              <a:buFont typeface="Arial" panose="020B0604020202020204" pitchFamily="34" charset="0"/>
              <a:buChar char="•"/>
            </a:pPr>
            <a:r>
              <a:rPr lang="en-ZA" sz="667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Jolandi</a:t>
            </a:r>
            <a:r>
              <a:rPr lang="en-ZA" sz="6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667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Swanepoel</a:t>
            </a:r>
            <a:endParaRPr lang="en-ZA" sz="667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s://upload.wikimedia.org/wikipedia/commons/thumb/6/60/University_of_Pretoria.png/220px-University_of_Pretoria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5005" y="63659"/>
            <a:ext cx="1067197" cy="106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ent-Up Arrow 7"/>
          <p:cNvSpPr/>
          <p:nvPr/>
        </p:nvSpPr>
        <p:spPr>
          <a:xfrm flipH="1">
            <a:off x="10149761" y="8293100"/>
            <a:ext cx="866582" cy="919811"/>
          </a:xfrm>
          <a:prstGeom prst="bentUpArrow">
            <a:avLst>
              <a:gd name="adj1" fmla="val 4980"/>
              <a:gd name="adj2" fmla="val 5609"/>
              <a:gd name="adj3" fmla="val 354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8611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194</TotalTime>
  <Words>495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Berlin Sans FB Demi</vt:lpstr>
      <vt:lpstr>Corbel</vt:lpstr>
      <vt:lpstr>Impact</vt:lpstr>
      <vt:lpstr>Main Event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</dc:creator>
  <cp:lastModifiedBy>Axel</cp:lastModifiedBy>
  <cp:revision>65</cp:revision>
  <dcterms:created xsi:type="dcterms:W3CDTF">2015-10-17T07:13:31Z</dcterms:created>
  <dcterms:modified xsi:type="dcterms:W3CDTF">2015-10-20T10:19:16Z</dcterms:modified>
</cp:coreProperties>
</file>