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7068800" cy="9601200"/>
  <p:notesSz cx="6858000" cy="9144000"/>
  <p:defaultTextStyle>
    <a:defPPr>
      <a:defRPr lang="en-US"/>
    </a:defPPr>
    <a:lvl1pPr marL="0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41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84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926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568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209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850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493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135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74" d="100"/>
          <a:sy n="74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9465D-5278-4893-90E4-FC4A404190FF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ZA"/>
        </a:p>
      </dgm:t>
    </dgm:pt>
    <dgm:pt modelId="{D9BFE88D-86D5-4A4E-9864-049B66CE7B11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Collect data from the Android’s sensors.</a:t>
          </a:r>
          <a:endParaRPr lang="en-ZA" dirty="0">
            <a:latin typeface="Corbel" panose="020B0503020204020204" pitchFamily="34" charset="0"/>
          </a:endParaRPr>
        </a:p>
      </dgm:t>
    </dgm:pt>
    <dgm:pt modelId="{F9F09A06-4B6D-4FE7-83E2-F8A428C27656}" type="parTrans" cxnId="{35FFAEAE-DC16-4986-AE73-A931A7283792}">
      <dgm:prSet/>
      <dgm:spPr/>
      <dgm:t>
        <a:bodyPr/>
        <a:lstStyle/>
        <a:p>
          <a:endParaRPr lang="en-ZA"/>
        </a:p>
      </dgm:t>
    </dgm:pt>
    <dgm:pt modelId="{8E23BBB5-4FFD-4603-8A8B-57D6A8F546C7}" type="sibTrans" cxnId="{35FFAEAE-DC16-4986-AE73-A931A7283792}">
      <dgm:prSet/>
      <dgm:spPr/>
      <dgm:t>
        <a:bodyPr/>
        <a:lstStyle/>
        <a:p>
          <a:endParaRPr lang="en-ZA"/>
        </a:p>
      </dgm:t>
    </dgm:pt>
    <dgm:pt modelId="{F6AB84D7-DC04-4772-BBB8-08839E3E3B0E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We determine many bad things all previous users have averaged per second. And transform that data into a normal distribution.</a:t>
          </a:r>
          <a:endParaRPr lang="en-ZA" dirty="0">
            <a:latin typeface="Corbel" panose="020B0503020204020204" pitchFamily="34" charset="0"/>
          </a:endParaRPr>
        </a:p>
      </dgm:t>
    </dgm:pt>
    <dgm:pt modelId="{F35EFF0E-EA0B-4C57-8CED-83FEB15CD0FD}" type="parTrans" cxnId="{FA601BAF-F0F4-41C1-9E74-90A3437D9622}">
      <dgm:prSet/>
      <dgm:spPr/>
      <dgm:t>
        <a:bodyPr/>
        <a:lstStyle/>
        <a:p>
          <a:endParaRPr lang="en-ZA"/>
        </a:p>
      </dgm:t>
    </dgm:pt>
    <dgm:pt modelId="{730DAA83-5ECA-4C62-B660-9C169A24A198}" type="sibTrans" cxnId="{FA601BAF-F0F4-41C1-9E74-90A3437D9622}">
      <dgm:prSet/>
      <dgm:spPr/>
      <dgm:t>
        <a:bodyPr/>
        <a:lstStyle/>
        <a:p>
          <a:endParaRPr lang="en-ZA"/>
        </a:p>
      </dgm:t>
    </dgm:pt>
    <dgm:pt modelId="{C24C36EC-6312-42E6-85F3-613C20BC1376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Determine how many bad things the current user does per second.</a:t>
          </a:r>
          <a:endParaRPr lang="en-ZA" dirty="0">
            <a:latin typeface="Corbel" panose="020B0503020204020204" pitchFamily="34" charset="0"/>
          </a:endParaRPr>
        </a:p>
      </dgm:t>
    </dgm:pt>
    <dgm:pt modelId="{05B560A1-CF69-4666-8BB8-D628BE42664F}" type="parTrans" cxnId="{1EA91787-343D-46F0-A1A6-0C2FA465220B}">
      <dgm:prSet/>
      <dgm:spPr/>
      <dgm:t>
        <a:bodyPr/>
        <a:lstStyle/>
        <a:p>
          <a:endParaRPr lang="en-ZA"/>
        </a:p>
      </dgm:t>
    </dgm:pt>
    <dgm:pt modelId="{A015CC84-CBCB-49E3-9D9B-F66E30B67EB4}" type="sibTrans" cxnId="{1EA91787-343D-46F0-A1A6-0C2FA465220B}">
      <dgm:prSet/>
      <dgm:spPr/>
      <dgm:t>
        <a:bodyPr/>
        <a:lstStyle/>
        <a:p>
          <a:endParaRPr lang="en-ZA"/>
        </a:p>
      </dgm:t>
    </dgm:pt>
    <dgm:pt modelId="{AC0CA605-AB71-4DDA-8068-AE236D9C9B5B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One of the useful properties of the data we exploit, is that we are able to estimate a position on a normal distribution for the likelihood of the observed results in terms of the number of bad things per second.</a:t>
          </a:r>
          <a:endParaRPr lang="en-ZA" dirty="0">
            <a:latin typeface="Corbel" panose="020B0503020204020204" pitchFamily="34" charset="0"/>
          </a:endParaRPr>
        </a:p>
      </dgm:t>
    </dgm:pt>
    <dgm:pt modelId="{8CC74D62-4916-498D-B541-D6C5D6CF2E1B}" type="parTrans" cxnId="{5D11504B-F891-4E16-81AF-19A4EDD5D894}">
      <dgm:prSet/>
      <dgm:spPr/>
      <dgm:t>
        <a:bodyPr/>
        <a:lstStyle/>
        <a:p>
          <a:endParaRPr lang="en-ZA"/>
        </a:p>
      </dgm:t>
    </dgm:pt>
    <dgm:pt modelId="{A9DEF564-FDF7-4F00-998C-0108AF2F964C}" type="sibTrans" cxnId="{5D11504B-F891-4E16-81AF-19A4EDD5D894}">
      <dgm:prSet/>
      <dgm:spPr/>
      <dgm:t>
        <a:bodyPr/>
        <a:lstStyle/>
        <a:p>
          <a:endParaRPr lang="en-ZA"/>
        </a:p>
      </dgm:t>
    </dgm:pt>
    <dgm:pt modelId="{F7C8F245-4D7A-469E-B33C-5443AAA03436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Using this information, we are able to estimate a probability that the score of the current trip was a result of random chance when compared to the normal distribution of all other drivers.</a:t>
          </a:r>
          <a:endParaRPr lang="en-ZA" dirty="0">
            <a:latin typeface="Corbel" panose="020B0503020204020204" pitchFamily="34" charset="0"/>
          </a:endParaRPr>
        </a:p>
      </dgm:t>
    </dgm:pt>
    <dgm:pt modelId="{7004115D-85D0-4855-8403-56165FBD8C5D}" type="parTrans" cxnId="{2AA4AD88-DEE0-4498-BBBA-098B55978CFC}">
      <dgm:prSet/>
      <dgm:spPr/>
      <dgm:t>
        <a:bodyPr/>
        <a:lstStyle/>
        <a:p>
          <a:endParaRPr lang="en-ZA"/>
        </a:p>
      </dgm:t>
    </dgm:pt>
    <dgm:pt modelId="{5925B536-8CDD-4273-9EA0-F3DFE28CFC0A}" type="sibTrans" cxnId="{2AA4AD88-DEE0-4498-BBBA-098B55978CFC}">
      <dgm:prSet/>
      <dgm:spPr/>
      <dgm:t>
        <a:bodyPr/>
        <a:lstStyle/>
        <a:p>
          <a:endParaRPr lang="en-ZA"/>
        </a:p>
      </dgm:t>
    </dgm:pt>
    <dgm:pt modelId="{664F3033-06A2-4F92-8AED-49E5BB070394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From this data we calculate a Z-score for the distance of the person’s number of bad things from the normal distribution of the number of bad things.</a:t>
          </a:r>
        </a:p>
        <a:p>
          <a:endParaRPr lang="en-ZA" dirty="0">
            <a:latin typeface="Corbel" panose="020B0503020204020204" pitchFamily="34" charset="0"/>
          </a:endParaRPr>
        </a:p>
      </dgm:t>
    </dgm:pt>
    <dgm:pt modelId="{67711992-C237-4337-995F-B75846ACA60F}" type="parTrans" cxnId="{5D51E946-1572-4B32-A99B-B09C2D21BB4F}">
      <dgm:prSet/>
      <dgm:spPr/>
      <dgm:t>
        <a:bodyPr/>
        <a:lstStyle/>
        <a:p>
          <a:endParaRPr lang="en-ZA"/>
        </a:p>
      </dgm:t>
    </dgm:pt>
    <dgm:pt modelId="{24235BDA-3456-4472-A5F8-A95C033405D7}" type="sibTrans" cxnId="{5D51E946-1572-4B32-A99B-B09C2D21BB4F}">
      <dgm:prSet/>
      <dgm:spPr/>
      <dgm:t>
        <a:bodyPr/>
        <a:lstStyle/>
        <a:p>
          <a:endParaRPr lang="en-ZA"/>
        </a:p>
      </dgm:t>
    </dgm:pt>
    <dgm:pt modelId="{CE70E7C1-00A1-4F5C-B7F2-4DEA0098B5CC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Using our z-score and by integrating the normal distribution function, we are able to estimate the area to the left of the normal distribution’s score.</a:t>
          </a:r>
          <a:endParaRPr lang="en-ZA" dirty="0">
            <a:latin typeface="Corbel" panose="020B0503020204020204" pitchFamily="34" charset="0"/>
          </a:endParaRPr>
        </a:p>
      </dgm:t>
    </dgm:pt>
    <dgm:pt modelId="{F234F055-B622-4D52-AFCB-3BA3D3341CFD}" type="parTrans" cxnId="{8B540F0B-2250-4B5E-BCCE-C3D246BFA6AE}">
      <dgm:prSet/>
      <dgm:spPr/>
      <dgm:t>
        <a:bodyPr/>
        <a:lstStyle/>
        <a:p>
          <a:endParaRPr lang="en-ZA"/>
        </a:p>
      </dgm:t>
    </dgm:pt>
    <dgm:pt modelId="{31DAD7E9-CE7C-41E2-8D30-CCCC16BF810D}" type="sibTrans" cxnId="{8B540F0B-2250-4B5E-BCCE-C3D246BFA6AE}">
      <dgm:prSet/>
      <dgm:spPr/>
      <dgm:t>
        <a:bodyPr/>
        <a:lstStyle/>
        <a:p>
          <a:endParaRPr lang="en-ZA"/>
        </a:p>
      </dgm:t>
    </dgm:pt>
    <dgm:pt modelId="{7B5F1AB1-A56B-4592-899D-948C07E9FCE7}">
      <dgm:prSet phldrT="[Text]"/>
      <dgm:spPr/>
      <dgm:t>
        <a:bodyPr/>
        <a:lstStyle/>
        <a:p>
          <a:r>
            <a:rPr lang="en-ZA" smtClean="0">
              <a:latin typeface="Corbel" panose="020B0503020204020204" pitchFamily="34" charset="0"/>
            </a:rPr>
            <a:t>Weightings are applied to the different readings from the sensors (because acceleration through a turn is worse than acceleration while moving forward, and acceleration upwards is even worse!)</a:t>
          </a:r>
          <a:endParaRPr lang="en-ZA" dirty="0">
            <a:latin typeface="Corbel" panose="020B0503020204020204" pitchFamily="34" charset="0"/>
          </a:endParaRPr>
        </a:p>
      </dgm:t>
    </dgm:pt>
    <dgm:pt modelId="{F9AFC70D-98A9-44D5-AE29-4B77D890DCE5}" type="sibTrans" cxnId="{134DE985-81C2-41BB-9A8C-B4B56F87F2E8}">
      <dgm:prSet/>
      <dgm:spPr/>
      <dgm:t>
        <a:bodyPr/>
        <a:lstStyle/>
        <a:p>
          <a:endParaRPr lang="en-ZA"/>
        </a:p>
      </dgm:t>
    </dgm:pt>
    <dgm:pt modelId="{32E3B1F7-D695-42F6-9E77-4159D9144FAF}" type="parTrans" cxnId="{134DE985-81C2-41BB-9A8C-B4B56F87F2E8}">
      <dgm:prSet/>
      <dgm:spPr/>
      <dgm:t>
        <a:bodyPr/>
        <a:lstStyle/>
        <a:p>
          <a:endParaRPr lang="en-ZA"/>
        </a:p>
      </dgm:t>
    </dgm:pt>
    <dgm:pt modelId="{F2809BA3-C65E-4889-8F5A-FF553707154C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Because the area under a normal distribution always equals 1, we can simply multiply the area by 10 to achieve a score out of 10 for the quality of that person’s driving.</a:t>
          </a:r>
          <a:endParaRPr lang="en-ZA" dirty="0">
            <a:latin typeface="Corbel" panose="020B0503020204020204" pitchFamily="34" charset="0"/>
          </a:endParaRPr>
        </a:p>
      </dgm:t>
    </dgm:pt>
    <dgm:pt modelId="{FC354316-0A86-49FE-B980-2848910173B1}" type="parTrans" cxnId="{B3B9CAB9-2667-4815-A245-E1FC2B28DE7D}">
      <dgm:prSet/>
      <dgm:spPr/>
      <dgm:t>
        <a:bodyPr/>
        <a:lstStyle/>
        <a:p>
          <a:endParaRPr lang="en-ZA"/>
        </a:p>
      </dgm:t>
    </dgm:pt>
    <dgm:pt modelId="{342EE362-FB63-4B4A-A4F8-F7864A82DA6F}" type="sibTrans" cxnId="{B3B9CAB9-2667-4815-A245-E1FC2B28DE7D}">
      <dgm:prSet/>
      <dgm:spPr/>
      <dgm:t>
        <a:bodyPr/>
        <a:lstStyle/>
        <a:p>
          <a:endParaRPr lang="en-ZA"/>
        </a:p>
      </dgm:t>
    </dgm:pt>
    <dgm:pt modelId="{F41203AE-3D27-4DFC-B08E-BF6461080D2A}" type="pres">
      <dgm:prSet presAssocID="{69D9465D-5278-4893-90E4-FC4A404190FF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ZA"/>
        </a:p>
      </dgm:t>
    </dgm:pt>
    <dgm:pt modelId="{9B9AB0DF-1520-478A-9272-0D99B8FD5BC6}" type="pres">
      <dgm:prSet presAssocID="{D9BFE88D-86D5-4A4E-9864-049B66CE7B11}" presName="compNode" presStyleCnt="0"/>
      <dgm:spPr/>
    </dgm:pt>
    <dgm:pt modelId="{DC903BB0-E430-4A21-B00B-32F4402C2D32}" type="pres">
      <dgm:prSet presAssocID="{D9BFE88D-86D5-4A4E-9864-049B66CE7B11}" presName="dummyConnPt" presStyleCnt="0"/>
      <dgm:spPr/>
    </dgm:pt>
    <dgm:pt modelId="{0111BCDE-244E-4E0C-9F45-971A15B0F1AB}" type="pres">
      <dgm:prSet presAssocID="{D9BFE88D-86D5-4A4E-9864-049B66CE7B1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F02E96F-6612-4447-A716-AF24BA2BAA38}" type="pres">
      <dgm:prSet presAssocID="{8E23BBB5-4FFD-4603-8A8B-57D6A8F546C7}" presName="sibTrans" presStyleLbl="bgSibTrans2D1" presStyleIdx="0" presStyleCnt="8"/>
      <dgm:spPr/>
      <dgm:t>
        <a:bodyPr/>
        <a:lstStyle/>
        <a:p>
          <a:endParaRPr lang="en-ZA"/>
        </a:p>
      </dgm:t>
    </dgm:pt>
    <dgm:pt modelId="{9A667FA2-187F-453F-A609-3E1D6425EF0B}" type="pres">
      <dgm:prSet presAssocID="{F6AB84D7-DC04-4772-BBB8-08839E3E3B0E}" presName="compNode" presStyleCnt="0"/>
      <dgm:spPr/>
    </dgm:pt>
    <dgm:pt modelId="{12C5FEA5-5DFB-44E9-A266-98FCF997518B}" type="pres">
      <dgm:prSet presAssocID="{F6AB84D7-DC04-4772-BBB8-08839E3E3B0E}" presName="dummyConnPt" presStyleCnt="0"/>
      <dgm:spPr/>
    </dgm:pt>
    <dgm:pt modelId="{5D23B8C8-D64B-484E-B55B-BD146A94EBE7}" type="pres">
      <dgm:prSet presAssocID="{F6AB84D7-DC04-4772-BBB8-08839E3E3B0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E02BA24-2FD9-4C78-8700-D63A6D75380B}" type="pres">
      <dgm:prSet presAssocID="{730DAA83-5ECA-4C62-B660-9C169A24A198}" presName="sibTrans" presStyleLbl="bgSibTrans2D1" presStyleIdx="1" presStyleCnt="8"/>
      <dgm:spPr/>
      <dgm:t>
        <a:bodyPr/>
        <a:lstStyle/>
        <a:p>
          <a:endParaRPr lang="en-ZA"/>
        </a:p>
      </dgm:t>
    </dgm:pt>
    <dgm:pt modelId="{35030BF2-BCB0-42C3-AB31-7179BE8CC150}" type="pres">
      <dgm:prSet presAssocID="{C24C36EC-6312-42E6-85F3-613C20BC1376}" presName="compNode" presStyleCnt="0"/>
      <dgm:spPr/>
    </dgm:pt>
    <dgm:pt modelId="{CB2515C7-E9BC-4E75-9C9B-EE2768D93063}" type="pres">
      <dgm:prSet presAssocID="{C24C36EC-6312-42E6-85F3-613C20BC1376}" presName="dummyConnPt" presStyleCnt="0"/>
      <dgm:spPr/>
    </dgm:pt>
    <dgm:pt modelId="{DB114CFE-3120-4EDC-8173-69948354E5C4}" type="pres">
      <dgm:prSet presAssocID="{C24C36EC-6312-42E6-85F3-613C20BC137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3F14615-A4E7-4DA6-B7C0-B9FBB08C1897}" type="pres">
      <dgm:prSet presAssocID="{A015CC84-CBCB-49E3-9D9B-F66E30B67EB4}" presName="sibTrans" presStyleLbl="bgSibTrans2D1" presStyleIdx="2" presStyleCnt="8"/>
      <dgm:spPr/>
      <dgm:t>
        <a:bodyPr/>
        <a:lstStyle/>
        <a:p>
          <a:endParaRPr lang="en-ZA"/>
        </a:p>
      </dgm:t>
    </dgm:pt>
    <dgm:pt modelId="{51B2E9AB-3D79-49B1-BEBD-4D3750E0DBE2}" type="pres">
      <dgm:prSet presAssocID="{AC0CA605-AB71-4DDA-8068-AE236D9C9B5B}" presName="compNode" presStyleCnt="0"/>
      <dgm:spPr/>
    </dgm:pt>
    <dgm:pt modelId="{DBAF329C-2944-4956-911D-309355395790}" type="pres">
      <dgm:prSet presAssocID="{AC0CA605-AB71-4DDA-8068-AE236D9C9B5B}" presName="dummyConnPt" presStyleCnt="0"/>
      <dgm:spPr/>
    </dgm:pt>
    <dgm:pt modelId="{8B6115A6-6B88-4E8C-B7FC-E18F0AFA9CAB}" type="pres">
      <dgm:prSet presAssocID="{AC0CA605-AB71-4DDA-8068-AE236D9C9B5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C7DEFEB-D965-469F-891F-0F8B1239A0E7}" type="pres">
      <dgm:prSet presAssocID="{A9DEF564-FDF7-4F00-998C-0108AF2F964C}" presName="sibTrans" presStyleLbl="bgSibTrans2D1" presStyleIdx="3" presStyleCnt="8"/>
      <dgm:spPr/>
      <dgm:t>
        <a:bodyPr/>
        <a:lstStyle/>
        <a:p>
          <a:endParaRPr lang="en-ZA"/>
        </a:p>
      </dgm:t>
    </dgm:pt>
    <dgm:pt modelId="{95BA0601-87BE-4DEF-8582-2DEE0BA26A86}" type="pres">
      <dgm:prSet presAssocID="{7B5F1AB1-A56B-4592-899D-948C07E9FCE7}" presName="compNode" presStyleCnt="0"/>
      <dgm:spPr/>
    </dgm:pt>
    <dgm:pt modelId="{35B8CA03-6F34-4177-9B95-A8E8FDBAEAFD}" type="pres">
      <dgm:prSet presAssocID="{7B5F1AB1-A56B-4592-899D-948C07E9FCE7}" presName="dummyConnPt" presStyleCnt="0"/>
      <dgm:spPr/>
    </dgm:pt>
    <dgm:pt modelId="{4831F056-7731-46BB-8DF6-11307D2F1AEB}" type="pres">
      <dgm:prSet presAssocID="{7B5F1AB1-A56B-4592-899D-948C07E9FCE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6DF8E1A-5511-4F36-8E47-F7C36D34BC9C}" type="pres">
      <dgm:prSet presAssocID="{F9AFC70D-98A9-44D5-AE29-4B77D890DCE5}" presName="sibTrans" presStyleLbl="bgSibTrans2D1" presStyleIdx="4" presStyleCnt="8"/>
      <dgm:spPr/>
      <dgm:t>
        <a:bodyPr/>
        <a:lstStyle/>
        <a:p>
          <a:endParaRPr lang="en-ZA"/>
        </a:p>
      </dgm:t>
    </dgm:pt>
    <dgm:pt modelId="{0EC2B60E-4C2C-4D55-BEB5-A8216C7C4608}" type="pres">
      <dgm:prSet presAssocID="{F7C8F245-4D7A-469E-B33C-5443AAA03436}" presName="compNode" presStyleCnt="0"/>
      <dgm:spPr/>
    </dgm:pt>
    <dgm:pt modelId="{C7B5F477-8022-4CF3-B025-50DF2E02AE3E}" type="pres">
      <dgm:prSet presAssocID="{F7C8F245-4D7A-469E-B33C-5443AAA03436}" presName="dummyConnPt" presStyleCnt="0"/>
      <dgm:spPr/>
    </dgm:pt>
    <dgm:pt modelId="{E8D604B9-E6B5-427C-8D2D-C70DBA515C38}" type="pres">
      <dgm:prSet presAssocID="{F7C8F245-4D7A-469E-B33C-5443AAA0343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F464CA6F-950B-46FF-9EA4-EAFF6B879406}" type="pres">
      <dgm:prSet presAssocID="{5925B536-8CDD-4273-9EA0-F3DFE28CFC0A}" presName="sibTrans" presStyleLbl="bgSibTrans2D1" presStyleIdx="5" presStyleCnt="8"/>
      <dgm:spPr/>
      <dgm:t>
        <a:bodyPr/>
        <a:lstStyle/>
        <a:p>
          <a:endParaRPr lang="en-ZA"/>
        </a:p>
      </dgm:t>
    </dgm:pt>
    <dgm:pt modelId="{42A1F50B-5B1B-4145-A083-09B1B095BC25}" type="pres">
      <dgm:prSet presAssocID="{664F3033-06A2-4F92-8AED-49E5BB070394}" presName="compNode" presStyleCnt="0"/>
      <dgm:spPr/>
    </dgm:pt>
    <dgm:pt modelId="{433AA8C9-3897-4850-B5AE-3E09EF57FF22}" type="pres">
      <dgm:prSet presAssocID="{664F3033-06A2-4F92-8AED-49E5BB070394}" presName="dummyConnPt" presStyleCnt="0"/>
      <dgm:spPr/>
    </dgm:pt>
    <dgm:pt modelId="{E2F09AE3-E19A-4DEE-8439-BD770D589E30}" type="pres">
      <dgm:prSet presAssocID="{664F3033-06A2-4F92-8AED-49E5BB07039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6918614-9BE6-4F65-A414-6CA09685AE8E}" type="pres">
      <dgm:prSet presAssocID="{24235BDA-3456-4472-A5F8-A95C033405D7}" presName="sibTrans" presStyleLbl="bgSibTrans2D1" presStyleIdx="6" presStyleCnt="8"/>
      <dgm:spPr/>
      <dgm:t>
        <a:bodyPr/>
        <a:lstStyle/>
        <a:p>
          <a:endParaRPr lang="en-ZA"/>
        </a:p>
      </dgm:t>
    </dgm:pt>
    <dgm:pt modelId="{1B166470-D870-4BDA-A5DA-F226145161FC}" type="pres">
      <dgm:prSet presAssocID="{CE70E7C1-00A1-4F5C-B7F2-4DEA0098B5CC}" presName="compNode" presStyleCnt="0"/>
      <dgm:spPr/>
    </dgm:pt>
    <dgm:pt modelId="{1B7E5009-3647-41FD-B39E-8D4E96783D89}" type="pres">
      <dgm:prSet presAssocID="{CE70E7C1-00A1-4F5C-B7F2-4DEA0098B5CC}" presName="dummyConnPt" presStyleCnt="0"/>
      <dgm:spPr/>
    </dgm:pt>
    <dgm:pt modelId="{6DEDC417-7D81-4270-BD28-D9247A7A935F}" type="pres">
      <dgm:prSet presAssocID="{CE70E7C1-00A1-4F5C-B7F2-4DEA0098B5C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4175430-BE2F-45E9-8822-6B0CF5FF9864}" type="pres">
      <dgm:prSet presAssocID="{31DAD7E9-CE7C-41E2-8D30-CCCC16BF810D}" presName="sibTrans" presStyleLbl="bgSibTrans2D1" presStyleIdx="7" presStyleCnt="8"/>
      <dgm:spPr/>
      <dgm:t>
        <a:bodyPr/>
        <a:lstStyle/>
        <a:p>
          <a:endParaRPr lang="en-ZA"/>
        </a:p>
      </dgm:t>
    </dgm:pt>
    <dgm:pt modelId="{0B625B18-E227-42A1-8BD7-FBC109D3EA62}" type="pres">
      <dgm:prSet presAssocID="{F2809BA3-C65E-4889-8F5A-FF553707154C}" presName="compNode" presStyleCnt="0"/>
      <dgm:spPr/>
    </dgm:pt>
    <dgm:pt modelId="{57704B1B-3CE8-4FEB-A14B-A42A5666C53B}" type="pres">
      <dgm:prSet presAssocID="{F2809BA3-C65E-4889-8F5A-FF553707154C}" presName="dummyConnPt" presStyleCnt="0"/>
      <dgm:spPr/>
    </dgm:pt>
    <dgm:pt modelId="{186C2779-A3E3-43E9-AE0E-189DFF42734F}" type="pres">
      <dgm:prSet presAssocID="{F2809BA3-C65E-4889-8F5A-FF55370715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FA601BAF-F0F4-41C1-9E74-90A3437D9622}" srcId="{69D9465D-5278-4893-90E4-FC4A404190FF}" destId="{F6AB84D7-DC04-4772-BBB8-08839E3E3B0E}" srcOrd="1" destOrd="0" parTransId="{F35EFF0E-EA0B-4C57-8CED-83FEB15CD0FD}" sibTransId="{730DAA83-5ECA-4C62-B660-9C169A24A198}"/>
    <dgm:cxn modelId="{9D075F56-2E0B-4171-8175-C4780726D8AC}" type="presOf" srcId="{24235BDA-3456-4472-A5F8-A95C033405D7}" destId="{E6918614-9BE6-4F65-A414-6CA09685AE8E}" srcOrd="0" destOrd="0" presId="urn:microsoft.com/office/officeart/2005/8/layout/bProcess4"/>
    <dgm:cxn modelId="{1EA91787-343D-46F0-A1A6-0C2FA465220B}" srcId="{69D9465D-5278-4893-90E4-FC4A404190FF}" destId="{C24C36EC-6312-42E6-85F3-613C20BC1376}" srcOrd="2" destOrd="0" parTransId="{05B560A1-CF69-4666-8BB8-D628BE42664F}" sibTransId="{A015CC84-CBCB-49E3-9D9B-F66E30B67EB4}"/>
    <dgm:cxn modelId="{14055F04-8140-4BAE-862B-A1242381A950}" type="presOf" srcId="{A9DEF564-FDF7-4F00-998C-0108AF2F964C}" destId="{3C7DEFEB-D965-469F-891F-0F8B1239A0E7}" srcOrd="0" destOrd="0" presId="urn:microsoft.com/office/officeart/2005/8/layout/bProcess4"/>
    <dgm:cxn modelId="{134DE985-81C2-41BB-9A8C-B4B56F87F2E8}" srcId="{69D9465D-5278-4893-90E4-FC4A404190FF}" destId="{7B5F1AB1-A56B-4592-899D-948C07E9FCE7}" srcOrd="4" destOrd="0" parTransId="{32E3B1F7-D695-42F6-9E77-4159D9144FAF}" sibTransId="{F9AFC70D-98A9-44D5-AE29-4B77D890DCE5}"/>
    <dgm:cxn modelId="{2AA4AD88-DEE0-4498-BBBA-098B55978CFC}" srcId="{69D9465D-5278-4893-90E4-FC4A404190FF}" destId="{F7C8F245-4D7A-469E-B33C-5443AAA03436}" srcOrd="5" destOrd="0" parTransId="{7004115D-85D0-4855-8403-56165FBD8C5D}" sibTransId="{5925B536-8CDD-4273-9EA0-F3DFE28CFC0A}"/>
    <dgm:cxn modelId="{FF8D777C-18B8-4623-AFA7-00093BE62503}" type="presOf" srcId="{D9BFE88D-86D5-4A4E-9864-049B66CE7B11}" destId="{0111BCDE-244E-4E0C-9F45-971A15B0F1AB}" srcOrd="0" destOrd="0" presId="urn:microsoft.com/office/officeart/2005/8/layout/bProcess4"/>
    <dgm:cxn modelId="{8995703E-16EE-4A81-9B75-E9CF54A0823C}" type="presOf" srcId="{F9AFC70D-98A9-44D5-AE29-4B77D890DCE5}" destId="{66DF8E1A-5511-4F36-8E47-F7C36D34BC9C}" srcOrd="0" destOrd="0" presId="urn:microsoft.com/office/officeart/2005/8/layout/bProcess4"/>
    <dgm:cxn modelId="{F8BF60C2-BE39-43A2-9A61-63EC368D0FEB}" type="presOf" srcId="{5925B536-8CDD-4273-9EA0-F3DFE28CFC0A}" destId="{F464CA6F-950B-46FF-9EA4-EAFF6B879406}" srcOrd="0" destOrd="0" presId="urn:microsoft.com/office/officeart/2005/8/layout/bProcess4"/>
    <dgm:cxn modelId="{5D11504B-F891-4E16-81AF-19A4EDD5D894}" srcId="{69D9465D-5278-4893-90E4-FC4A404190FF}" destId="{AC0CA605-AB71-4DDA-8068-AE236D9C9B5B}" srcOrd="3" destOrd="0" parTransId="{8CC74D62-4916-498D-B541-D6C5D6CF2E1B}" sibTransId="{A9DEF564-FDF7-4F00-998C-0108AF2F964C}"/>
    <dgm:cxn modelId="{A1F85789-4824-48E4-B23D-DB88A8247DF3}" type="presOf" srcId="{A015CC84-CBCB-49E3-9D9B-F66E30B67EB4}" destId="{B3F14615-A4E7-4DA6-B7C0-B9FBB08C1897}" srcOrd="0" destOrd="0" presId="urn:microsoft.com/office/officeart/2005/8/layout/bProcess4"/>
    <dgm:cxn modelId="{D00831ED-127B-4987-AF88-67025158E8BF}" type="presOf" srcId="{C24C36EC-6312-42E6-85F3-613C20BC1376}" destId="{DB114CFE-3120-4EDC-8173-69948354E5C4}" srcOrd="0" destOrd="0" presId="urn:microsoft.com/office/officeart/2005/8/layout/bProcess4"/>
    <dgm:cxn modelId="{29F4C0D2-AE92-4258-BBFD-9A40C4CCE94E}" type="presOf" srcId="{F7C8F245-4D7A-469E-B33C-5443AAA03436}" destId="{E8D604B9-E6B5-427C-8D2D-C70DBA515C38}" srcOrd="0" destOrd="0" presId="urn:microsoft.com/office/officeart/2005/8/layout/bProcess4"/>
    <dgm:cxn modelId="{5D51E946-1572-4B32-A99B-B09C2D21BB4F}" srcId="{69D9465D-5278-4893-90E4-FC4A404190FF}" destId="{664F3033-06A2-4F92-8AED-49E5BB070394}" srcOrd="6" destOrd="0" parTransId="{67711992-C237-4337-995F-B75846ACA60F}" sibTransId="{24235BDA-3456-4472-A5F8-A95C033405D7}"/>
    <dgm:cxn modelId="{B3B9CAB9-2667-4815-A245-E1FC2B28DE7D}" srcId="{69D9465D-5278-4893-90E4-FC4A404190FF}" destId="{F2809BA3-C65E-4889-8F5A-FF553707154C}" srcOrd="8" destOrd="0" parTransId="{FC354316-0A86-49FE-B980-2848910173B1}" sibTransId="{342EE362-FB63-4B4A-A4F8-F7864A82DA6F}"/>
    <dgm:cxn modelId="{361F53CB-5A29-4DAB-A291-D994BF66FC9F}" type="presOf" srcId="{F2809BA3-C65E-4889-8F5A-FF553707154C}" destId="{186C2779-A3E3-43E9-AE0E-189DFF42734F}" srcOrd="0" destOrd="0" presId="urn:microsoft.com/office/officeart/2005/8/layout/bProcess4"/>
    <dgm:cxn modelId="{E9634CB2-95B8-4A07-9924-3D7B5FC7A4F5}" type="presOf" srcId="{8E23BBB5-4FFD-4603-8A8B-57D6A8F546C7}" destId="{CF02E96F-6612-4447-A716-AF24BA2BAA38}" srcOrd="0" destOrd="0" presId="urn:microsoft.com/office/officeart/2005/8/layout/bProcess4"/>
    <dgm:cxn modelId="{3B0582A2-3B3D-4DCD-93AC-A52D25E70D8E}" type="presOf" srcId="{7B5F1AB1-A56B-4592-899D-948C07E9FCE7}" destId="{4831F056-7731-46BB-8DF6-11307D2F1AEB}" srcOrd="0" destOrd="0" presId="urn:microsoft.com/office/officeart/2005/8/layout/bProcess4"/>
    <dgm:cxn modelId="{BE8A410B-AB19-490E-B9A0-CFE7C4AE16AF}" type="presOf" srcId="{F6AB84D7-DC04-4772-BBB8-08839E3E3B0E}" destId="{5D23B8C8-D64B-484E-B55B-BD146A94EBE7}" srcOrd="0" destOrd="0" presId="urn:microsoft.com/office/officeart/2005/8/layout/bProcess4"/>
    <dgm:cxn modelId="{2534C515-9526-4995-A442-803954094489}" type="presOf" srcId="{CE70E7C1-00A1-4F5C-B7F2-4DEA0098B5CC}" destId="{6DEDC417-7D81-4270-BD28-D9247A7A935F}" srcOrd="0" destOrd="0" presId="urn:microsoft.com/office/officeart/2005/8/layout/bProcess4"/>
    <dgm:cxn modelId="{1841C2B5-F5D9-4C9D-BC8C-E01099CB1015}" type="presOf" srcId="{730DAA83-5ECA-4C62-B660-9C169A24A198}" destId="{6E02BA24-2FD9-4C78-8700-D63A6D75380B}" srcOrd="0" destOrd="0" presId="urn:microsoft.com/office/officeart/2005/8/layout/bProcess4"/>
    <dgm:cxn modelId="{8E260BD3-C9D7-4508-A4AC-F2E5E19A10BF}" type="presOf" srcId="{AC0CA605-AB71-4DDA-8068-AE236D9C9B5B}" destId="{8B6115A6-6B88-4E8C-B7FC-E18F0AFA9CAB}" srcOrd="0" destOrd="0" presId="urn:microsoft.com/office/officeart/2005/8/layout/bProcess4"/>
    <dgm:cxn modelId="{9F649EF0-789F-4CBD-9BDD-05CA7FD30C2F}" type="presOf" srcId="{31DAD7E9-CE7C-41E2-8D30-CCCC16BF810D}" destId="{04175430-BE2F-45E9-8822-6B0CF5FF9864}" srcOrd="0" destOrd="0" presId="urn:microsoft.com/office/officeart/2005/8/layout/bProcess4"/>
    <dgm:cxn modelId="{35FFAEAE-DC16-4986-AE73-A931A7283792}" srcId="{69D9465D-5278-4893-90E4-FC4A404190FF}" destId="{D9BFE88D-86D5-4A4E-9864-049B66CE7B11}" srcOrd="0" destOrd="0" parTransId="{F9F09A06-4B6D-4FE7-83E2-F8A428C27656}" sibTransId="{8E23BBB5-4FFD-4603-8A8B-57D6A8F546C7}"/>
    <dgm:cxn modelId="{1E40BCCB-1E76-43AB-8C55-8CF0256943F5}" type="presOf" srcId="{664F3033-06A2-4F92-8AED-49E5BB070394}" destId="{E2F09AE3-E19A-4DEE-8439-BD770D589E30}" srcOrd="0" destOrd="0" presId="urn:microsoft.com/office/officeart/2005/8/layout/bProcess4"/>
    <dgm:cxn modelId="{8B540F0B-2250-4B5E-BCCE-C3D246BFA6AE}" srcId="{69D9465D-5278-4893-90E4-FC4A404190FF}" destId="{CE70E7C1-00A1-4F5C-B7F2-4DEA0098B5CC}" srcOrd="7" destOrd="0" parTransId="{F234F055-B622-4D52-AFCB-3BA3D3341CFD}" sibTransId="{31DAD7E9-CE7C-41E2-8D30-CCCC16BF810D}"/>
    <dgm:cxn modelId="{7264B672-CA05-4F31-89F1-FEAC6C34D9E4}" type="presOf" srcId="{69D9465D-5278-4893-90E4-FC4A404190FF}" destId="{F41203AE-3D27-4DFC-B08E-BF6461080D2A}" srcOrd="0" destOrd="0" presId="urn:microsoft.com/office/officeart/2005/8/layout/bProcess4"/>
    <dgm:cxn modelId="{CA5AFF5C-582E-4958-AD8B-4C61AA2F41AF}" type="presParOf" srcId="{F41203AE-3D27-4DFC-B08E-BF6461080D2A}" destId="{9B9AB0DF-1520-478A-9272-0D99B8FD5BC6}" srcOrd="0" destOrd="0" presId="urn:microsoft.com/office/officeart/2005/8/layout/bProcess4"/>
    <dgm:cxn modelId="{15240594-B4C4-415C-9491-A30D89E98AC6}" type="presParOf" srcId="{9B9AB0DF-1520-478A-9272-0D99B8FD5BC6}" destId="{DC903BB0-E430-4A21-B00B-32F4402C2D32}" srcOrd="0" destOrd="0" presId="urn:microsoft.com/office/officeart/2005/8/layout/bProcess4"/>
    <dgm:cxn modelId="{ED9933BF-C8EF-44BB-AE9A-1D88F0BDBBB7}" type="presParOf" srcId="{9B9AB0DF-1520-478A-9272-0D99B8FD5BC6}" destId="{0111BCDE-244E-4E0C-9F45-971A15B0F1AB}" srcOrd="1" destOrd="0" presId="urn:microsoft.com/office/officeart/2005/8/layout/bProcess4"/>
    <dgm:cxn modelId="{FA1097A3-5155-4760-89F9-746689681550}" type="presParOf" srcId="{F41203AE-3D27-4DFC-B08E-BF6461080D2A}" destId="{CF02E96F-6612-4447-A716-AF24BA2BAA38}" srcOrd="1" destOrd="0" presId="urn:microsoft.com/office/officeart/2005/8/layout/bProcess4"/>
    <dgm:cxn modelId="{BDB3B645-DBE0-418F-877F-85C3B44B76A5}" type="presParOf" srcId="{F41203AE-3D27-4DFC-B08E-BF6461080D2A}" destId="{9A667FA2-187F-453F-A609-3E1D6425EF0B}" srcOrd="2" destOrd="0" presId="urn:microsoft.com/office/officeart/2005/8/layout/bProcess4"/>
    <dgm:cxn modelId="{52DE8A12-385C-454E-846D-FCC060C90274}" type="presParOf" srcId="{9A667FA2-187F-453F-A609-3E1D6425EF0B}" destId="{12C5FEA5-5DFB-44E9-A266-98FCF997518B}" srcOrd="0" destOrd="0" presId="urn:microsoft.com/office/officeart/2005/8/layout/bProcess4"/>
    <dgm:cxn modelId="{6EFD2BB4-6154-49FF-98B5-39A713F94235}" type="presParOf" srcId="{9A667FA2-187F-453F-A609-3E1D6425EF0B}" destId="{5D23B8C8-D64B-484E-B55B-BD146A94EBE7}" srcOrd="1" destOrd="0" presId="urn:microsoft.com/office/officeart/2005/8/layout/bProcess4"/>
    <dgm:cxn modelId="{16B51105-CD3E-46BA-B486-3F4CE049E7CA}" type="presParOf" srcId="{F41203AE-3D27-4DFC-B08E-BF6461080D2A}" destId="{6E02BA24-2FD9-4C78-8700-D63A6D75380B}" srcOrd="3" destOrd="0" presId="urn:microsoft.com/office/officeart/2005/8/layout/bProcess4"/>
    <dgm:cxn modelId="{021F6B41-2550-4F24-B331-0C4AFBACEB53}" type="presParOf" srcId="{F41203AE-3D27-4DFC-B08E-BF6461080D2A}" destId="{35030BF2-BCB0-42C3-AB31-7179BE8CC150}" srcOrd="4" destOrd="0" presId="urn:microsoft.com/office/officeart/2005/8/layout/bProcess4"/>
    <dgm:cxn modelId="{0D6E4739-E8CC-4C48-B2CC-0EFBE5D1E332}" type="presParOf" srcId="{35030BF2-BCB0-42C3-AB31-7179BE8CC150}" destId="{CB2515C7-E9BC-4E75-9C9B-EE2768D93063}" srcOrd="0" destOrd="0" presId="urn:microsoft.com/office/officeart/2005/8/layout/bProcess4"/>
    <dgm:cxn modelId="{E5292FA2-132A-4830-BD6C-EA1844C8C96E}" type="presParOf" srcId="{35030BF2-BCB0-42C3-AB31-7179BE8CC150}" destId="{DB114CFE-3120-4EDC-8173-69948354E5C4}" srcOrd="1" destOrd="0" presId="urn:microsoft.com/office/officeart/2005/8/layout/bProcess4"/>
    <dgm:cxn modelId="{872C1DFB-00BC-470C-893E-EED308FF86EF}" type="presParOf" srcId="{F41203AE-3D27-4DFC-B08E-BF6461080D2A}" destId="{B3F14615-A4E7-4DA6-B7C0-B9FBB08C1897}" srcOrd="5" destOrd="0" presId="urn:microsoft.com/office/officeart/2005/8/layout/bProcess4"/>
    <dgm:cxn modelId="{D780329D-184D-4C77-9DE4-CE71C8375042}" type="presParOf" srcId="{F41203AE-3D27-4DFC-B08E-BF6461080D2A}" destId="{51B2E9AB-3D79-49B1-BEBD-4D3750E0DBE2}" srcOrd="6" destOrd="0" presId="urn:microsoft.com/office/officeart/2005/8/layout/bProcess4"/>
    <dgm:cxn modelId="{D0DD72D6-0906-4FBA-9353-B5822734B50B}" type="presParOf" srcId="{51B2E9AB-3D79-49B1-BEBD-4D3750E0DBE2}" destId="{DBAF329C-2944-4956-911D-309355395790}" srcOrd="0" destOrd="0" presId="urn:microsoft.com/office/officeart/2005/8/layout/bProcess4"/>
    <dgm:cxn modelId="{DCD78565-9883-4583-A427-BF3BE1B3D1F1}" type="presParOf" srcId="{51B2E9AB-3D79-49B1-BEBD-4D3750E0DBE2}" destId="{8B6115A6-6B88-4E8C-B7FC-E18F0AFA9CAB}" srcOrd="1" destOrd="0" presId="urn:microsoft.com/office/officeart/2005/8/layout/bProcess4"/>
    <dgm:cxn modelId="{E45FDF8F-C134-4118-BBAD-351B4D61A606}" type="presParOf" srcId="{F41203AE-3D27-4DFC-B08E-BF6461080D2A}" destId="{3C7DEFEB-D965-469F-891F-0F8B1239A0E7}" srcOrd="7" destOrd="0" presId="urn:microsoft.com/office/officeart/2005/8/layout/bProcess4"/>
    <dgm:cxn modelId="{10A5659F-D2B7-435F-99D5-01997329F952}" type="presParOf" srcId="{F41203AE-3D27-4DFC-B08E-BF6461080D2A}" destId="{95BA0601-87BE-4DEF-8582-2DEE0BA26A86}" srcOrd="8" destOrd="0" presId="urn:microsoft.com/office/officeart/2005/8/layout/bProcess4"/>
    <dgm:cxn modelId="{C6F8B40E-95BE-4EE4-A362-BB08AFA79057}" type="presParOf" srcId="{95BA0601-87BE-4DEF-8582-2DEE0BA26A86}" destId="{35B8CA03-6F34-4177-9B95-A8E8FDBAEAFD}" srcOrd="0" destOrd="0" presId="urn:microsoft.com/office/officeart/2005/8/layout/bProcess4"/>
    <dgm:cxn modelId="{23E2F483-11DE-4DE0-9551-F55A26837D98}" type="presParOf" srcId="{95BA0601-87BE-4DEF-8582-2DEE0BA26A86}" destId="{4831F056-7731-46BB-8DF6-11307D2F1AEB}" srcOrd="1" destOrd="0" presId="urn:microsoft.com/office/officeart/2005/8/layout/bProcess4"/>
    <dgm:cxn modelId="{5CDDD9B9-4662-4F77-87BF-B6A17287C5D4}" type="presParOf" srcId="{F41203AE-3D27-4DFC-B08E-BF6461080D2A}" destId="{66DF8E1A-5511-4F36-8E47-F7C36D34BC9C}" srcOrd="9" destOrd="0" presId="urn:microsoft.com/office/officeart/2005/8/layout/bProcess4"/>
    <dgm:cxn modelId="{2268B8AF-65CC-4C02-AB4E-43D42E115E3E}" type="presParOf" srcId="{F41203AE-3D27-4DFC-B08E-BF6461080D2A}" destId="{0EC2B60E-4C2C-4D55-BEB5-A8216C7C4608}" srcOrd="10" destOrd="0" presId="urn:microsoft.com/office/officeart/2005/8/layout/bProcess4"/>
    <dgm:cxn modelId="{D0B57D9B-2D76-41E6-B974-3D286A2CD103}" type="presParOf" srcId="{0EC2B60E-4C2C-4D55-BEB5-A8216C7C4608}" destId="{C7B5F477-8022-4CF3-B025-50DF2E02AE3E}" srcOrd="0" destOrd="0" presId="urn:microsoft.com/office/officeart/2005/8/layout/bProcess4"/>
    <dgm:cxn modelId="{74DDBF6B-6BEE-4A8C-8307-C0FC3B61314F}" type="presParOf" srcId="{0EC2B60E-4C2C-4D55-BEB5-A8216C7C4608}" destId="{E8D604B9-E6B5-427C-8D2D-C70DBA515C38}" srcOrd="1" destOrd="0" presId="urn:microsoft.com/office/officeart/2005/8/layout/bProcess4"/>
    <dgm:cxn modelId="{D2489678-6DB6-4F50-8939-EF2B05AED99F}" type="presParOf" srcId="{F41203AE-3D27-4DFC-B08E-BF6461080D2A}" destId="{F464CA6F-950B-46FF-9EA4-EAFF6B879406}" srcOrd="11" destOrd="0" presId="urn:microsoft.com/office/officeart/2005/8/layout/bProcess4"/>
    <dgm:cxn modelId="{5B1F33A7-87E6-4FE1-BF4C-C81441CABAB8}" type="presParOf" srcId="{F41203AE-3D27-4DFC-B08E-BF6461080D2A}" destId="{42A1F50B-5B1B-4145-A083-09B1B095BC25}" srcOrd="12" destOrd="0" presId="urn:microsoft.com/office/officeart/2005/8/layout/bProcess4"/>
    <dgm:cxn modelId="{4CBB8F7D-C824-4220-A196-EC45FEC5C43C}" type="presParOf" srcId="{42A1F50B-5B1B-4145-A083-09B1B095BC25}" destId="{433AA8C9-3897-4850-B5AE-3E09EF57FF22}" srcOrd="0" destOrd="0" presId="urn:microsoft.com/office/officeart/2005/8/layout/bProcess4"/>
    <dgm:cxn modelId="{FBA57ABC-E0B0-4B33-BDCE-C285EF5B0050}" type="presParOf" srcId="{42A1F50B-5B1B-4145-A083-09B1B095BC25}" destId="{E2F09AE3-E19A-4DEE-8439-BD770D589E30}" srcOrd="1" destOrd="0" presId="urn:microsoft.com/office/officeart/2005/8/layout/bProcess4"/>
    <dgm:cxn modelId="{EA2AFB78-53B3-41F8-A021-C3723A455772}" type="presParOf" srcId="{F41203AE-3D27-4DFC-B08E-BF6461080D2A}" destId="{E6918614-9BE6-4F65-A414-6CA09685AE8E}" srcOrd="13" destOrd="0" presId="urn:microsoft.com/office/officeart/2005/8/layout/bProcess4"/>
    <dgm:cxn modelId="{95C13A71-38F2-484B-BBA1-CC4647C4D62F}" type="presParOf" srcId="{F41203AE-3D27-4DFC-B08E-BF6461080D2A}" destId="{1B166470-D870-4BDA-A5DA-F226145161FC}" srcOrd="14" destOrd="0" presId="urn:microsoft.com/office/officeart/2005/8/layout/bProcess4"/>
    <dgm:cxn modelId="{3979E22D-E500-4D43-8DAE-FE091A357B39}" type="presParOf" srcId="{1B166470-D870-4BDA-A5DA-F226145161FC}" destId="{1B7E5009-3647-41FD-B39E-8D4E96783D89}" srcOrd="0" destOrd="0" presId="urn:microsoft.com/office/officeart/2005/8/layout/bProcess4"/>
    <dgm:cxn modelId="{05955F1B-8852-4592-991E-90E7D5C7A8CD}" type="presParOf" srcId="{1B166470-D870-4BDA-A5DA-F226145161FC}" destId="{6DEDC417-7D81-4270-BD28-D9247A7A935F}" srcOrd="1" destOrd="0" presId="urn:microsoft.com/office/officeart/2005/8/layout/bProcess4"/>
    <dgm:cxn modelId="{0F869F07-825D-4BC8-A03C-7E555F6FFB8A}" type="presParOf" srcId="{F41203AE-3D27-4DFC-B08E-BF6461080D2A}" destId="{04175430-BE2F-45E9-8822-6B0CF5FF9864}" srcOrd="15" destOrd="0" presId="urn:microsoft.com/office/officeart/2005/8/layout/bProcess4"/>
    <dgm:cxn modelId="{42A3066A-C788-40F7-ACAE-D83BC010CECC}" type="presParOf" srcId="{F41203AE-3D27-4DFC-B08E-BF6461080D2A}" destId="{0B625B18-E227-42A1-8BD7-FBC109D3EA62}" srcOrd="16" destOrd="0" presId="urn:microsoft.com/office/officeart/2005/8/layout/bProcess4"/>
    <dgm:cxn modelId="{33F53840-24F4-40AF-A172-7A4EE0076046}" type="presParOf" srcId="{0B625B18-E227-42A1-8BD7-FBC109D3EA62}" destId="{57704B1B-3CE8-4FEB-A14B-A42A5666C53B}" srcOrd="0" destOrd="0" presId="urn:microsoft.com/office/officeart/2005/8/layout/bProcess4"/>
    <dgm:cxn modelId="{CCF3E0E5-7344-40B3-A311-3A7A66B91D23}" type="presParOf" srcId="{0B625B18-E227-42A1-8BD7-FBC109D3EA62}" destId="{186C2779-A3E3-43E9-AE0E-189DFF42734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2E96F-6612-4447-A716-AF24BA2BAA38}">
      <dsp:nvSpPr>
        <dsp:cNvPr id="0" name=""/>
        <dsp:cNvSpPr/>
      </dsp:nvSpPr>
      <dsp:spPr>
        <a:xfrm rot="5400000">
          <a:off x="-334529" y="1290056"/>
          <a:ext cx="1481686" cy="178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1BCDE-244E-4E0C-9F45-971A15B0F1AB}">
      <dsp:nvSpPr>
        <dsp:cNvPr id="0" name=""/>
        <dsp:cNvSpPr/>
      </dsp:nvSpPr>
      <dsp:spPr>
        <a:xfrm>
          <a:off x="3664" y="340519"/>
          <a:ext cx="1988683" cy="11932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>
              <a:latin typeface="Corbel" panose="020B0503020204020204" pitchFamily="34" charset="0"/>
            </a:rPr>
            <a:t>Collect data from the Android’s sensors.</a:t>
          </a:r>
          <a:endParaRPr lang="en-ZA" sz="1000" kern="1200" dirty="0">
            <a:latin typeface="Corbel" panose="020B0503020204020204" pitchFamily="34" charset="0"/>
          </a:endParaRPr>
        </a:p>
      </dsp:txBody>
      <dsp:txXfrm>
        <a:off x="38612" y="375467"/>
        <a:ext cx="1918787" cy="1123313"/>
      </dsp:txXfrm>
    </dsp:sp>
    <dsp:sp modelId="{6E02BA24-2FD9-4C78-8700-D63A6D75380B}">
      <dsp:nvSpPr>
        <dsp:cNvPr id="0" name=""/>
        <dsp:cNvSpPr/>
      </dsp:nvSpPr>
      <dsp:spPr>
        <a:xfrm rot="5400000">
          <a:off x="-334529" y="2781569"/>
          <a:ext cx="1481686" cy="178981"/>
        </a:xfrm>
        <a:prstGeom prst="rect">
          <a:avLst/>
        </a:prstGeom>
        <a:solidFill>
          <a:schemeClr val="accent5">
            <a:hueOff val="431236"/>
            <a:satOff val="-3289"/>
            <a:lumOff val="-14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3B8C8-D64B-484E-B55B-BD146A94EBE7}">
      <dsp:nvSpPr>
        <dsp:cNvPr id="0" name=""/>
        <dsp:cNvSpPr/>
      </dsp:nvSpPr>
      <dsp:spPr>
        <a:xfrm>
          <a:off x="3664" y="1832031"/>
          <a:ext cx="1988683" cy="1193209"/>
        </a:xfrm>
        <a:prstGeom prst="roundRect">
          <a:avLst>
            <a:gd name="adj" fmla="val 10000"/>
          </a:avLst>
        </a:prstGeom>
        <a:solidFill>
          <a:schemeClr val="accent5">
            <a:hueOff val="377331"/>
            <a:satOff val="-2878"/>
            <a:lumOff val="-1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>
              <a:latin typeface="Corbel" panose="020B0503020204020204" pitchFamily="34" charset="0"/>
            </a:rPr>
            <a:t>We determine many bad things all previous users have averaged per second. And transform that data into a normal distribution.</a:t>
          </a:r>
          <a:endParaRPr lang="en-ZA" sz="1000" kern="1200" dirty="0">
            <a:latin typeface="Corbel" panose="020B0503020204020204" pitchFamily="34" charset="0"/>
          </a:endParaRPr>
        </a:p>
      </dsp:txBody>
      <dsp:txXfrm>
        <a:off x="38612" y="1866979"/>
        <a:ext cx="1918787" cy="1123313"/>
      </dsp:txXfrm>
    </dsp:sp>
    <dsp:sp modelId="{B3F14615-A4E7-4DA6-B7C0-B9FBB08C1897}">
      <dsp:nvSpPr>
        <dsp:cNvPr id="0" name=""/>
        <dsp:cNvSpPr/>
      </dsp:nvSpPr>
      <dsp:spPr>
        <a:xfrm>
          <a:off x="411227" y="3527325"/>
          <a:ext cx="2635122" cy="178981"/>
        </a:xfrm>
        <a:prstGeom prst="rect">
          <a:avLst/>
        </a:prstGeom>
        <a:solidFill>
          <a:schemeClr val="accent5">
            <a:hueOff val="862472"/>
            <a:satOff val="-6578"/>
            <a:lumOff val="-29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14CFE-3120-4EDC-8173-69948354E5C4}">
      <dsp:nvSpPr>
        <dsp:cNvPr id="0" name=""/>
        <dsp:cNvSpPr/>
      </dsp:nvSpPr>
      <dsp:spPr>
        <a:xfrm>
          <a:off x="3664" y="3323543"/>
          <a:ext cx="1988683" cy="1193209"/>
        </a:xfrm>
        <a:prstGeom prst="roundRect">
          <a:avLst>
            <a:gd name="adj" fmla="val 10000"/>
          </a:avLst>
        </a:prstGeom>
        <a:solidFill>
          <a:schemeClr val="accent5">
            <a:hueOff val="754663"/>
            <a:satOff val="-5755"/>
            <a:lumOff val="-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>
              <a:latin typeface="Corbel" panose="020B0503020204020204" pitchFamily="34" charset="0"/>
            </a:rPr>
            <a:t>Determine how many bad things the current user does per second.</a:t>
          </a:r>
          <a:endParaRPr lang="en-ZA" sz="1000" kern="1200" dirty="0">
            <a:latin typeface="Corbel" panose="020B0503020204020204" pitchFamily="34" charset="0"/>
          </a:endParaRPr>
        </a:p>
      </dsp:txBody>
      <dsp:txXfrm>
        <a:off x="38612" y="3358491"/>
        <a:ext cx="1918787" cy="1123313"/>
      </dsp:txXfrm>
    </dsp:sp>
    <dsp:sp modelId="{3C7DEFEB-D965-469F-891F-0F8B1239A0E7}">
      <dsp:nvSpPr>
        <dsp:cNvPr id="0" name=""/>
        <dsp:cNvSpPr/>
      </dsp:nvSpPr>
      <dsp:spPr>
        <a:xfrm rot="16200000">
          <a:off x="2310419" y="2781569"/>
          <a:ext cx="1481686" cy="178981"/>
        </a:xfrm>
        <a:prstGeom prst="rect">
          <a:avLst/>
        </a:prstGeom>
        <a:solidFill>
          <a:schemeClr val="accent5">
            <a:hueOff val="1293708"/>
            <a:satOff val="-9867"/>
            <a:lumOff val="-43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115A6-6B88-4E8C-B7FC-E18F0AFA9CAB}">
      <dsp:nvSpPr>
        <dsp:cNvPr id="0" name=""/>
        <dsp:cNvSpPr/>
      </dsp:nvSpPr>
      <dsp:spPr>
        <a:xfrm>
          <a:off x="2648612" y="3323543"/>
          <a:ext cx="1988683" cy="1193209"/>
        </a:xfrm>
        <a:prstGeom prst="roundRect">
          <a:avLst>
            <a:gd name="adj" fmla="val 10000"/>
          </a:avLst>
        </a:prstGeom>
        <a:solidFill>
          <a:schemeClr val="accent5">
            <a:hueOff val="1131994"/>
            <a:satOff val="-8633"/>
            <a:lumOff val="-3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>
              <a:latin typeface="Corbel" panose="020B0503020204020204" pitchFamily="34" charset="0"/>
            </a:rPr>
            <a:t>One of the useful properties of the data we exploit, is that we are able to estimate a position on a normal distribution for the likelihood of the observed results in terms of the number of bad things per second.</a:t>
          </a:r>
          <a:endParaRPr lang="en-ZA" sz="1000" kern="1200" dirty="0">
            <a:latin typeface="Corbel" panose="020B0503020204020204" pitchFamily="34" charset="0"/>
          </a:endParaRPr>
        </a:p>
      </dsp:txBody>
      <dsp:txXfrm>
        <a:off x="2683560" y="3358491"/>
        <a:ext cx="1918787" cy="1123313"/>
      </dsp:txXfrm>
    </dsp:sp>
    <dsp:sp modelId="{66DF8E1A-5511-4F36-8E47-F7C36D34BC9C}">
      <dsp:nvSpPr>
        <dsp:cNvPr id="0" name=""/>
        <dsp:cNvSpPr/>
      </dsp:nvSpPr>
      <dsp:spPr>
        <a:xfrm rot="16200000">
          <a:off x="2310419" y="1290056"/>
          <a:ext cx="1481686" cy="178981"/>
        </a:xfrm>
        <a:prstGeom prst="rect">
          <a:avLst/>
        </a:prstGeom>
        <a:solidFill>
          <a:schemeClr val="accent5">
            <a:hueOff val="1724944"/>
            <a:satOff val="-13155"/>
            <a:lumOff val="-58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1F056-7731-46BB-8DF6-11307D2F1AEB}">
      <dsp:nvSpPr>
        <dsp:cNvPr id="0" name=""/>
        <dsp:cNvSpPr/>
      </dsp:nvSpPr>
      <dsp:spPr>
        <a:xfrm>
          <a:off x="2648612" y="1832031"/>
          <a:ext cx="1988683" cy="1193209"/>
        </a:xfrm>
        <a:prstGeom prst="roundRect">
          <a:avLst>
            <a:gd name="adj" fmla="val 10000"/>
          </a:avLst>
        </a:prstGeom>
        <a:solidFill>
          <a:schemeClr val="accent5">
            <a:hueOff val="1509326"/>
            <a:satOff val="-11511"/>
            <a:lumOff val="-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smtClean="0">
              <a:latin typeface="Corbel" panose="020B0503020204020204" pitchFamily="34" charset="0"/>
            </a:rPr>
            <a:t>Weightings are applied to the different readings from the sensors (because acceleration through a turn is worse than acceleration while moving forward, and acceleration upwards is even worse!)</a:t>
          </a:r>
          <a:endParaRPr lang="en-ZA" sz="1000" kern="1200" dirty="0">
            <a:latin typeface="Corbel" panose="020B0503020204020204" pitchFamily="34" charset="0"/>
          </a:endParaRPr>
        </a:p>
      </dsp:txBody>
      <dsp:txXfrm>
        <a:off x="2683560" y="1866979"/>
        <a:ext cx="1918787" cy="1123313"/>
      </dsp:txXfrm>
    </dsp:sp>
    <dsp:sp modelId="{F464CA6F-950B-46FF-9EA4-EAFF6B879406}">
      <dsp:nvSpPr>
        <dsp:cNvPr id="0" name=""/>
        <dsp:cNvSpPr/>
      </dsp:nvSpPr>
      <dsp:spPr>
        <a:xfrm>
          <a:off x="3056175" y="544300"/>
          <a:ext cx="2635122" cy="178981"/>
        </a:xfrm>
        <a:prstGeom prst="rect">
          <a:avLst/>
        </a:prstGeom>
        <a:solidFill>
          <a:schemeClr val="accent5">
            <a:hueOff val="2156180"/>
            <a:satOff val="-16444"/>
            <a:lumOff val="-72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604B9-E6B5-427C-8D2D-C70DBA515C38}">
      <dsp:nvSpPr>
        <dsp:cNvPr id="0" name=""/>
        <dsp:cNvSpPr/>
      </dsp:nvSpPr>
      <dsp:spPr>
        <a:xfrm>
          <a:off x="2648612" y="340519"/>
          <a:ext cx="1988683" cy="1193209"/>
        </a:xfrm>
        <a:prstGeom prst="roundRect">
          <a:avLst>
            <a:gd name="adj" fmla="val 10000"/>
          </a:avLst>
        </a:prstGeom>
        <a:solidFill>
          <a:schemeClr val="accent5">
            <a:hueOff val="1886657"/>
            <a:satOff val="-14389"/>
            <a:lumOff val="-6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>
              <a:latin typeface="Corbel" panose="020B0503020204020204" pitchFamily="34" charset="0"/>
            </a:rPr>
            <a:t>Using this information, we are able to estimate a probability that the score of the current trip was a result of random chance when compared to the normal distribution of all other drivers.</a:t>
          </a:r>
          <a:endParaRPr lang="en-ZA" sz="1000" kern="1200" dirty="0">
            <a:latin typeface="Corbel" panose="020B0503020204020204" pitchFamily="34" charset="0"/>
          </a:endParaRPr>
        </a:p>
      </dsp:txBody>
      <dsp:txXfrm>
        <a:off x="2683560" y="375467"/>
        <a:ext cx="1918787" cy="1123313"/>
      </dsp:txXfrm>
    </dsp:sp>
    <dsp:sp modelId="{E6918614-9BE6-4F65-A414-6CA09685AE8E}">
      <dsp:nvSpPr>
        <dsp:cNvPr id="0" name=""/>
        <dsp:cNvSpPr/>
      </dsp:nvSpPr>
      <dsp:spPr>
        <a:xfrm rot="5400000">
          <a:off x="4955368" y="1290056"/>
          <a:ext cx="1481686" cy="178981"/>
        </a:xfrm>
        <a:prstGeom prst="rect">
          <a:avLst/>
        </a:prstGeom>
        <a:solidFill>
          <a:schemeClr val="accent5">
            <a:hueOff val="2587415"/>
            <a:satOff val="-19733"/>
            <a:lumOff val="-87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09AE3-E19A-4DEE-8439-BD770D589E30}">
      <dsp:nvSpPr>
        <dsp:cNvPr id="0" name=""/>
        <dsp:cNvSpPr/>
      </dsp:nvSpPr>
      <dsp:spPr>
        <a:xfrm>
          <a:off x="5293561" y="340519"/>
          <a:ext cx="1988683" cy="1193209"/>
        </a:xfrm>
        <a:prstGeom prst="roundRect">
          <a:avLst>
            <a:gd name="adj" fmla="val 10000"/>
          </a:avLst>
        </a:prstGeom>
        <a:solidFill>
          <a:schemeClr val="accent5">
            <a:hueOff val="2263988"/>
            <a:satOff val="-17266"/>
            <a:lumOff val="-7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>
              <a:latin typeface="Corbel" panose="020B0503020204020204" pitchFamily="34" charset="0"/>
            </a:rPr>
            <a:t>From this data we calculate a Z-score for the distance of the person’s number of bad things from the normal distribution of the number of bad things.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1000" kern="1200" dirty="0">
            <a:latin typeface="Corbel" panose="020B0503020204020204" pitchFamily="34" charset="0"/>
          </a:endParaRPr>
        </a:p>
      </dsp:txBody>
      <dsp:txXfrm>
        <a:off x="5328509" y="375467"/>
        <a:ext cx="1918787" cy="1123313"/>
      </dsp:txXfrm>
    </dsp:sp>
    <dsp:sp modelId="{04175430-BE2F-45E9-8822-6B0CF5FF9864}">
      <dsp:nvSpPr>
        <dsp:cNvPr id="0" name=""/>
        <dsp:cNvSpPr/>
      </dsp:nvSpPr>
      <dsp:spPr>
        <a:xfrm rot="5400000">
          <a:off x="4955368" y="2781569"/>
          <a:ext cx="1481686" cy="178981"/>
        </a:xfrm>
        <a:prstGeom prst="rect">
          <a:avLst/>
        </a:prstGeom>
        <a:solidFill>
          <a:schemeClr val="accent5">
            <a:hueOff val="3018651"/>
            <a:satOff val="-23022"/>
            <a:lumOff val="-10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DC417-7D81-4270-BD28-D9247A7A935F}">
      <dsp:nvSpPr>
        <dsp:cNvPr id="0" name=""/>
        <dsp:cNvSpPr/>
      </dsp:nvSpPr>
      <dsp:spPr>
        <a:xfrm>
          <a:off x="5293561" y="1832031"/>
          <a:ext cx="1988683" cy="1193209"/>
        </a:xfrm>
        <a:prstGeom prst="roundRect">
          <a:avLst>
            <a:gd name="adj" fmla="val 10000"/>
          </a:avLst>
        </a:prstGeom>
        <a:solidFill>
          <a:schemeClr val="accent5">
            <a:hueOff val="2641320"/>
            <a:satOff val="-20144"/>
            <a:lumOff val="-8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>
              <a:latin typeface="Corbel" panose="020B0503020204020204" pitchFamily="34" charset="0"/>
            </a:rPr>
            <a:t>Using our z-score and by integrating the normal distribution function, we are able to estimate the area to the left of the normal distribution’s score.</a:t>
          </a:r>
          <a:endParaRPr lang="en-ZA" sz="1000" kern="1200" dirty="0">
            <a:latin typeface="Corbel" panose="020B0503020204020204" pitchFamily="34" charset="0"/>
          </a:endParaRPr>
        </a:p>
      </dsp:txBody>
      <dsp:txXfrm>
        <a:off x="5328509" y="1866979"/>
        <a:ext cx="1918787" cy="1123313"/>
      </dsp:txXfrm>
    </dsp:sp>
    <dsp:sp modelId="{186C2779-A3E3-43E9-AE0E-189DFF42734F}">
      <dsp:nvSpPr>
        <dsp:cNvPr id="0" name=""/>
        <dsp:cNvSpPr/>
      </dsp:nvSpPr>
      <dsp:spPr>
        <a:xfrm>
          <a:off x="5293561" y="3323543"/>
          <a:ext cx="1988683" cy="1193209"/>
        </a:xfrm>
        <a:prstGeom prst="roundRect">
          <a:avLst>
            <a:gd name="adj" fmla="val 10000"/>
          </a:avLst>
        </a:prstGeom>
        <a:solidFill>
          <a:schemeClr val="accent5">
            <a:hueOff val="3018651"/>
            <a:satOff val="-23022"/>
            <a:lumOff val="-10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>
              <a:latin typeface="Corbel" panose="020B0503020204020204" pitchFamily="34" charset="0"/>
            </a:rPr>
            <a:t>Because the area under a normal distribution always equals 1, we can simply multiply the area by 10 to achieve a score out of 10 for the quality of that person’s driving.</a:t>
          </a:r>
          <a:endParaRPr lang="en-ZA" sz="1000" kern="1200" dirty="0">
            <a:latin typeface="Corbel" panose="020B0503020204020204" pitchFamily="34" charset="0"/>
          </a:endParaRPr>
        </a:p>
      </dsp:txBody>
      <dsp:txXfrm>
        <a:off x="5328509" y="3358491"/>
        <a:ext cx="1918787" cy="1123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68800" cy="96012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22225" y="1"/>
            <a:ext cx="16357334" cy="922337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5995161"/>
            <a:ext cx="15860960" cy="2840383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12207411" cy="639628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226520" y="410644"/>
            <a:ext cx="15913962" cy="8052526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247682" y="927719"/>
            <a:ext cx="13657262" cy="3873139"/>
          </a:xfrm>
        </p:spPr>
        <p:txBody>
          <a:bodyPr anchor="b">
            <a:normAutofit/>
          </a:bodyPr>
          <a:lstStyle>
            <a:lvl1pPr algn="r"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376287" y="4907293"/>
            <a:ext cx="13657262" cy="770466"/>
          </a:xfrm>
        </p:spPr>
        <p:txBody>
          <a:bodyPr anchor="t">
            <a:noAutofit/>
          </a:bodyPr>
          <a:lstStyle>
            <a:lvl1pPr marL="0" indent="0" algn="r">
              <a:buNone/>
              <a:defRPr sz="3920">
                <a:solidFill>
                  <a:schemeClr val="bg1">
                    <a:lumMod val="50000"/>
                  </a:schemeClr>
                </a:solidFill>
              </a:defRPr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6927958" y="6409848"/>
            <a:ext cx="8601114" cy="1628357"/>
          </a:xfrm>
        </p:spPr>
        <p:txBody>
          <a:bodyPr/>
          <a:lstStyle>
            <a:lvl1pPr algn="ctr">
              <a:defRPr sz="756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7784" y="6836234"/>
            <a:ext cx="5666135" cy="1673753"/>
          </a:xfrm>
        </p:spPr>
        <p:txBody>
          <a:bodyPr vert="horz" lIns="91440" tIns="45720" rIns="91440" bIns="45720" rtlCol="0" anchor="ctr"/>
          <a:lstStyle>
            <a:lvl1pPr algn="r">
              <a:defRPr lang="en-US" sz="7560" dirty="0"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3792461" y="5365707"/>
            <a:ext cx="1270060" cy="697858"/>
          </a:xfrm>
        </p:spPr>
        <p:txBody>
          <a:bodyPr/>
          <a:lstStyle>
            <a:lvl1pPr>
              <a:defRPr sz="33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  <p:sp>
        <p:nvSpPr>
          <p:cNvPr id="25" name="5-Point Star 24"/>
          <p:cNvSpPr/>
          <p:nvPr/>
        </p:nvSpPr>
        <p:spPr>
          <a:xfrm rot="21420000">
            <a:off x="5909939" y="7155899"/>
            <a:ext cx="721540" cy="72154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78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5748866"/>
            <a:ext cx="14552591" cy="824384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2" y="960119"/>
            <a:ext cx="14549518" cy="4472864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092" y="6584092"/>
            <a:ext cx="14552619" cy="955461"/>
          </a:xfrm>
        </p:spPr>
        <p:txBody>
          <a:bodyPr anchor="t"/>
          <a:lstStyle>
            <a:lvl1pPr marL="0" indent="0" algn="l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826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1" y="960121"/>
            <a:ext cx="14555663" cy="4472864"/>
          </a:xfrm>
        </p:spPr>
        <p:txBody>
          <a:bodyPr anchor="ctr">
            <a:normAutofit/>
          </a:bodyPr>
          <a:lstStyle>
            <a:lvl1pPr algn="ctr">
              <a:defRPr sz="6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091" y="5748866"/>
            <a:ext cx="14552621" cy="17830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2907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425" y="960120"/>
            <a:ext cx="13335028" cy="4083386"/>
          </a:xfrm>
        </p:spPr>
        <p:txBody>
          <a:bodyPr anchor="ctr">
            <a:normAutofit/>
          </a:bodyPr>
          <a:lstStyle>
            <a:lvl1pPr algn="ctr">
              <a:defRPr sz="6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170370" y="5054045"/>
            <a:ext cx="12135138" cy="528875"/>
          </a:xfrm>
        </p:spPr>
        <p:txBody>
          <a:bodyPr anchor="t">
            <a:normAutofit/>
          </a:bodyPr>
          <a:lstStyle>
            <a:lvl1pPr marL="0" indent="0" algn="r">
              <a:buNone/>
              <a:defRPr sz="1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1" y="5748868"/>
            <a:ext cx="14555635" cy="17755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  <p:sp>
        <p:nvSpPr>
          <p:cNvPr id="13" name="TextBox 12"/>
          <p:cNvSpPr txBox="1"/>
          <p:nvPr/>
        </p:nvSpPr>
        <p:spPr>
          <a:xfrm>
            <a:off x="960121" y="1249679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62316" y="4091958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36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1" y="2413396"/>
            <a:ext cx="14552590" cy="3516569"/>
          </a:xfrm>
        </p:spPr>
        <p:txBody>
          <a:bodyPr anchor="b">
            <a:normAutofit/>
          </a:bodyPr>
          <a:lstStyle>
            <a:lvl1pPr algn="l">
              <a:defRPr sz="6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1" y="5946455"/>
            <a:ext cx="14552590" cy="1596902"/>
          </a:xfrm>
        </p:spPr>
        <p:txBody>
          <a:bodyPr anchor="t">
            <a:normAutofit/>
          </a:bodyPr>
          <a:lstStyle>
            <a:lvl1pPr marL="0" indent="0" algn="l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4644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60123" y="960121"/>
            <a:ext cx="14552588" cy="16127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0123" y="2888753"/>
            <a:ext cx="4634179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36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0123" y="3695521"/>
            <a:ext cx="4634179" cy="3828899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8471" y="2888753"/>
            <a:ext cx="4634179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36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928470" y="3695521"/>
            <a:ext cx="4634179" cy="3828899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878532" y="2888753"/>
            <a:ext cx="4634179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36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878532" y="3695521"/>
            <a:ext cx="4634179" cy="3828899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9081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60121" y="960121"/>
            <a:ext cx="14555635" cy="16127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68576" y="5338235"/>
            <a:ext cx="4634179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08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60092" y="2888754"/>
            <a:ext cx="4634179" cy="215141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68576" y="6145002"/>
            <a:ext cx="4634179" cy="1379419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32374" y="5338235"/>
            <a:ext cx="4634179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08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930399" y="2888754"/>
            <a:ext cx="4634179" cy="2149332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30399" y="6145000"/>
            <a:ext cx="4634179" cy="1379420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876522" y="5338235"/>
            <a:ext cx="4634179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08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876347" y="2888752"/>
            <a:ext cx="4634179" cy="215207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876347" y="6144998"/>
            <a:ext cx="4634179" cy="1379423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181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60121" y="2888754"/>
            <a:ext cx="14552590" cy="463566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5670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42207" y="960121"/>
            <a:ext cx="3170504" cy="65642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60121" y="960121"/>
            <a:ext cx="11066203" cy="65642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168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60121" y="2888755"/>
            <a:ext cx="14552590" cy="46356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551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2" y="960121"/>
            <a:ext cx="14552590" cy="4470882"/>
          </a:xfrm>
        </p:spPr>
        <p:txBody>
          <a:bodyPr anchor="b">
            <a:normAutofit/>
          </a:bodyPr>
          <a:lstStyle>
            <a:lvl1pPr algn="l">
              <a:defRPr sz="7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2" y="5239174"/>
            <a:ext cx="14552590" cy="229546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222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60121" y="960120"/>
            <a:ext cx="14555635" cy="16213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60120" y="2888755"/>
            <a:ext cx="7124200" cy="4635665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8391560" y="2888755"/>
            <a:ext cx="7121153" cy="4635665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9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60122" y="960120"/>
            <a:ext cx="14552590" cy="16213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5699" y="2888754"/>
            <a:ext cx="6798621" cy="95199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4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60123" y="4006426"/>
            <a:ext cx="7124197" cy="3517993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05468" y="2888754"/>
            <a:ext cx="6810287" cy="95199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4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391557" y="4006426"/>
            <a:ext cx="7124198" cy="3517993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672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771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608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0" y="960120"/>
            <a:ext cx="5777604" cy="2832553"/>
          </a:xfrm>
        </p:spPr>
        <p:txBody>
          <a:bodyPr anchor="b">
            <a:normAutofit/>
          </a:bodyPr>
          <a:lstStyle>
            <a:lvl1pPr algn="ctr">
              <a:defRPr sz="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064586" y="960121"/>
            <a:ext cx="8448125" cy="6564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100" y="3792674"/>
            <a:ext cx="5777605" cy="3731746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78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960120"/>
            <a:ext cx="8883423" cy="2832553"/>
          </a:xfrm>
        </p:spPr>
        <p:txBody>
          <a:bodyPr anchor="b">
            <a:normAutofit/>
          </a:bodyPr>
          <a:lstStyle>
            <a:lvl1pPr algn="ctr">
              <a:defRPr sz="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75307" y="1"/>
            <a:ext cx="5037404" cy="710014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2" y="3792674"/>
            <a:ext cx="8883421" cy="3307473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643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68800" cy="96012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35556" y="1"/>
            <a:ext cx="16807490" cy="9301713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1" y="960121"/>
            <a:ext cx="14555635" cy="161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1" y="2888755"/>
            <a:ext cx="14555636" cy="463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17316" y="8060268"/>
            <a:ext cx="5298440" cy="6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0122" y="8060268"/>
            <a:ext cx="7699607" cy="6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1970" y="8060268"/>
            <a:ext cx="1270060" cy="6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411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756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120000"/>
        </a:lnSpc>
        <a:spcBef>
          <a:spcPts val="14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5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2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822" y="-1347517"/>
            <a:ext cx="2002789" cy="894005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935" y="-1124568"/>
            <a:ext cx="2703899" cy="58070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31398" y="-1408279"/>
            <a:ext cx="86356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5333" b="1" dirty="0">
                <a:latin typeface="Berlin Sans FB Demi" panose="020E0802020502020306" pitchFamily="34" charset="0"/>
              </a:rPr>
              <a:t>DVT </a:t>
            </a:r>
            <a:r>
              <a:rPr lang="en-ZA" sz="6400" b="1" dirty="0">
                <a:solidFill>
                  <a:schemeClr val="accent4">
                    <a:lumMod val="50000"/>
                  </a:schemeClr>
                </a:solidFill>
                <a:latin typeface="Berlin Sans FB Demi" panose="020E0802020502020306" pitchFamily="34" charset="0"/>
              </a:rPr>
              <a:t>DriveStats</a:t>
            </a:r>
            <a:r>
              <a:rPr lang="en-ZA" sz="5333" b="1" dirty="0">
                <a:latin typeface="Berlin Sans FB Demi" panose="020E0802020502020306" pitchFamily="34" charset="0"/>
              </a:rPr>
              <a:t> Algorithm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3896" y="411580"/>
            <a:ext cx="4657121" cy="1911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23" dirty="0">
                <a:latin typeface="Berlin Sans FB Demi" panose="020E0802020502020306" pitchFamily="34" charset="0"/>
              </a:rPr>
              <a:t>What is an algorithm?</a:t>
            </a:r>
          </a:p>
          <a:p>
            <a:pPr algn="just"/>
            <a:r>
              <a:rPr lang="en-ZA" sz="1600" dirty="0">
                <a:solidFill>
                  <a:srgbClr val="002060"/>
                </a:solidFill>
                <a:latin typeface="Berlin Sans FB Demi" panose="020E0802020502020306" pitchFamily="34" charset="0"/>
              </a:rPr>
              <a:t>Algorithm is a process and set of rules to be followed in calculations or other problem-solving operations, especially by a computer.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75677" y="411580"/>
            <a:ext cx="4657121" cy="1911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23" dirty="0">
                <a:latin typeface="Berlin Sans FB Demi" panose="020E0802020502020306" pitchFamily="34" charset="0"/>
              </a:rPr>
              <a:t>What does the DVT DriveStats algorithm do?</a:t>
            </a:r>
          </a:p>
          <a:p>
            <a:pPr algn="just"/>
            <a:r>
              <a:rPr lang="en-ZA" sz="1600" dirty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Our algorithm makes use of a few very interesting properties of common statistics to give a driver a score for the quality of the their driving out of 10.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772747" y="1113769"/>
            <a:ext cx="813739" cy="40793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823">
              <a:latin typeface="Berlin Sans FB Demi" panose="020E0802020502020306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857460" y="315577"/>
            <a:ext cx="4657121" cy="21346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23" dirty="0">
                <a:latin typeface="Berlin Sans FB Demi" panose="020E0802020502020306" pitchFamily="34" charset="0"/>
              </a:rPr>
              <a:t>How does it work?</a:t>
            </a:r>
          </a:p>
          <a:p>
            <a:pPr algn="just"/>
            <a:r>
              <a:rPr lang="en-ZA" sz="14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Using the data gathered from sensors built into all modern android devices we are able to determine a person’s acceleration in the x, y, and z axes, as well as many other important facts. By taking samples from these sensors at regular intervals (currently we have found that 1/3 of a second works well), we are able to estimate the manner in which an individual has been driving.</a:t>
            </a:r>
            <a:endParaRPr lang="en-ZA" sz="16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0132796" y="1163196"/>
            <a:ext cx="813739" cy="40793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823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93896" y="2450194"/>
                <a:ext cx="4657121" cy="6211207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sz="2133" dirty="0">
                  <a:latin typeface="Berlin Sans FB Demi" panose="020E0802020502020306" pitchFamily="34" charset="0"/>
                </a:endParaRPr>
              </a:p>
              <a:p>
                <a:pPr algn="ctr"/>
                <a:r>
                  <a:rPr lang="en-ZA" sz="2133" dirty="0">
                    <a:latin typeface="Berlin Sans FB Demi" panose="020E0802020502020306" pitchFamily="34" charset="0"/>
                  </a:rPr>
                  <a:t>What problems did we overcome?</a:t>
                </a:r>
                <a:endParaRPr lang="en-ZA" sz="1067" b="1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1067" b="1" dirty="0">
                    <a:solidFill>
                      <a:schemeClr val="accent2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Steps:</a:t>
                </a:r>
              </a:p>
              <a:p>
                <a:pPr algn="just"/>
                <a:r>
                  <a:rPr lang="en-ZA" sz="1067" dirty="0">
                    <a:solidFill>
                      <a:schemeClr val="accent2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1) What data should we gather?</a:t>
                </a:r>
              </a:p>
              <a:p>
                <a:pPr algn="just"/>
                <a:r>
                  <a:rPr lang="en-ZA" sz="1067" dirty="0">
                    <a:solidFill>
                      <a:schemeClr val="accent2">
                        <a:lumMod val="75000"/>
                      </a:schemeClr>
                    </a:solidFill>
                    <a:latin typeface="Berlin Sans FB Demi" panose="020E0802020502020306" pitchFamily="34" charset="0"/>
                  </a:rPr>
                  <a:t>We decided that the most meaningful data we could collect would revolve around the acceleration, speed, and location of the car.</a:t>
                </a:r>
              </a:p>
              <a:p>
                <a:pPr algn="just"/>
                <a:r>
                  <a:rPr lang="en-ZA" sz="1067" dirty="0">
                    <a:solidFill>
                      <a:schemeClr val="accent1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2) How do we determine what constitutes bad driving?</a:t>
                </a:r>
              </a:p>
              <a:p>
                <a:pPr algn="just"/>
                <a:r>
                  <a:rPr lang="en-ZA" sz="1067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We decided to use online data about driving to determine what acceleration is considered bad driving. The scores we arrived at were: </a:t>
                </a:r>
              </a:p>
              <a:p>
                <a:pPr algn="just"/>
                <a:r>
                  <a:rPr lang="en-ZA" sz="1067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Forward Acceleration</a:t>
                </a:r>
                <a:r>
                  <a:rPr lang="en-ZA" sz="1067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ZA" sz="1067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4.2</m:t>
                    </m:r>
                    <m:r>
                      <a:rPr lang="en-ZA" sz="1067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ZA" sz="1067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067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ZA" sz="1067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10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1067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Cornering Acceleration: </a:t>
                </a:r>
                <a14:m>
                  <m:oMath xmlns:m="http://schemas.openxmlformats.org/officeDocument/2006/math">
                    <m:r>
                      <a:rPr lang="en-ZA" sz="1067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ZA" sz="1067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ZA" sz="1067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067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ZA" sz="1067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10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1067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Vertical Acceleration</a:t>
                </a:r>
                <a:r>
                  <a:rPr lang="en-ZA" sz="1067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ZA" sz="1067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ZA" sz="1067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ZA" sz="1067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067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ZA" sz="1067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1067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1067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erlin Sans FB Demi" panose="020E0802020502020306" pitchFamily="34" charset="0"/>
                  </a:rPr>
                  <a:t>3) How do you determine a value for the quality of someone’s driving when there is no objective measure of driving?</a:t>
                </a:r>
              </a:p>
              <a:p>
                <a:pPr algn="just"/>
                <a:r>
                  <a:rPr lang="en-ZA" sz="1067" dirty="0">
                    <a:solidFill>
                      <a:schemeClr val="bg1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We used the data of our user and compared it to a normal distribution to determine how the number of poor data readings at any given instant compared.</a:t>
                </a:r>
              </a:p>
              <a:p>
                <a:pPr algn="just"/>
                <a:r>
                  <a:rPr lang="en-ZA" sz="1067" dirty="0">
                    <a:solidFill>
                      <a:schemeClr val="accent6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4) How do you turn randomly collected data into a normal distribution?</a:t>
                </a:r>
              </a:p>
              <a:p>
                <a:pPr algn="just"/>
                <a:r>
                  <a:rPr lang="en-ZA" sz="1067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Fortunately, follows a layout called a Poisson distribution; because it expresses the probability of a given number of events occurring in a fixed interval of time and/or space if these events occur with a known average rate. Because of several properties of our data we observe out data closely approximating a normal distribution.</a:t>
                </a:r>
              </a:p>
              <a:p>
                <a:pPr algn="just"/>
                <a:endParaRPr lang="en-ZA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endParaRPr lang="en-ZA" sz="1600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endParaRPr lang="en-ZA" sz="1600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marL="304799" indent="-304799" algn="just">
                  <a:buAutoNum type="arabicParenR"/>
                </a:pPr>
                <a:endParaRPr lang="en-ZA" sz="1600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marL="304799" indent="-304799" algn="just">
                  <a:buAutoNum type="arabicParenR"/>
                </a:pPr>
                <a:endParaRPr lang="en-ZA" sz="1600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1" y="3037795"/>
                <a:ext cx="3492841" cy="4658405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7" y="7598377"/>
            <a:ext cx="3079453" cy="684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65772672"/>
              </p:ext>
            </p:extLst>
          </p:nvPr>
        </p:nvGraphicFramePr>
        <p:xfrm>
          <a:off x="6060912" y="3074374"/>
          <a:ext cx="7285909" cy="4857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30" name="Picture 6" descr="http://news.mit.edu/sites/mit.edu.newsoffice/files/images/2012/20120208160239-1_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2699">
            <a:off x="13965822" y="5262966"/>
            <a:ext cx="1364525" cy="795012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1032" name="Picture 8" descr="http://lrieber.coe.uga.edu/edit6900/resources/z_formula_large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3135">
            <a:off x="13927103" y="3020901"/>
            <a:ext cx="1193800" cy="795867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6" name="Right Arrow 15"/>
          <p:cNvSpPr/>
          <p:nvPr/>
        </p:nvSpPr>
        <p:spPr>
          <a:xfrm rot="9850399">
            <a:off x="13323709" y="3870477"/>
            <a:ext cx="604047" cy="855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823">
              <a:latin typeface="Berlin Sans FB Demi" panose="020E0802020502020306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2134015">
            <a:off x="13342961" y="5295480"/>
            <a:ext cx="533252" cy="8435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823">
              <a:latin typeface="Berlin Sans FB Demi" panose="020E0802020502020306" pitchFamily="34" charset="0"/>
            </a:endParaRPr>
          </a:p>
        </p:txBody>
      </p:sp>
      <p:pic>
        <p:nvPicPr>
          <p:cNvPr id="1040" name="Picture 16" descr="http://ww2.tnstate.edu/ganter/BIO311-CH4-Eq1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361">
            <a:off x="9527798" y="7676624"/>
            <a:ext cx="1623233" cy="510043"/>
          </a:xfrm>
          <a:prstGeom prst="rect">
            <a:avLst/>
          </a:prstGeom>
          <a:noFill/>
          <a:effectLst>
            <a:glow rad="228600">
              <a:srgbClr val="92D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/>
          <p:cNvSpPr/>
          <p:nvPr/>
        </p:nvSpPr>
        <p:spPr>
          <a:xfrm rot="14055460" flipV="1">
            <a:off x="9651536" y="7693010"/>
            <a:ext cx="447755" cy="6095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823">
              <a:latin typeface="Berlin Sans FB Demi" panose="020E0802020502020306" pitchFamily="34" charset="0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14892469" y="8870750"/>
            <a:ext cx="2099733" cy="673100"/>
          </a:xfrm>
          <a:prstGeom prst="round2Diag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ZA" sz="6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DVT DriveStats Algorithm would not have been possible without the invaluable help, advice, and insight, provided by the two following individuals:</a:t>
            </a: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ZA" sz="6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Prenil</a:t>
            </a:r>
            <a:r>
              <a:rPr lang="en-ZA" sz="6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6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Sewmohan</a:t>
            </a:r>
            <a:endParaRPr lang="en-ZA" sz="6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ZA" sz="6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Jolandi</a:t>
            </a:r>
            <a:r>
              <a:rPr lang="en-ZA" sz="6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6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Swanepoel</a:t>
            </a:r>
            <a:endParaRPr lang="en-ZA" sz="6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upload.wikimedia.org/wikipedia/commons/thumb/6/60/University_of_Pretoria.png/220px-University_of_Pretoria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336" y="-1537269"/>
            <a:ext cx="1067197" cy="10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1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174</TotalTime>
  <Words>497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 Demi</vt:lpstr>
      <vt:lpstr>Cambria Math</vt:lpstr>
      <vt:lpstr>Corbel</vt:lpstr>
      <vt:lpstr>Impact</vt:lpstr>
      <vt:lpstr>Main Event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</dc:creator>
  <cp:lastModifiedBy>Axel</cp:lastModifiedBy>
  <cp:revision>54</cp:revision>
  <dcterms:created xsi:type="dcterms:W3CDTF">2015-10-17T07:13:31Z</dcterms:created>
  <dcterms:modified xsi:type="dcterms:W3CDTF">2015-10-19T12:33:44Z</dcterms:modified>
</cp:coreProperties>
</file>