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88" r:id="rId6"/>
    <p:sldId id="287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7" r:id="rId21"/>
    <p:sldId id="278" r:id="rId22"/>
    <p:sldId id="279" r:id="rId23"/>
    <p:sldId id="280" r:id="rId24"/>
    <p:sldId id="282" r:id="rId25"/>
    <p:sldId id="284" r:id="rId26"/>
    <p:sldId id="290" r:id="rId27"/>
    <p:sldId id="291" r:id="rId28"/>
    <p:sldId id="285" r:id="rId29"/>
    <p:sldId id="286" r:id="rId30"/>
    <p:sldId id="289" r:id="rId31"/>
    <p:sldId id="28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Ind" initials="AI" lastIdx="1" clrIdx="0">
    <p:extLst>
      <p:ext uri="{19B8F6BF-5375-455C-9EA6-DF929625EA0E}">
        <p15:presenceInfo xmlns:p15="http://schemas.microsoft.com/office/powerpoint/2012/main" userId="149f6dfce7f65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291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68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4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89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263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22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06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5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03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13984F-7AFD-4CBC-92A2-36448B892755}" type="datetimeFigureOut">
              <a:rPr lang="en-DE" smtClean="0"/>
              <a:t>26/07/2020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67138B-3A32-45BC-8357-684A4B79D8C6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9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E374-6091-460B-8498-E1CBF6CED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Sequential Cognition Processes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50ED3-FAD7-420C-BC92-5DD09449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Framework for Reasoning with Non-monotonic Logics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5DA3B-F6F1-410B-A8E4-C79644434806}"/>
              </a:ext>
            </a:extLst>
          </p:cNvPr>
          <p:cNvSpPr txBox="1"/>
          <p:nvPr/>
        </p:nvSpPr>
        <p:spPr>
          <a:xfrm>
            <a:off x="221382" y="5914382"/>
            <a:ext cx="435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of Computer Science Thesis: Axel Ind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5826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AB3-6038-468D-8C13-3EAE8CEC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Operation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85FE-9353-4D49-8E43-3D291149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Takes a </a:t>
            </a:r>
            <a:r>
              <a:rPr lang="en-US" b="1" dirty="0"/>
              <a:t>state point </a:t>
            </a:r>
            <a:r>
              <a:rPr lang="en-US" dirty="0"/>
              <a:t>as </a:t>
            </a:r>
            <a:r>
              <a:rPr lang="en-US" i="1" dirty="0"/>
              <a:t>input</a:t>
            </a:r>
            <a:r>
              <a:rPr lang="en-US" dirty="0"/>
              <a:t>, produces a state point as </a:t>
            </a:r>
            <a:r>
              <a:rPr lang="en-US" i="1" dirty="0"/>
              <a:t>output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State point: list of epistemic states.</a:t>
            </a:r>
          </a:p>
          <a:p>
            <a:r>
              <a:rPr lang="en-US" dirty="0"/>
              <a:t>Monotonic cognitive operations: #inputs = #outputs.</a:t>
            </a:r>
          </a:p>
          <a:p>
            <a:r>
              <a:rPr lang="en-US" dirty="0"/>
              <a:t>Non-monotonic cognitive operations: #inputs != #outputs.</a:t>
            </a:r>
          </a:p>
          <a:p>
            <a:endParaRPr lang="en-US" dirty="0"/>
          </a:p>
          <a:p>
            <a:r>
              <a:rPr lang="en-US" dirty="0"/>
              <a:t>Well founded:</a:t>
            </a:r>
          </a:p>
          <a:p>
            <a:pPr lvl="1"/>
            <a:r>
              <a:rPr lang="en-US" dirty="0"/>
              <a:t>In psychology, logic, physiology, etc.</a:t>
            </a:r>
          </a:p>
          <a:p>
            <a:r>
              <a:rPr lang="en-US" dirty="0"/>
              <a:t>Computational limitations of the human mind:</a:t>
            </a:r>
          </a:p>
          <a:p>
            <a:pPr lvl="1"/>
            <a:r>
              <a:rPr lang="en-US" dirty="0"/>
              <a:t>Time complexity.</a:t>
            </a:r>
          </a:p>
          <a:p>
            <a:pPr lvl="1"/>
            <a:r>
              <a:rPr lang="en-US" dirty="0"/>
              <a:t>Space complexity.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76EE16-4B69-4570-A3BB-FE73504EB262}"/>
                  </a:ext>
                </a:extLst>
              </p:cNvPr>
              <p:cNvSpPr txBox="1"/>
              <p:nvPr/>
            </p:nvSpPr>
            <p:spPr>
              <a:xfrm>
                <a:off x="7861083" y="3108121"/>
                <a:ext cx="195124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76EE16-4B69-4570-A3BB-FE73504EB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83" y="3108121"/>
                <a:ext cx="195124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6BF683-1A09-4213-9069-785305F96154}"/>
              </a:ext>
            </a:extLst>
          </p:cNvPr>
          <p:cNvCxnSpPr>
            <a:cxnSpLocks/>
          </p:cNvCxnSpPr>
          <p:nvPr/>
        </p:nvCxnSpPr>
        <p:spPr>
          <a:xfrm>
            <a:off x="8514826" y="2910980"/>
            <a:ext cx="0" cy="427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A66C8-7BE2-45DD-88D2-149FFE4E9EC9}"/>
              </a:ext>
            </a:extLst>
          </p:cNvPr>
          <p:cNvCxnSpPr>
            <a:cxnSpLocks/>
          </p:cNvCxnSpPr>
          <p:nvPr/>
        </p:nvCxnSpPr>
        <p:spPr>
          <a:xfrm flipV="1">
            <a:off x="9153787" y="4031451"/>
            <a:ext cx="0" cy="498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118BA0-5523-4884-B7D9-C9714CF550B2}"/>
              </a:ext>
            </a:extLst>
          </p:cNvPr>
          <p:cNvSpPr txBox="1"/>
          <p:nvPr/>
        </p:nvSpPr>
        <p:spPr>
          <a:xfrm>
            <a:off x="7861083" y="2566777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Pre-condition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00A27-CD39-4239-8DC8-F56491CED916}"/>
              </a:ext>
            </a:extLst>
          </p:cNvPr>
          <p:cNvSpPr txBox="1"/>
          <p:nvPr/>
        </p:nvSpPr>
        <p:spPr>
          <a:xfrm>
            <a:off x="8793175" y="4543945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70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F569-D138-4020-A2A1-0819AD4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Cognitive Processes</a:t>
            </a:r>
            <a:endParaRPr lang="en-DE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E4C1EB-6256-48F0-B9B1-B18F6478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0" y="1819417"/>
            <a:ext cx="10870300" cy="14428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8201E0-577D-459F-AD58-AC01B7CF3533}"/>
              </a:ext>
            </a:extLst>
          </p:cNvPr>
          <p:cNvSpPr txBox="1">
            <a:spLocks/>
          </p:cNvSpPr>
          <p:nvPr/>
        </p:nvSpPr>
        <p:spPr>
          <a:xfrm>
            <a:off x="838200" y="35957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sequence of transformations on an initial state point.</a:t>
            </a:r>
          </a:p>
          <a:p>
            <a:r>
              <a:rPr lang="en-US" sz="2400" dirty="0"/>
              <a:t>Can be used to model existing non-monotonic logics.</a:t>
            </a:r>
          </a:p>
          <a:p>
            <a:r>
              <a:rPr lang="en-US" sz="2400" dirty="0"/>
              <a:t>Easily extended to model individual reasoners.</a:t>
            </a:r>
          </a:p>
          <a:p>
            <a:r>
              <a:rPr lang="en-US" sz="2400" dirty="0"/>
              <a:t>Allows classical search techniques.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060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A5F1-C3A5-44E2-8C50-6B5252A6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24" y="267357"/>
            <a:ext cx="10058400" cy="1450757"/>
          </a:xfrm>
        </p:spPr>
        <p:txBody>
          <a:bodyPr/>
          <a:lstStyle/>
          <a:p>
            <a:r>
              <a:rPr lang="en-US" dirty="0"/>
              <a:t>The SCP Framework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F827A-E80D-47C9-A1B4-A77C1A05A23A}"/>
              </a:ext>
            </a:extLst>
          </p:cNvPr>
          <p:cNvSpPr/>
          <p:nvPr/>
        </p:nvSpPr>
        <p:spPr>
          <a:xfrm>
            <a:off x="4921542" y="1942358"/>
            <a:ext cx="3338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SCP Task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78306-17DA-4233-8F69-87727E84A06C}"/>
              </a:ext>
            </a:extLst>
          </p:cNvPr>
          <p:cNvSpPr/>
          <p:nvPr/>
        </p:nvSpPr>
        <p:spPr>
          <a:xfrm>
            <a:off x="3414320" y="3633133"/>
            <a:ext cx="16694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SCP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826AFF-CB65-44B4-970E-721964803D47}"/>
              </a:ext>
            </a:extLst>
          </p:cNvPr>
          <p:cNvSpPr/>
          <p:nvPr/>
        </p:nvSpPr>
        <p:spPr>
          <a:xfrm>
            <a:off x="8064617" y="3633133"/>
            <a:ext cx="16694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SCP</a:t>
            </a:r>
            <a:endParaRPr lang="en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9B1406-6454-4C33-BEB1-F997656851C2}"/>
              </a:ext>
            </a:extLst>
          </p:cNvPr>
          <p:cNvSpPr/>
          <p:nvPr/>
        </p:nvSpPr>
        <p:spPr>
          <a:xfrm>
            <a:off x="2031536" y="5043882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Realised</a:t>
            </a:r>
            <a:r>
              <a:rPr lang="en-US" dirty="0"/>
              <a:t> SCP</a:t>
            </a:r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08F70-B4B0-4123-85DC-359CBF2C8379}"/>
              </a:ext>
            </a:extLst>
          </p:cNvPr>
          <p:cNvSpPr/>
          <p:nvPr/>
        </p:nvSpPr>
        <p:spPr>
          <a:xfrm>
            <a:off x="4817159" y="5043882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Realised</a:t>
            </a:r>
            <a:r>
              <a:rPr lang="en-US" dirty="0"/>
              <a:t> SCP</a:t>
            </a:r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230B68-818A-4528-9ACF-E9B73C74AC59}"/>
              </a:ext>
            </a:extLst>
          </p:cNvPr>
          <p:cNvSpPr/>
          <p:nvPr/>
        </p:nvSpPr>
        <p:spPr>
          <a:xfrm>
            <a:off x="6711339" y="5051374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Realised</a:t>
            </a:r>
            <a:r>
              <a:rPr lang="en-US" dirty="0"/>
              <a:t> SCP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F559D-652D-48CC-BE6E-F0764D1AD7BA}"/>
              </a:ext>
            </a:extLst>
          </p:cNvPr>
          <p:cNvSpPr/>
          <p:nvPr/>
        </p:nvSpPr>
        <p:spPr>
          <a:xfrm>
            <a:off x="9472568" y="5043882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Realised</a:t>
            </a:r>
            <a:r>
              <a:rPr lang="en-US" dirty="0"/>
              <a:t> SCP</a:t>
            </a:r>
            <a:endParaRPr lang="en-D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E5137-5934-4E89-9D12-3BEA1711D8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249024" y="2856758"/>
            <a:ext cx="2341927" cy="7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C15B4C-2406-4ECE-B068-01DD4B0E6AEE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6590951" y="2856758"/>
            <a:ext cx="2308370" cy="7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2198A0-D022-4766-AA3B-9C16939F206F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flipH="1">
            <a:off x="2866240" y="4547533"/>
            <a:ext cx="1382784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F0979B-B4B8-4673-8111-CA710B2D168A}"/>
              </a:ext>
            </a:extLst>
          </p:cNvPr>
          <p:cNvCxnSpPr>
            <a:stCxn id="7" idx="2"/>
            <a:endCxn id="32" idx="0"/>
          </p:cNvCxnSpPr>
          <p:nvPr/>
        </p:nvCxnSpPr>
        <p:spPr>
          <a:xfrm>
            <a:off x="4249024" y="4547533"/>
            <a:ext cx="1402839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144988-06E4-454E-92D2-C3A81CEFC4DD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7546043" y="4547533"/>
            <a:ext cx="1353278" cy="5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63CF5E-9831-4740-879E-D6D22E280B74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8899321" y="4547533"/>
            <a:ext cx="1407951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FB4127-6089-4F77-BEDA-AFA9BCFAC864}"/>
              </a:ext>
            </a:extLst>
          </p:cNvPr>
          <p:cNvSpPr txBox="1"/>
          <p:nvPr/>
        </p:nvSpPr>
        <p:spPr>
          <a:xfrm>
            <a:off x="6419269" y="3905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3F5BEA-98DE-4982-885B-7EBAA66B3141}"/>
              </a:ext>
            </a:extLst>
          </p:cNvPr>
          <p:cNvCxnSpPr>
            <a:stCxn id="6" idx="2"/>
            <a:endCxn id="47" idx="0"/>
          </p:cNvCxnSpPr>
          <p:nvPr/>
        </p:nvCxnSpPr>
        <p:spPr>
          <a:xfrm>
            <a:off x="6590951" y="2856758"/>
            <a:ext cx="0" cy="104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FDDCC2-F348-442E-994F-C9B8754C34DC}"/>
              </a:ext>
            </a:extLst>
          </p:cNvPr>
          <p:cNvSpPr txBox="1"/>
          <p:nvPr/>
        </p:nvSpPr>
        <p:spPr>
          <a:xfrm>
            <a:off x="4077342" y="5277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8E21B-6CBE-4B65-8B14-F0A9171D70EC}"/>
              </a:ext>
            </a:extLst>
          </p:cNvPr>
          <p:cNvSpPr txBox="1"/>
          <p:nvPr/>
        </p:nvSpPr>
        <p:spPr>
          <a:xfrm>
            <a:off x="8727639" y="51392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0889E-CEB3-4FFB-B450-128F81663F91}"/>
              </a:ext>
            </a:extLst>
          </p:cNvPr>
          <p:cNvCxnSpPr>
            <a:stCxn id="7" idx="2"/>
            <a:endCxn id="54" idx="0"/>
          </p:cNvCxnSpPr>
          <p:nvPr/>
        </p:nvCxnSpPr>
        <p:spPr>
          <a:xfrm>
            <a:off x="4249024" y="4547533"/>
            <a:ext cx="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72A391-96E7-4D5C-8316-F8E4DFBE257D}"/>
              </a:ext>
            </a:extLst>
          </p:cNvPr>
          <p:cNvCxnSpPr>
            <a:cxnSpLocks/>
            <a:stCxn id="30" idx="2"/>
            <a:endCxn id="55" idx="0"/>
          </p:cNvCxnSpPr>
          <p:nvPr/>
        </p:nvCxnSpPr>
        <p:spPr>
          <a:xfrm>
            <a:off x="8899321" y="4547533"/>
            <a:ext cx="0" cy="59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C082C73-72E4-436E-92A9-92DD7AA615DF}"/>
              </a:ext>
            </a:extLst>
          </p:cNvPr>
          <p:cNvSpPr txBox="1"/>
          <p:nvPr/>
        </p:nvSpPr>
        <p:spPr>
          <a:xfrm>
            <a:off x="582113" y="20302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en-DE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9A218F-B155-44AD-BD70-0ACA29D4AC29}"/>
              </a:ext>
            </a:extLst>
          </p:cNvPr>
          <p:cNvSpPr txBox="1"/>
          <p:nvPr/>
        </p:nvSpPr>
        <p:spPr>
          <a:xfrm>
            <a:off x="388983" y="3906957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Recipe</a:t>
            </a:r>
            <a:endParaRPr lang="en-DE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042278-91F7-45FE-95A6-FF040946D505}"/>
              </a:ext>
            </a:extLst>
          </p:cNvPr>
          <p:cNvSpPr txBox="1"/>
          <p:nvPr/>
        </p:nvSpPr>
        <p:spPr>
          <a:xfrm>
            <a:off x="479328" y="5277267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0289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0FA0-7B4E-434F-AA48-260ADCF5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 Framework: Cake Example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DA06C-F161-44C3-B792-05FCABD89FC5}"/>
              </a:ext>
            </a:extLst>
          </p:cNvPr>
          <p:cNvSpPr/>
          <p:nvPr/>
        </p:nvSpPr>
        <p:spPr>
          <a:xfrm>
            <a:off x="4935246" y="1875246"/>
            <a:ext cx="3338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have a cake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69259-6138-46D2-874E-81F425516E4F}"/>
              </a:ext>
            </a:extLst>
          </p:cNvPr>
          <p:cNvSpPr/>
          <p:nvPr/>
        </p:nvSpPr>
        <p:spPr>
          <a:xfrm>
            <a:off x="3428024" y="3566021"/>
            <a:ext cx="16694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Mom’s Recipe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AE49E-18BC-417B-9E66-CFFC54ACDB67}"/>
              </a:ext>
            </a:extLst>
          </p:cNvPr>
          <p:cNvSpPr/>
          <p:nvPr/>
        </p:nvSpPr>
        <p:spPr>
          <a:xfrm>
            <a:off x="8078321" y="3566021"/>
            <a:ext cx="16694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Grandma’s Recipe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F7E67-FFED-42E9-A0ED-6E7EF145D207}"/>
              </a:ext>
            </a:extLst>
          </p:cNvPr>
          <p:cNvSpPr/>
          <p:nvPr/>
        </p:nvSpPr>
        <p:spPr>
          <a:xfrm>
            <a:off x="2045240" y="4976770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much flour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FAB60-DC7B-4301-8CAA-03776C2CD46D}"/>
              </a:ext>
            </a:extLst>
          </p:cNvPr>
          <p:cNvSpPr/>
          <p:nvPr/>
        </p:nvSpPr>
        <p:spPr>
          <a:xfrm>
            <a:off x="4830863" y="4976770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little sugar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F0185-F542-47F3-A167-3DAA054B1810}"/>
              </a:ext>
            </a:extLst>
          </p:cNvPr>
          <p:cNvSpPr/>
          <p:nvPr/>
        </p:nvSpPr>
        <p:spPr>
          <a:xfrm>
            <a:off x="6725043" y="4984262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Perfect cake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69A17-FCAB-4652-94E5-B162261F9BC7}"/>
              </a:ext>
            </a:extLst>
          </p:cNvPr>
          <p:cNvSpPr/>
          <p:nvPr/>
        </p:nvSpPr>
        <p:spPr>
          <a:xfrm>
            <a:off x="9486272" y="4976770"/>
            <a:ext cx="166940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Thought salt was sugar</a:t>
            </a:r>
            <a:endParaRPr lang="en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522D9-64DE-4BF3-A46D-D8A6C97C1F2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62728" y="2789646"/>
            <a:ext cx="2341927" cy="7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646AD-ABC7-47E2-AC81-281FC08CFEB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604655" y="2789646"/>
            <a:ext cx="2308370" cy="7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C79BA-B38B-4A57-8640-97D47DFC93E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879944" y="4480421"/>
            <a:ext cx="1382784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83B556-9D48-4070-852C-AEEF0FF202E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262728" y="4480421"/>
            <a:ext cx="1402839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61D884-F63B-4BED-9103-16573D7EE37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559747" y="4480421"/>
            <a:ext cx="1353278" cy="5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77FD23-A38B-406F-B063-656E488A615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913025" y="4480421"/>
            <a:ext cx="1407951" cy="49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5F3C82-7DBC-44C4-93E1-521D33E25501}"/>
              </a:ext>
            </a:extLst>
          </p:cNvPr>
          <p:cNvSpPr txBox="1"/>
          <p:nvPr/>
        </p:nvSpPr>
        <p:spPr>
          <a:xfrm>
            <a:off x="6432973" y="3838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688DC0-4008-48BD-A61C-C7804431610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6604655" y="2789646"/>
            <a:ext cx="0" cy="104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147BEB-8CB2-412C-A8D4-66E4C418CDC1}"/>
              </a:ext>
            </a:extLst>
          </p:cNvPr>
          <p:cNvSpPr txBox="1"/>
          <p:nvPr/>
        </p:nvSpPr>
        <p:spPr>
          <a:xfrm>
            <a:off x="4091046" y="52101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FDEDE-1368-46BB-B663-606E757AC16D}"/>
              </a:ext>
            </a:extLst>
          </p:cNvPr>
          <p:cNvSpPr txBox="1"/>
          <p:nvPr/>
        </p:nvSpPr>
        <p:spPr>
          <a:xfrm>
            <a:off x="8741343" y="50721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B146B-C8F4-4514-8511-47BC7872022F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262728" y="4480421"/>
            <a:ext cx="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5B6F4-3F36-4977-8327-0513A8ABEF5C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8913025" y="4480421"/>
            <a:ext cx="0" cy="59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3A3B0F-4160-4AB8-B324-D185EB78C696}"/>
              </a:ext>
            </a:extLst>
          </p:cNvPr>
          <p:cNvSpPr txBox="1"/>
          <p:nvPr/>
        </p:nvSpPr>
        <p:spPr>
          <a:xfrm>
            <a:off x="595817" y="196311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en-DE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E0859-DDB2-4C7A-ABB2-FC33DD671DCA}"/>
              </a:ext>
            </a:extLst>
          </p:cNvPr>
          <p:cNvSpPr txBox="1"/>
          <p:nvPr/>
        </p:nvSpPr>
        <p:spPr>
          <a:xfrm>
            <a:off x="402687" y="3839845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Recipe</a:t>
            </a:r>
            <a:endParaRPr lang="en-DE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95D7D-4EAB-4210-AB58-64BC12444850}"/>
              </a:ext>
            </a:extLst>
          </p:cNvPr>
          <p:cNvSpPr txBox="1"/>
          <p:nvPr/>
        </p:nvSpPr>
        <p:spPr>
          <a:xfrm>
            <a:off x="493032" y="5210155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76555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676E-3752-4530-9662-F837233B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 Tasks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B285-80BD-4C17-B8F9-457DB354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930" y="2220059"/>
            <a:ext cx="10515600" cy="4351338"/>
          </a:xfrm>
        </p:spPr>
        <p:txBody>
          <a:bodyPr/>
          <a:lstStyle/>
          <a:p>
            <a:r>
              <a:rPr lang="en-US" dirty="0"/>
              <a:t>Models a final goal using a known initial state point and set of operations.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4AFA6E-C167-41A8-A440-8DAC3D35B651}"/>
                  </a:ext>
                </a:extLst>
              </p:cNvPr>
              <p:cNvSpPr txBox="1"/>
              <p:nvPr/>
            </p:nvSpPr>
            <p:spPr>
              <a:xfrm>
                <a:off x="2365696" y="3686961"/>
                <a:ext cx="595913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6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(), 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4AFA6E-C167-41A8-A440-8DAC3D35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96" y="3686961"/>
                <a:ext cx="595913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AE8719A-5028-45C0-A5B6-8CE54BC69C25}"/>
              </a:ext>
            </a:extLst>
          </p:cNvPr>
          <p:cNvSpPr txBox="1"/>
          <p:nvPr/>
        </p:nvSpPr>
        <p:spPr>
          <a:xfrm>
            <a:off x="2213821" y="3104961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SCP Task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5C70A-BC64-4057-885A-67D3FB0A0BDB}"/>
              </a:ext>
            </a:extLst>
          </p:cNvPr>
          <p:cNvSpPr txBox="1"/>
          <p:nvPr/>
        </p:nvSpPr>
        <p:spPr>
          <a:xfrm>
            <a:off x="4002248" y="3182692"/>
            <a:ext cx="17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 Point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78C8E-7620-45A2-AF6E-5412A7727691}"/>
              </a:ext>
            </a:extLst>
          </p:cNvPr>
          <p:cNvSpPr txBox="1"/>
          <p:nvPr/>
        </p:nvSpPr>
        <p:spPr>
          <a:xfrm>
            <a:off x="4179815" y="5007625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Cognitive Operations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6836-2F4A-4AFC-A752-23027ECC2019}"/>
              </a:ext>
            </a:extLst>
          </p:cNvPr>
          <p:cNvSpPr txBox="1"/>
          <p:nvPr/>
        </p:nvSpPr>
        <p:spPr>
          <a:xfrm>
            <a:off x="6178730" y="3182692"/>
            <a:ext cx="281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Evaluation function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0F02-CF12-4226-912D-58A2A827EA6E}"/>
              </a:ext>
            </a:extLst>
          </p:cNvPr>
          <p:cNvSpPr txBox="1"/>
          <p:nvPr/>
        </p:nvSpPr>
        <p:spPr>
          <a:xfrm>
            <a:off x="7384677" y="49986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en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D545E-46DB-433F-9564-3DF4BC03CF56}"/>
              </a:ext>
            </a:extLst>
          </p:cNvPr>
          <p:cNvCxnSpPr/>
          <p:nvPr/>
        </p:nvCxnSpPr>
        <p:spPr>
          <a:xfrm flipH="1">
            <a:off x="4639113" y="3552024"/>
            <a:ext cx="243280" cy="35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490B1-4C2E-406A-9E93-BE44B00E82A7}"/>
              </a:ext>
            </a:extLst>
          </p:cNvPr>
          <p:cNvCxnSpPr>
            <a:cxnSpLocks/>
          </p:cNvCxnSpPr>
          <p:nvPr/>
        </p:nvCxnSpPr>
        <p:spPr>
          <a:xfrm flipV="1">
            <a:off x="5430955" y="4610291"/>
            <a:ext cx="0" cy="38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23562-37C4-4FF0-A4B5-C44B5FA50AB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755556" y="3552024"/>
            <a:ext cx="832438" cy="225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1D9472-98EC-49E5-A8F4-1F5B57D22271}"/>
              </a:ext>
            </a:extLst>
          </p:cNvPr>
          <p:cNvCxnSpPr>
            <a:cxnSpLocks/>
          </p:cNvCxnSpPr>
          <p:nvPr/>
        </p:nvCxnSpPr>
        <p:spPr>
          <a:xfrm>
            <a:off x="2705911" y="3449436"/>
            <a:ext cx="1" cy="32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4B4E72-9DBE-47B0-84BC-6D3E4CBDF5B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587994" y="4665974"/>
            <a:ext cx="104620" cy="33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4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BD0B-246C-49F0-A967-05B57707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5C45-6ACF-4F4A-B880-7E188B6F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3330"/>
          </a:xfrm>
        </p:spPr>
        <p:txBody>
          <a:bodyPr/>
          <a:lstStyle/>
          <a:p>
            <a:r>
              <a:rPr lang="en-US" dirty="0"/>
              <a:t>Gives a sequence of instructions which </a:t>
            </a:r>
            <a:r>
              <a:rPr lang="en-US" b="1" dirty="0"/>
              <a:t>could</a:t>
            </a:r>
            <a:r>
              <a:rPr lang="en-US" dirty="0"/>
              <a:t> result in the desired goal.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8A5E89-5836-4E98-92E7-2B1E3352EDEA}"/>
                  </a:ext>
                </a:extLst>
              </p:cNvPr>
              <p:cNvSpPr txBox="1"/>
              <p:nvPr/>
            </p:nvSpPr>
            <p:spPr>
              <a:xfrm>
                <a:off x="3450259" y="2767716"/>
                <a:ext cx="410035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6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())</m:t>
                      </m:r>
                    </m:oMath>
                  </m:oMathPara>
                </a14:m>
                <a:endParaRPr lang="en-DE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8A5E89-5836-4E98-92E7-2B1E3352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259" y="2767716"/>
                <a:ext cx="410035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F819AB-5C82-47F9-B14D-91A57EFC1C27}"/>
              </a:ext>
            </a:extLst>
          </p:cNvPr>
          <p:cNvSpPr txBox="1"/>
          <p:nvPr/>
        </p:nvSpPr>
        <p:spPr>
          <a:xfrm>
            <a:off x="3483388" y="23983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SCP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B8C66-67F4-43A8-ACCC-4F4C8C8B86F7}"/>
              </a:ext>
            </a:extLst>
          </p:cNvPr>
          <p:cNvSpPr txBox="1"/>
          <p:nvPr/>
        </p:nvSpPr>
        <p:spPr>
          <a:xfrm>
            <a:off x="4761453" y="2330916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Model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63777-65DC-471D-8220-E40EC94DCB9F}"/>
              </a:ext>
            </a:extLst>
          </p:cNvPr>
          <p:cNvSpPr txBox="1"/>
          <p:nvPr/>
        </p:nvSpPr>
        <p:spPr>
          <a:xfrm>
            <a:off x="5571801" y="4060378"/>
            <a:ext cx="28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Evaluation Function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1E8F9-71D4-448C-A850-7B816A8DEBC7}"/>
              </a:ext>
            </a:extLst>
          </p:cNvPr>
          <p:cNvCxnSpPr>
            <a:cxnSpLocks/>
          </p:cNvCxnSpPr>
          <p:nvPr/>
        </p:nvCxnSpPr>
        <p:spPr>
          <a:xfrm>
            <a:off x="3749647" y="2700248"/>
            <a:ext cx="1" cy="32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72D9C9-ADBB-462F-95F6-100D854BE9EC}"/>
              </a:ext>
            </a:extLst>
          </p:cNvPr>
          <p:cNvCxnSpPr>
            <a:cxnSpLocks/>
          </p:cNvCxnSpPr>
          <p:nvPr/>
        </p:nvCxnSpPr>
        <p:spPr>
          <a:xfrm>
            <a:off x="5521040" y="2671281"/>
            <a:ext cx="1" cy="32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483EE-0453-4D28-BF3B-0BA3BA80F774}"/>
              </a:ext>
            </a:extLst>
          </p:cNvPr>
          <p:cNvCxnSpPr>
            <a:cxnSpLocks/>
          </p:cNvCxnSpPr>
          <p:nvPr/>
        </p:nvCxnSpPr>
        <p:spPr>
          <a:xfrm flipH="1" flipV="1">
            <a:off x="6530080" y="3710607"/>
            <a:ext cx="326109" cy="349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786B0-AF54-4506-8E81-517D52062435}"/>
                  </a:ext>
                </a:extLst>
              </p:cNvPr>
              <p:cNvSpPr txBox="1"/>
              <p:nvPr/>
            </p:nvSpPr>
            <p:spPr>
              <a:xfrm>
                <a:off x="1005979" y="4540804"/>
                <a:ext cx="991816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⟼…⟼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6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786B0-AF54-4506-8E81-517D5206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79" y="4540804"/>
                <a:ext cx="991816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49EAD-43B1-43F2-903D-435ACADBA828}"/>
              </a:ext>
            </a:extLst>
          </p:cNvPr>
          <p:cNvCxnSpPr>
            <a:cxnSpLocks/>
          </p:cNvCxnSpPr>
          <p:nvPr/>
        </p:nvCxnSpPr>
        <p:spPr>
          <a:xfrm flipV="1">
            <a:off x="3366468" y="5464134"/>
            <a:ext cx="0" cy="349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254D05-1134-40F1-8BEA-D953A57F0E71}"/>
              </a:ext>
            </a:extLst>
          </p:cNvPr>
          <p:cNvCxnSpPr>
            <a:cxnSpLocks/>
          </p:cNvCxnSpPr>
          <p:nvPr/>
        </p:nvCxnSpPr>
        <p:spPr>
          <a:xfrm flipH="1" flipV="1">
            <a:off x="5486399" y="5379062"/>
            <a:ext cx="1680078" cy="43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C88E4-F2FF-427C-B16B-4B4235730B38}"/>
              </a:ext>
            </a:extLst>
          </p:cNvPr>
          <p:cNvCxnSpPr>
            <a:cxnSpLocks/>
          </p:cNvCxnSpPr>
          <p:nvPr/>
        </p:nvCxnSpPr>
        <p:spPr>
          <a:xfrm flipV="1">
            <a:off x="7166477" y="5464135"/>
            <a:ext cx="2542068" cy="349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3A0C3E-0C96-4223-BB17-A9C7C96F8062}"/>
              </a:ext>
            </a:extLst>
          </p:cNvPr>
          <p:cNvSpPr txBox="1"/>
          <p:nvPr/>
        </p:nvSpPr>
        <p:spPr>
          <a:xfrm>
            <a:off x="6263779" y="5813905"/>
            <a:ext cx="217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Cognitive Operations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36829-221A-4F94-A040-A1C80A253714}"/>
              </a:ext>
            </a:extLst>
          </p:cNvPr>
          <p:cNvSpPr txBox="1"/>
          <p:nvPr/>
        </p:nvSpPr>
        <p:spPr>
          <a:xfrm>
            <a:off x="2745657" y="5714201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4560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19F8-A8B4-4CD7-A16A-005D1189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Realised</a:t>
            </a:r>
            <a:r>
              <a:rPr lang="en-US" dirty="0"/>
              <a:t> SCPs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03E163-FA5D-4615-BC5E-285A13E3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path through an SCP.</a:t>
            </a:r>
          </a:p>
          <a:p>
            <a:r>
              <a:rPr lang="en-US" dirty="0"/>
              <a:t>Results in a single epistemic state output from every cognitive operation.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F0A378-E88E-4CD3-B7A9-E64B0C4581DC}"/>
                  </a:ext>
                </a:extLst>
              </p:cNvPr>
              <p:cNvSpPr txBox="1"/>
              <p:nvPr/>
            </p:nvSpPr>
            <p:spPr>
              <a:xfrm>
                <a:off x="3758268" y="4293066"/>
                <a:ext cx="401449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())</m:t>
                      </m:r>
                    </m:oMath>
                  </m:oMathPara>
                </a14:m>
                <a:endParaRPr lang="en-DE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F0A378-E88E-4CD3-B7A9-E64B0C45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68" y="4293066"/>
                <a:ext cx="401449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C95D25-13B7-45A8-90F6-1EE0C1B5A677}"/>
              </a:ext>
            </a:extLst>
          </p:cNvPr>
          <p:cNvCxnSpPr>
            <a:cxnSpLocks/>
          </p:cNvCxnSpPr>
          <p:nvPr/>
        </p:nvCxnSpPr>
        <p:spPr>
          <a:xfrm flipV="1">
            <a:off x="3970476" y="5118467"/>
            <a:ext cx="0" cy="349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514D-7180-4B93-B4CC-25EE12C27510}"/>
              </a:ext>
            </a:extLst>
          </p:cNvPr>
          <p:cNvCxnSpPr>
            <a:cxnSpLocks/>
          </p:cNvCxnSpPr>
          <p:nvPr/>
        </p:nvCxnSpPr>
        <p:spPr>
          <a:xfrm>
            <a:off x="5748942" y="3926048"/>
            <a:ext cx="0" cy="367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7BC73-14E0-4367-AB1E-5975D319EB39}"/>
              </a:ext>
            </a:extLst>
          </p:cNvPr>
          <p:cNvCxnSpPr>
            <a:cxnSpLocks/>
          </p:cNvCxnSpPr>
          <p:nvPr/>
        </p:nvCxnSpPr>
        <p:spPr>
          <a:xfrm flipV="1">
            <a:off x="6688510" y="5216396"/>
            <a:ext cx="0" cy="349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E7FC96-CE75-462D-A521-8CC87323B89C}"/>
              </a:ext>
            </a:extLst>
          </p:cNvPr>
          <p:cNvSpPr txBox="1"/>
          <p:nvPr/>
        </p:nvSpPr>
        <p:spPr>
          <a:xfrm>
            <a:off x="3349665" y="5556624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Realised</a:t>
            </a:r>
            <a:r>
              <a:rPr lang="en-US" dirty="0"/>
              <a:t> SCP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4CFA3-F105-48BD-A7E7-354AE039CFDA}"/>
              </a:ext>
            </a:extLst>
          </p:cNvPr>
          <p:cNvSpPr txBox="1"/>
          <p:nvPr/>
        </p:nvSpPr>
        <p:spPr>
          <a:xfrm>
            <a:off x="5338323" y="5540292"/>
            <a:ext cx="28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Evaluation Function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17AB8-4752-43F7-AD11-2E2B385EAC59}"/>
              </a:ext>
            </a:extLst>
          </p:cNvPr>
          <p:cNvSpPr txBox="1"/>
          <p:nvPr/>
        </p:nvSpPr>
        <p:spPr>
          <a:xfrm>
            <a:off x="5128131" y="3561608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978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1BD-AA1B-40C6-9A09-EE3C39D4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the Suppression Task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5B7-D14D-4FE0-A710-D20E429E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both cases:</a:t>
            </a:r>
          </a:p>
          <a:p>
            <a:pPr lvl="1"/>
            <a:r>
              <a:rPr lang="en-US" dirty="0"/>
              <a:t>With the extra conditional.</a:t>
            </a:r>
          </a:p>
          <a:p>
            <a:pPr lvl="1"/>
            <a:r>
              <a:rPr lang="en-US" dirty="0"/>
              <a:t>Without the extra conditional.</a:t>
            </a:r>
          </a:p>
          <a:p>
            <a:r>
              <a:rPr lang="en-US" dirty="0"/>
              <a:t>Two different plans: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03271-D1F4-4426-B8CC-6A4A8DC76CC3}"/>
                  </a:ext>
                </a:extLst>
              </p:cNvPr>
              <p:cNvSpPr txBox="1"/>
              <p:nvPr/>
            </p:nvSpPr>
            <p:spPr>
              <a:xfrm>
                <a:off x="793605" y="4552046"/>
                <a:ext cx="4428969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(),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03271-D1F4-4426-B8CC-6A4A8DC7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5" y="4552046"/>
                <a:ext cx="4428969" cy="598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AF607A-4AB3-4E6D-B9C9-61098087637B}"/>
                  </a:ext>
                </a:extLst>
              </p:cNvPr>
              <p:cNvSpPr txBox="1"/>
              <p:nvPr/>
            </p:nvSpPr>
            <p:spPr>
              <a:xfrm>
                <a:off x="6096000" y="4557259"/>
                <a:ext cx="5012975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(),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AF607A-4AB3-4E6D-B9C9-61098087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7259"/>
                <a:ext cx="5012975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80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9BB-4EEC-40A1-8C32-0F93CBD9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987"/>
            <a:ext cx="10515600" cy="1325563"/>
          </a:xfrm>
        </p:spPr>
        <p:txBody>
          <a:bodyPr/>
          <a:lstStyle/>
          <a:p>
            <a:r>
              <a:rPr lang="en-US" sz="3600" u="sng" dirty="0">
                <a:solidFill>
                  <a:srgbClr val="7030A0"/>
                </a:solidFill>
              </a:rPr>
              <a:t>The </a:t>
            </a:r>
            <a:r>
              <a:rPr lang="en-US" sz="3600" i="1" u="sng" dirty="0">
                <a:solidFill>
                  <a:srgbClr val="7030A0"/>
                </a:solidFill>
              </a:rPr>
              <a:t>el</a:t>
            </a:r>
            <a:r>
              <a:rPr lang="en-US" sz="3600" u="sng" dirty="0">
                <a:solidFill>
                  <a:srgbClr val="7030A0"/>
                </a:solidFill>
              </a:rPr>
              <a:t> Case</a:t>
            </a:r>
            <a:endParaRPr lang="en-DE" sz="36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86655-88A4-4001-9626-A96F1D466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3332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noSup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𝑎𝑑𝑑𝐴𝐵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𝑠𝑒𝑚𝑎𝑛𝑡𝑖𝑐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𝑤𝑐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𝑖𝑙𝑙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𝑠𝑡𝑢𝑑𝑦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𝑙𝑎𝑡𝑒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]⊨⊤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𝑤𝑖𝑙𝑙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𝑠𝑡𝑢𝑑𝑦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𝑙𝑎𝑡𝑒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⊨⊥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𝑘𝑛𝑜𝑤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brk m:alnAt="7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𝑖𝑙𝑙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𝑠𝑡𝑢𝑑𝑦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𝑙𝑎𝑡𝑒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endParaRPr lang="en-DE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86655-88A4-4001-9626-A96F1D466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3332"/>
                <a:ext cx="10515600" cy="4351338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EC0F5B-B9DB-4897-B253-773651B08FF9}"/>
                  </a:ext>
                </a:extLst>
              </p:cNvPr>
              <p:cNvSpPr txBox="1"/>
              <p:nvPr/>
            </p:nvSpPr>
            <p:spPr>
              <a:xfrm>
                <a:off x="6238612" y="3023359"/>
                <a:ext cx="4004345" cy="532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EC0F5B-B9DB-4897-B253-773651B08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12" y="3023359"/>
                <a:ext cx="4004345" cy="532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8186D8D-EBDC-473E-955C-8FAFB90099EC}"/>
              </a:ext>
            </a:extLst>
          </p:cNvPr>
          <p:cNvSpPr txBox="1">
            <a:spLocks/>
          </p:cNvSpPr>
          <p:nvPr/>
        </p:nvSpPr>
        <p:spPr>
          <a:xfrm>
            <a:off x="838200" y="4526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solidFill>
                  <a:srgbClr val="00B050"/>
                </a:solidFill>
              </a:rPr>
              <a:t>The </a:t>
            </a:r>
            <a:r>
              <a:rPr lang="en-US" sz="3600" i="1" u="sng" dirty="0" err="1">
                <a:solidFill>
                  <a:srgbClr val="00B050"/>
                </a:solidFill>
              </a:rPr>
              <a:t>elo</a:t>
            </a:r>
            <a:r>
              <a:rPr lang="en-US" sz="3600" u="sng" dirty="0">
                <a:solidFill>
                  <a:srgbClr val="00B050"/>
                </a:solidFill>
              </a:rPr>
              <a:t> Case</a:t>
            </a:r>
            <a:endParaRPr lang="en-DE" sz="36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278DB32-CC2B-4F91-B0CD-B38CFC4B4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06923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𝑒𝑙𝑜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sup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𝑒𝑙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𝑘𝑛𝑜𝑤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278DB32-CC2B-4F91-B0CD-B38CFC4B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9231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F75D6-2B8A-4FE4-975F-BF80FDD5E006}"/>
                  </a:ext>
                </a:extLst>
              </p:cNvPr>
              <p:cNvSpPr txBox="1"/>
              <p:nvPr/>
            </p:nvSpPr>
            <p:spPr>
              <a:xfrm>
                <a:off x="5986943" y="5319558"/>
                <a:ext cx="5174846" cy="532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F75D6-2B8A-4FE4-975F-BF80FDD5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43" y="5319558"/>
                <a:ext cx="5174846" cy="532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6AFD151A-55E7-465A-B04A-B68120701796}"/>
              </a:ext>
            </a:extLst>
          </p:cNvPr>
          <p:cNvSpPr txBox="1">
            <a:spLocks/>
          </p:cNvSpPr>
          <p:nvPr/>
        </p:nvSpPr>
        <p:spPr>
          <a:xfrm>
            <a:off x="980813" y="63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Modelling the Suppression Task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311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F3E9-8AEF-4946-BD19-C7B90559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543"/>
            <a:ext cx="10515600" cy="1325563"/>
          </a:xfrm>
        </p:spPr>
        <p:txBody>
          <a:bodyPr/>
          <a:lstStyle/>
          <a:p>
            <a:r>
              <a:rPr lang="en-US" dirty="0"/>
              <a:t>A possible SCP</a:t>
            </a:r>
            <a:endParaRPr lang="en-D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BC31C3-508D-4A03-ADE6-C8C6FEDA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5365"/>
            <a:ext cx="11007594" cy="50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CD9-1D6F-4785-9852-094DC14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90B7-A232-4492-AE5E-8EBB4E24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Is there a way to systematically represent some (or all) non-monotonic logics in a framework that standardizes cognitive modelling under these logics without sacrificing their expressiveness?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Applications in human reasoning.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Searchability.</a:t>
            </a:r>
          </a:p>
          <a:p>
            <a:r>
              <a:rPr lang="en-US" dirty="0">
                <a:solidFill>
                  <a:srgbClr val="002060"/>
                </a:solidFill>
              </a:rPr>
              <a:t>Can the reasoning of individuals be explained with small deviations from models for general reasoners?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can cognitive modelling explain why humans do not follow classical logic rules?</a:t>
            </a:r>
            <a:endParaRPr lang="en-D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3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52FB-93FD-43FB-9CE7-9AAA859C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Individual Cases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B85EC-550F-4D9F-9C83-28FBF74DC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go a step further.</a:t>
                </a:r>
              </a:p>
              <a:p>
                <a:r>
                  <a:rPr lang="en-US" dirty="0"/>
                  <a:t>Given the </a:t>
                </a:r>
                <a:r>
                  <a:rPr lang="en-US" i="1" dirty="0" err="1"/>
                  <a:t>elo</a:t>
                </a:r>
                <a:r>
                  <a:rPr lang="en-US" i="1" dirty="0"/>
                  <a:t> </a:t>
                </a:r>
                <a:r>
                  <a:rPr lang="en-US" dirty="0"/>
                  <a:t>case, some participants still believe that she will study late in the library.</a:t>
                </a:r>
              </a:p>
              <a:p>
                <a:r>
                  <a:rPr lang="en-US" dirty="0"/>
                  <a:t>This is the </a:t>
                </a:r>
                <a:r>
                  <a:rPr lang="en-US" i="1" dirty="0"/>
                  <a:t>classical</a:t>
                </a:r>
                <a:r>
                  <a:rPr lang="en-US" dirty="0"/>
                  <a:t> inference.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())</m:t>
                    </m:r>
                  </m:oMath>
                </a14:m>
                <a:r>
                  <a:rPr lang="en-US" dirty="0"/>
                  <a:t> is a valid SCP for this problem.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𝑒𝑙𝑜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adds all classically valid inferences to S.</a:t>
                </a:r>
              </a:p>
              <a:p>
                <a:r>
                  <a:rPr lang="en-US" dirty="0"/>
                  <a:t>But it can be modelled with non-monotonic logics.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B85EC-550F-4D9F-9C83-28FBF74DC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3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5606-4BDF-4E40-B366-3DC39881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Remove Operation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9E0AC-98DF-4A69-9329-357901DBC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introduce, the </a:t>
                </a:r>
                <a:r>
                  <a:rPr lang="en-US" i="1" dirty="0"/>
                  <a:t>remove</a:t>
                </a:r>
                <a:r>
                  <a:rPr lang="en-US" dirty="0"/>
                  <a:t> cognitive operation.</a:t>
                </a:r>
              </a:p>
              <a:p>
                <a:pPr lvl="1"/>
                <a:r>
                  <a:rPr lang="en-US" dirty="0"/>
                  <a:t>Remove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R[remove]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Non-trivial, but intuitive for the cases we examine here.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9E0AC-98DF-4A69-9329-357901DBC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9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D1C603-01BF-40BD-8B23-181AF99C6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0" y="99754"/>
            <a:ext cx="11342886" cy="619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4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E93-94DC-428C-B955-9D5DDC2B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B5C8-9836-4921-951C-93CAC208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compare SCPs.</a:t>
            </a:r>
          </a:p>
          <a:p>
            <a:r>
              <a:rPr lang="en-US" dirty="0"/>
              <a:t>Assumption of common origin.</a:t>
            </a:r>
          </a:p>
          <a:p>
            <a:r>
              <a:rPr lang="en-US" dirty="0"/>
              <a:t>Needleman Wunsch Algorithm.</a:t>
            </a:r>
          </a:p>
          <a:p>
            <a:pPr lvl="1"/>
            <a:r>
              <a:rPr lang="en-US" dirty="0"/>
              <a:t>Simple string-matching.</a:t>
            </a:r>
          </a:p>
          <a:p>
            <a:pPr lvl="1"/>
            <a:r>
              <a:rPr lang="en-US" dirty="0"/>
              <a:t>Application in bioinformatics.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E968C-E76D-46D8-89D5-D3C8A8C6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45" y="2553101"/>
            <a:ext cx="547687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790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881-9CEC-4FD3-BF10-D4C8CC7B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Needleman Wunsch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DF64-07A2-4F1E-96A6-A8A69870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the NW algorithm to SCPs.</a:t>
            </a:r>
          </a:p>
          <a:p>
            <a:pPr lvl="1"/>
            <a:r>
              <a:rPr lang="en-US" dirty="0"/>
              <a:t>Cognitive operations which occur across tasks are </a:t>
            </a:r>
            <a:r>
              <a:rPr lang="en-US" i="1" dirty="0"/>
              <a:t>identical</a:t>
            </a:r>
            <a:r>
              <a:rPr lang="en-US" dirty="0"/>
              <a:t>.</a:t>
            </a:r>
          </a:p>
          <a:p>
            <a:r>
              <a:rPr lang="en-US" dirty="0"/>
              <a:t>Match/Mismatch on a per operation basis.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29BD-A369-47BA-80E6-7F6B19A2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092117"/>
            <a:ext cx="4823669" cy="313378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ED51F-056A-41AA-8AC6-6CBB2196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88" y="3209909"/>
            <a:ext cx="6515757" cy="2937874"/>
          </a:xfrm>
          <a:prstGeom prst="rect">
            <a:avLst/>
          </a:prstGeom>
          <a:ln>
            <a:solidFill>
              <a:srgbClr val="7030A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2B715-586E-4EE1-BE04-6A61F62ABEF1}"/>
                  </a:ext>
                </a:extLst>
              </p:cNvPr>
              <p:cNvSpPr txBox="1"/>
              <p:nvPr/>
            </p:nvSpPr>
            <p:spPr>
              <a:xfrm>
                <a:off x="5949356" y="4584764"/>
                <a:ext cx="8876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2B715-586E-4EE1-BE04-6A61F62A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56" y="4584764"/>
                <a:ext cx="887672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88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10A2-31B4-4A22-A8F1-3CE2BB2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A9536-F69C-4500-8397-07971205E48C}"/>
              </a:ext>
            </a:extLst>
          </p:cNvPr>
          <p:cNvSpPr txBox="1"/>
          <p:nvPr/>
        </p:nvSpPr>
        <p:spPr>
          <a:xfrm>
            <a:off x="10087182" y="5056932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Preferred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D1C52-F63C-4F83-81C0-EEB5F8C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04" y="1909242"/>
            <a:ext cx="274320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CE8F5-3853-4CBA-9AA3-9A305E81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69" y="3671367"/>
            <a:ext cx="5924550" cy="2343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A5A2AA-989D-4EB8-A1C5-5EF473C67456}"/>
              </a:ext>
            </a:extLst>
          </p:cNvPr>
          <p:cNvSpPr/>
          <p:nvPr/>
        </p:nvSpPr>
        <p:spPr>
          <a:xfrm>
            <a:off x="9157796" y="5241598"/>
            <a:ext cx="268448" cy="25167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73D58-9D32-4050-A2A6-6E08A0B6F934}"/>
              </a:ext>
            </a:extLst>
          </p:cNvPr>
          <p:cNvSpPr/>
          <p:nvPr/>
        </p:nvSpPr>
        <p:spPr>
          <a:xfrm>
            <a:off x="3901776" y="3384612"/>
            <a:ext cx="402672" cy="2097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D1D46-E56A-4DF6-A20D-3E8A1426A49E}"/>
              </a:ext>
            </a:extLst>
          </p:cNvPr>
          <p:cNvCxnSpPr/>
          <p:nvPr/>
        </p:nvCxnSpPr>
        <p:spPr>
          <a:xfrm flipH="1">
            <a:off x="9484967" y="5241598"/>
            <a:ext cx="662730" cy="1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EB6E20-0F47-4E13-8CAB-CCF74600E8D3}"/>
              </a:ext>
            </a:extLst>
          </p:cNvPr>
          <p:cNvSpPr txBox="1"/>
          <p:nvPr/>
        </p:nvSpPr>
        <p:spPr>
          <a:xfrm>
            <a:off x="5019019" y="3179040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similarity</a:t>
            </a:r>
            <a:endParaRPr lang="en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51ECB-BECD-43D8-BB21-C83C1BA4E30C}"/>
              </a:ext>
            </a:extLst>
          </p:cNvPr>
          <p:cNvCxnSpPr/>
          <p:nvPr/>
        </p:nvCxnSpPr>
        <p:spPr>
          <a:xfrm flipH="1">
            <a:off x="4416804" y="3363706"/>
            <a:ext cx="662730" cy="1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FE6D5C8-6FB3-4265-82BD-16702F18E82A}"/>
              </a:ext>
            </a:extLst>
          </p:cNvPr>
          <p:cNvSpPr/>
          <p:nvPr/>
        </p:nvSpPr>
        <p:spPr>
          <a:xfrm>
            <a:off x="5922628" y="5712903"/>
            <a:ext cx="2164359" cy="3016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7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F915-F57E-4E07-9B08-21586A8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 Strengths and Weaknesses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06D6B-1B81-4611-81B6-22DABC8F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53933"/>
              </p:ext>
            </p:extLst>
          </p:nvPr>
        </p:nvGraphicFramePr>
        <p:xfrm>
          <a:off x="2187682" y="1883194"/>
          <a:ext cx="8041570" cy="4381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0785">
                  <a:extLst>
                    <a:ext uri="{9D8B030D-6E8A-4147-A177-3AD203B41FA5}">
                      <a16:colId xmlns:a16="http://schemas.microsoft.com/office/drawing/2014/main" val="2888165280"/>
                    </a:ext>
                  </a:extLst>
                </a:gridCol>
                <a:gridCol w="4020785">
                  <a:extLst>
                    <a:ext uri="{9D8B030D-6E8A-4147-A177-3AD203B41FA5}">
                      <a16:colId xmlns:a16="http://schemas.microsoft.com/office/drawing/2014/main" val="4000131731"/>
                    </a:ext>
                  </a:extLst>
                </a:gridCol>
              </a:tblGrid>
              <a:tr h="452338">
                <a:tc>
                  <a:txBody>
                    <a:bodyPr/>
                    <a:lstStyle/>
                    <a:p>
                      <a:r>
                        <a:rPr lang="en-US" sz="2400" dirty="0"/>
                        <a:t>Strengths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Weaknesses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1782600391"/>
                  </a:ext>
                </a:extLst>
              </a:tr>
              <a:tr h="452338">
                <a:tc>
                  <a:txBody>
                    <a:bodyPr/>
                    <a:lstStyle/>
                    <a:p>
                      <a:r>
                        <a:rPr lang="en-US" sz="2400" dirty="0"/>
                        <a:t>Simplicity.</a:t>
                      </a:r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infinite loops.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648673526"/>
                  </a:ext>
                </a:extLst>
              </a:tr>
              <a:tr h="814209">
                <a:tc>
                  <a:txBody>
                    <a:bodyPr/>
                    <a:lstStyle/>
                    <a:p>
                      <a:r>
                        <a:rPr lang="en-US" sz="2400" dirty="0"/>
                        <a:t>Adaptability.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Potentially high branching factor.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978223516"/>
                  </a:ext>
                </a:extLst>
              </a:tr>
              <a:tr h="814209">
                <a:tc>
                  <a:txBody>
                    <a:bodyPr/>
                    <a:lstStyle/>
                    <a:p>
                      <a:r>
                        <a:rPr lang="en-US" sz="2400" dirty="0"/>
                        <a:t>Can encode other logical frameworks.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Justifiability of chained cognitive operations.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235845182"/>
                  </a:ext>
                </a:extLst>
              </a:tr>
              <a:tr h="452338">
                <a:tc>
                  <a:txBody>
                    <a:bodyPr/>
                    <a:lstStyle/>
                    <a:p>
                      <a:r>
                        <a:rPr lang="en-US" sz="2400" dirty="0"/>
                        <a:t>Experimental evidence.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endParaRPr lang="en-DE" sz="240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1354332621"/>
                  </a:ext>
                </a:extLst>
              </a:tr>
              <a:tr h="452338">
                <a:tc>
                  <a:txBody>
                    <a:bodyPr/>
                    <a:lstStyle/>
                    <a:p>
                      <a:r>
                        <a:rPr lang="en-US" sz="2400" dirty="0"/>
                        <a:t>Searchability.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endParaRPr lang="en-DE" sz="240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3804364196"/>
                  </a:ext>
                </a:extLst>
              </a:tr>
              <a:tr h="4523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Extendability</a:t>
                      </a:r>
                      <a:r>
                        <a:rPr lang="en-US" sz="2400" dirty="0"/>
                        <a:t>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2757156392"/>
                  </a:ext>
                </a:extLst>
              </a:tr>
              <a:tr h="452338">
                <a:tc>
                  <a:txBody>
                    <a:bodyPr/>
                    <a:lstStyle/>
                    <a:p>
                      <a:r>
                        <a:rPr lang="en-US" sz="2400" dirty="0"/>
                        <a:t>Can find preferred models.</a:t>
                      </a:r>
                      <a:endParaRPr lang="en-DE" sz="2400" dirty="0"/>
                    </a:p>
                  </a:txBody>
                  <a:tcPr marL="90468" marR="90468" marT="45234" marB="45234"/>
                </a:tc>
                <a:tc>
                  <a:txBody>
                    <a:bodyPr/>
                    <a:lstStyle/>
                    <a:p>
                      <a:endParaRPr lang="en-DE" sz="2400" dirty="0"/>
                    </a:p>
                  </a:txBody>
                  <a:tcPr marL="90468" marR="90468" marT="45234" marB="45234"/>
                </a:tc>
                <a:extLst>
                  <a:ext uri="{0D108BD9-81ED-4DB2-BD59-A6C34878D82A}">
                    <a16:rowId xmlns:a16="http://schemas.microsoft.com/office/drawing/2014/main" val="347350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4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0E94-9AD5-4DF2-919D-BF1B4061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9BD2-610F-4CB4-A398-481A6DED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Model existing empirical data.</a:t>
            </a:r>
          </a:p>
          <a:p>
            <a:pPr lvl="1"/>
            <a:r>
              <a:rPr lang="en-US" dirty="0"/>
              <a:t>Predict new results.</a:t>
            </a:r>
          </a:p>
          <a:p>
            <a:r>
              <a:rPr lang="en-US" dirty="0"/>
              <a:t>Practical</a:t>
            </a:r>
          </a:p>
          <a:p>
            <a:pPr lvl="1"/>
            <a:r>
              <a:rPr lang="en-US" dirty="0"/>
              <a:t>Extensible set of tools for researchers.</a:t>
            </a:r>
          </a:p>
          <a:p>
            <a:pPr lvl="1"/>
            <a:r>
              <a:rPr lang="en-US" dirty="0"/>
              <a:t>Inter-model comparisons to find common motifs in human defeasible reasoning.</a:t>
            </a:r>
          </a:p>
          <a:p>
            <a:pPr lvl="1"/>
            <a:r>
              <a:rPr lang="en-US" dirty="0"/>
              <a:t>Existing implementation can be used and adapted to suit researchers.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3204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92A0-A4DC-46C2-89D5-4F1665EA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79AF-9A40-4B03-AEA3-A2F516A6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SCPs are a powerful tool for modelling human reasoning.</a:t>
            </a:r>
          </a:p>
          <a:p>
            <a:pPr lvl="1"/>
            <a:r>
              <a:rPr lang="en-US" dirty="0"/>
              <a:t>Able to simulate and extend existing non-monotonic logics.</a:t>
            </a:r>
          </a:p>
          <a:p>
            <a:pPr lvl="1"/>
            <a:r>
              <a:rPr lang="en-US" dirty="0"/>
              <a:t>Allow plausibility comparisons.</a:t>
            </a:r>
          </a:p>
          <a:p>
            <a:pPr lvl="1"/>
            <a:r>
              <a:rPr lang="en-US" dirty="0"/>
              <a:t>Allow for problem-solving through search.</a:t>
            </a:r>
          </a:p>
          <a:p>
            <a:r>
              <a:rPr lang="en-US" dirty="0"/>
              <a:t>My thesis answered the question: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“Is there a way to systematically represent some (or all) non-monotonic logics in a framework that standardizes cognitive modelling under these logics without sacrificing their expressiveness?”</a:t>
            </a:r>
            <a:endParaRPr lang="en-US" dirty="0"/>
          </a:p>
          <a:p>
            <a:r>
              <a:rPr lang="en-US" dirty="0"/>
              <a:t>And the answer seems to be </a:t>
            </a:r>
            <a:r>
              <a:rPr lang="en-US" b="1" dirty="0"/>
              <a:t>yes</a:t>
            </a:r>
            <a:r>
              <a:rPr lang="en-US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580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62BA-19CC-468C-9764-18ED9101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3089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F779-FF89-40C3-A4A3-A585FA3F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Achievements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EC30-C511-42D4-BFE8-A6477C12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systematic, searchable, and extensible framework for modelling human reasoning.</a:t>
            </a:r>
          </a:p>
          <a:p>
            <a:pPr lvl="1"/>
            <a:r>
              <a:rPr lang="en-US" dirty="0"/>
              <a:t>General.</a:t>
            </a:r>
          </a:p>
          <a:p>
            <a:pPr lvl="1"/>
            <a:r>
              <a:rPr lang="en-US" dirty="0"/>
              <a:t>Individual.</a:t>
            </a:r>
          </a:p>
          <a:p>
            <a:r>
              <a:rPr lang="en-US" dirty="0"/>
              <a:t>Creation of a scoring algorithm for comparing these models</a:t>
            </a:r>
          </a:p>
          <a:p>
            <a:pPr lvl="1"/>
            <a:r>
              <a:rPr lang="en-US" dirty="0"/>
              <a:t>Within the same task.</a:t>
            </a:r>
          </a:p>
          <a:p>
            <a:pPr lvl="1"/>
            <a:r>
              <a:rPr lang="en-US" dirty="0"/>
              <a:t>Across tasks.</a:t>
            </a:r>
          </a:p>
          <a:p>
            <a:r>
              <a:rPr lang="en-US" dirty="0"/>
              <a:t>Novel techniques for modelling individual cases of the Suppression Task and the </a:t>
            </a:r>
            <a:r>
              <a:rPr lang="en-US" dirty="0" err="1"/>
              <a:t>Wason</a:t>
            </a:r>
            <a:r>
              <a:rPr lang="en-US" dirty="0"/>
              <a:t> Selection Task.</a:t>
            </a:r>
          </a:p>
        </p:txBody>
      </p:sp>
    </p:spTree>
    <p:extLst>
      <p:ext uri="{BB962C8B-B14F-4D97-AF65-F5344CB8AC3E}">
        <p14:creationId xmlns:p14="http://schemas.microsoft.com/office/powerpoint/2010/main" val="86719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A937-B9CD-4AE3-9FDD-6E73309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5935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4F458B-89F3-40AD-B5B3-68F7D0E4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87" y="1792775"/>
            <a:ext cx="5474211" cy="3135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BC8E8-8B34-4491-99D4-6A00C661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29" y="4927916"/>
            <a:ext cx="3654929" cy="1297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99606-6F12-4650-B28E-A64723E9D23E}"/>
              </a:ext>
            </a:extLst>
          </p:cNvPr>
          <p:cNvSpPr txBox="1"/>
          <p:nvPr/>
        </p:nvSpPr>
        <p:spPr>
          <a:xfrm>
            <a:off x="1493241" y="5487000"/>
            <a:ext cx="325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Optimum Alignment: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02903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3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9CFB-9634-432A-AD1F-EADE552D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The Suppression Task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260BA-B7C0-4443-8B08-C39A8CE89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classical logic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)⊆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Experiment by (Byrne, 1989) showed that this does not always hold in human reasoning.</a:t>
                </a:r>
              </a:p>
              <a:p>
                <a:r>
                  <a:rPr lang="en-US" dirty="0"/>
                  <a:t>Heavily studied.</a:t>
                </a:r>
              </a:p>
              <a:p>
                <a:r>
                  <a:rPr lang="en-US" dirty="0"/>
                  <a:t>Demonstrable in some non-monotonic logics.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260BA-B7C0-4443-8B08-C39A8CE89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64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10D-847D-42AA-9FE2-C54CBB38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Task Formulation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23577-AAE7-4C27-AA10-831555D01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If she has an essay to write, she will study late in the library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7030A0"/>
                    </a:solidFill>
                  </a:rPr>
                  <a:t>If the library is open, she will study late in the library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She has an essay to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←⊤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``Will she study late in the library?”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B0F0"/>
                  </a:solidFill>
                </a:endParaRPr>
              </a:p>
              <a:p>
                <a:r>
                  <a:rPr lang="en-US" dirty="0"/>
                  <a:t>Told only (1) and (3) (the </a:t>
                </a:r>
                <a:r>
                  <a:rPr lang="en-US" i="1" dirty="0">
                    <a:solidFill>
                      <a:schemeClr val="accent5">
                        <a:lumMod val="50000"/>
                      </a:schemeClr>
                    </a:solidFill>
                  </a:rPr>
                  <a:t>el</a:t>
                </a:r>
                <a:r>
                  <a:rPr lang="en-US" dirty="0"/>
                  <a:t> case)</a:t>
                </a:r>
              </a:p>
              <a:p>
                <a:pPr lvl="1"/>
                <a:r>
                  <a:rPr lang="en-US" dirty="0"/>
                  <a:t>``she will study late in the library.”</a:t>
                </a:r>
              </a:p>
              <a:p>
                <a:pPr lvl="1"/>
                <a:r>
                  <a:rPr lang="en-US" dirty="0"/>
                  <a:t>Classical inference.</a:t>
                </a:r>
              </a:p>
              <a:p>
                <a:r>
                  <a:rPr lang="en-US" dirty="0"/>
                  <a:t>Told (1), (2), and (3) (the 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elo</a:t>
                </a:r>
                <a:r>
                  <a:rPr lang="en-US" dirty="0"/>
                  <a:t> case)</a:t>
                </a:r>
              </a:p>
              <a:p>
                <a:pPr lvl="1"/>
                <a:r>
                  <a:rPr lang="en-US" dirty="0"/>
                  <a:t>We are not sure if she will study late in the library.</a:t>
                </a:r>
              </a:p>
              <a:p>
                <a:pPr lvl="1"/>
                <a:r>
                  <a:rPr lang="en-US" dirty="0"/>
                  <a:t>Suppression of the inference has occurred.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23577-AAE7-4C27-AA10-831555D01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727" b="-9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7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546E-8F24-48B6-A987-98C11A0E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Completion Semantics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A0788-70AB-4DC2-B080-9343B58FE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Powerful non-monotonic approach.</a:t>
                </a:r>
              </a:p>
              <a:p>
                <a:r>
                  <a:rPr lang="en-US" dirty="0"/>
                  <a:t>Using 3-valued </a:t>
                </a:r>
                <a:r>
                  <a:rPr lang="en-US" dirty="0" err="1"/>
                  <a:t>Łukasiewicz</a:t>
                </a:r>
                <a:r>
                  <a:rPr lang="en-US" dirty="0"/>
                  <a:t> logic and the WCS guarantees a minimal least model.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Weak completion of a program: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1)	Replace all clauses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𝑏𝑜𝑑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𝑏𝑜𝑑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𝑏𝑜𝑑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∨…∨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𝑏𝑜𝑑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2)	Replace all occurrences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Semantic Operator: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clause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𝑏𝑜𝑑𝑦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𝑏𝑜𝑑𝑦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=⊤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clause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𝑏𝑜𝑑𝑦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clauses</m:t>
                    </m:r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𝑏𝑜𝑑𝑦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e>
                      </m:d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⊥}</m:t>
                      </m:r>
                    </m:oMath>
                  </m:oMathPara>
                </a14:m>
                <a:endParaRPr lang="en-DE" sz="18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A0788-70AB-4DC2-B080-9343B58FE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1D3D-92DC-4337-87FC-4517BEE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WCS to the Suppression Task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0BC59-B98B-40B5-A5F3-B3F45731B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i="1" dirty="0">
                    <a:solidFill>
                      <a:schemeClr val="accent5">
                        <a:lumMod val="50000"/>
                      </a:schemeClr>
                    </a:solidFill>
                  </a:rPr>
                  <a:t>el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/>
                  <a:t>case: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𝑛𝑜𝑆𝑢𝑝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←⊤,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←⊥}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𝑛𝑜𝑆𝑢𝑝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⊤,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∧¬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⊤=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⊥={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i="1" dirty="0" err="1">
                    <a:solidFill>
                      <a:srgbClr val="00B050"/>
                    </a:solidFill>
                  </a:rPr>
                  <a:t>elo</a:t>
                </a:r>
                <a:r>
                  <a:rPr lang="en-US" sz="3600" i="1" dirty="0"/>
                  <a:t> </a:t>
                </a:r>
                <a:r>
                  <a:rPr lang="en-US" sz="3600" dirty="0"/>
                  <a:t>case: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←⊤,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↔⊤,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↔¬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↔¬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⊤=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⊥={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u="sng" dirty="0"/>
                  <a:t>Suppression observed.</a:t>
                </a:r>
                <a:endParaRPr lang="en-DE" u="sng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0BC59-B98B-40B5-A5F3-B3F45731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3636" b="-75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F4AD-31E0-4158-97E7-B547F8AA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Cognitive Processes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671A-31DB-4C57-9D78-680AFEDF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human reasoning as a </a:t>
            </a:r>
            <a:r>
              <a:rPr lang="en-US" i="1" dirty="0"/>
              <a:t>sequence</a:t>
            </a:r>
            <a:r>
              <a:rPr lang="en-US" dirty="0"/>
              <a:t> cognitive operations.</a:t>
            </a:r>
          </a:p>
          <a:p>
            <a:r>
              <a:rPr lang="en-US" dirty="0"/>
              <a:t>Can be used to encode:</a:t>
            </a:r>
          </a:p>
          <a:p>
            <a:pPr lvl="1"/>
            <a:r>
              <a:rPr lang="en-US" dirty="0"/>
              <a:t>Uncertainty in background knowledge</a:t>
            </a:r>
          </a:p>
          <a:p>
            <a:pPr lvl="1"/>
            <a:r>
              <a:rPr lang="en-US" dirty="0"/>
              <a:t>Non-monotonic final world states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4521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253A-9FDE-4FC7-958C-6A4E0EB8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States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B670-5161-4B4F-A5D1-0CC0F73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structural variables.</a:t>
            </a:r>
          </a:p>
          <a:p>
            <a:r>
              <a:rPr lang="en-US" dirty="0"/>
              <a:t>Structural variables encode the beliefs of the reasoner at a given moment.</a:t>
            </a:r>
          </a:p>
          <a:p>
            <a:r>
              <a:rPr lang="en-US" dirty="0"/>
              <a:t>No fixed set of structural variables, more can be added as required.</a:t>
            </a:r>
          </a:p>
          <a:p>
            <a:r>
              <a:rPr lang="en-US" dirty="0"/>
              <a:t>For the Weak Completion Semantics:</a:t>
            </a:r>
          </a:p>
          <a:p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D1E03-FB8A-4046-AF0A-4A7A6BF9C920}"/>
                  </a:ext>
                </a:extLst>
              </p:cNvPr>
              <p:cNvSpPr txBox="1"/>
              <p:nvPr/>
            </p:nvSpPr>
            <p:spPr>
              <a:xfrm>
                <a:off x="3747083" y="4320809"/>
                <a:ext cx="52626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0" dirty="0">
                    <a:solidFill>
                      <a:schemeClr val="accent5">
                        <a:lumMod val="50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6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6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6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DE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D1E03-FB8A-4046-AF0A-4A7A6BF9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83" y="4320809"/>
                <a:ext cx="5262694" cy="1015663"/>
              </a:xfrm>
              <a:prstGeom prst="rect">
                <a:avLst/>
              </a:prstGeom>
              <a:blipFill>
                <a:blip r:embed="rId2"/>
                <a:stretch>
                  <a:fillRect l="-7068" t="-18675" b="-403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25C7D-A8CD-429C-9786-5482ADF1251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66908" y="4429866"/>
            <a:ext cx="780175" cy="39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33DD62-C0DD-4EA3-AEF3-1350E5282896}"/>
              </a:ext>
            </a:extLst>
          </p:cNvPr>
          <p:cNvCxnSpPr>
            <a:cxnSpLocks/>
          </p:cNvCxnSpPr>
          <p:nvPr/>
        </p:nvCxnSpPr>
        <p:spPr>
          <a:xfrm>
            <a:off x="5602449" y="3994225"/>
            <a:ext cx="0" cy="458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8F561-6A52-4E64-9CB5-932E2AC9F53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23741" y="4298882"/>
            <a:ext cx="1170128" cy="27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EBA72-5A42-4837-84B8-2E5B0C480BA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83315" y="5216630"/>
            <a:ext cx="999612" cy="44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803333-4025-45A8-A3EE-7F55E32DE961}"/>
              </a:ext>
            </a:extLst>
          </p:cNvPr>
          <p:cNvSpPr txBox="1"/>
          <p:nvPr/>
        </p:nvSpPr>
        <p:spPr>
          <a:xfrm>
            <a:off x="2055871" y="4059821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Epistemic state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95B3C-2977-40E2-9732-A998BFFBFF86}"/>
              </a:ext>
            </a:extLst>
          </p:cNvPr>
          <p:cNvSpPr txBox="1"/>
          <p:nvPr/>
        </p:nvSpPr>
        <p:spPr>
          <a:xfrm>
            <a:off x="4098127" y="3624893"/>
            <a:ext cx="300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Propositional Knowledge Base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4D334-BCD2-4517-B4A7-3C371461700E}"/>
                  </a:ext>
                </a:extLst>
              </p:cNvPr>
              <p:cNvSpPr txBox="1"/>
              <p:nvPr/>
            </p:nvSpPr>
            <p:spPr>
              <a:xfrm>
                <a:off x="6500237" y="3929550"/>
                <a:ext cx="2187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4D334-BCD2-4517-B4A7-3C3714617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37" y="3929550"/>
                <a:ext cx="2187263" cy="369332"/>
              </a:xfrm>
              <a:prstGeom prst="rect">
                <a:avLst/>
              </a:prstGeom>
              <a:blipFill>
                <a:blip r:embed="rId3"/>
                <a:stretch>
                  <a:fillRect l="-2228" t="-10000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B8D858F-F55F-493A-8F9F-C10BBC8E46B2}"/>
              </a:ext>
            </a:extLst>
          </p:cNvPr>
          <p:cNvSpPr txBox="1"/>
          <p:nvPr/>
        </p:nvSpPr>
        <p:spPr>
          <a:xfrm>
            <a:off x="4789682" y="5663056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(variable, value) pairs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0A690B-545C-42F5-8DE7-30345C23209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882079" y="5210411"/>
            <a:ext cx="764310" cy="4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64A7E5-A8A2-4763-8B2D-93457580B55E}"/>
              </a:ext>
            </a:extLst>
          </p:cNvPr>
          <p:cNvSpPr txBox="1"/>
          <p:nvPr/>
        </p:nvSpPr>
        <p:spPr>
          <a:xfrm>
            <a:off x="7647237" y="5672694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(label:{instruction})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1837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4858</TotalTime>
  <Words>1348</Words>
  <Application>Microsoft Office PowerPoint</Application>
  <PresentationFormat>Widescreen</PresentationFormat>
  <Paragraphs>224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Retrospect</vt:lpstr>
      <vt:lpstr>Sequential Cognition Processes</vt:lpstr>
      <vt:lpstr>Research Questions</vt:lpstr>
      <vt:lpstr>My Achievements</vt:lpstr>
      <vt:lpstr>Experiments: The Suppression Task</vt:lpstr>
      <vt:lpstr>Suppression Task Formulation</vt:lpstr>
      <vt:lpstr>Weak Completion Semantics</vt:lpstr>
      <vt:lpstr>Applying the WCS to the Suppression Task</vt:lpstr>
      <vt:lpstr>Sequential Cognitive Processes</vt:lpstr>
      <vt:lpstr>Epistemic States</vt:lpstr>
      <vt:lpstr>Cognitive Operation</vt:lpstr>
      <vt:lpstr>Sequential Cognitive Processes</vt:lpstr>
      <vt:lpstr>The SCP Framework</vt:lpstr>
      <vt:lpstr>SCP Framework: Cake Example</vt:lpstr>
      <vt:lpstr>SCP Tasks</vt:lpstr>
      <vt:lpstr>SCPs</vt:lpstr>
      <vt:lpstr>Realised SCPs</vt:lpstr>
      <vt:lpstr>Modelling the Suppression Task</vt:lpstr>
      <vt:lpstr>The el Case</vt:lpstr>
      <vt:lpstr>A possible SCP</vt:lpstr>
      <vt:lpstr>Modelling Individual Cases</vt:lpstr>
      <vt:lpstr>The Remove Operation</vt:lpstr>
      <vt:lpstr>PowerPoint Presentation</vt:lpstr>
      <vt:lpstr>Comparing SCPs</vt:lpstr>
      <vt:lpstr>Extending Needleman Wunsch</vt:lpstr>
      <vt:lpstr>Alignment</vt:lpstr>
      <vt:lpstr>SCP Strengths and Weaknesses</vt:lpstr>
      <vt:lpstr>Applications</vt:lpstr>
      <vt:lpstr>Conclusion</vt:lpstr>
      <vt:lpstr>Thank You.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Cognition Processes</dc:title>
  <dc:creator>Axel Ind</dc:creator>
  <cp:lastModifiedBy>Axel Ind</cp:lastModifiedBy>
  <cp:revision>73</cp:revision>
  <dcterms:created xsi:type="dcterms:W3CDTF">2020-07-23T07:48:04Z</dcterms:created>
  <dcterms:modified xsi:type="dcterms:W3CDTF">2020-07-28T11:46:57Z</dcterms:modified>
</cp:coreProperties>
</file>