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7"/>
  </p:notesMasterIdLst>
  <p:handoutMasterIdLst>
    <p:handoutMasterId r:id="rId18"/>
  </p:handoutMasterIdLst>
  <p:sldIdLst>
    <p:sldId id="1639" r:id="rId5"/>
    <p:sldId id="1641" r:id="rId6"/>
    <p:sldId id="1642" r:id="rId7"/>
    <p:sldId id="1643" r:id="rId8"/>
    <p:sldId id="1644" r:id="rId9"/>
    <p:sldId id="1645" r:id="rId10"/>
    <p:sldId id="1646" r:id="rId11"/>
    <p:sldId id="1647" r:id="rId12"/>
    <p:sldId id="1648" r:id="rId13"/>
    <p:sldId id="1649" r:id="rId14"/>
    <p:sldId id="1650" r:id="rId15"/>
    <p:sldId id="1651" r:id="rId16"/>
  </p:sldIdLst>
  <p:sldSz cx="12192000" cy="6858000"/>
  <p:notesSz cx="7104063" cy="10234613"/>
  <p:custShowLst>
    <p:custShow name="20 Minuten" id="0">
      <p:sldLst/>
    </p:custShow>
    <p:custShow name="Kassenhändler" id="1">
      <p:sldLst>
        <p:sld r:id="rId5"/>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F5639-F4BE-49BC-8FF2-8A0FDFAABE02}" v="1" dt="2020-09-16T09:15:51.3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8" autoAdjust="0"/>
    <p:restoredTop sz="62381" autoAdjust="0"/>
  </p:normalViewPr>
  <p:slideViewPr>
    <p:cSldViewPr snapToGrid="0">
      <p:cViewPr varScale="1">
        <p:scale>
          <a:sx n="77" d="100"/>
          <a:sy n="77" d="100"/>
        </p:scale>
        <p:origin x="2648" y="184"/>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Thomas Steininger" userId="fa07a723-11c5-4e01-a785-5b6825a71c8a" providerId="ADAL" clId="{996F5639-F4BE-49BC-8FF2-8A0FDFAABE02}"/>
    <pc:docChg chg="addSld modSld">
      <pc:chgData name="Thomas Steininger" userId="fa07a723-11c5-4e01-a785-5b6825a71c8a" providerId="ADAL" clId="{996F5639-F4BE-49BC-8FF2-8A0FDFAABE02}" dt="2020-09-16T09:15:51.342" v="0"/>
      <pc:docMkLst>
        <pc:docMk/>
      </pc:docMkLst>
      <pc:sldChg chg="add">
        <pc:chgData name="Thomas Steininger" userId="fa07a723-11c5-4e01-a785-5b6825a71c8a" providerId="ADAL" clId="{996F5639-F4BE-49BC-8FF2-8A0FDFAABE02}" dt="2020-09-16T09:15:51.342" v="0"/>
        <pc:sldMkLst>
          <pc:docMk/>
          <pc:sldMk cId="2161564482" sldId="1640"/>
        </pc:sldMkLst>
      </pc:sld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Zugriffsrechte vorkonfigurieren</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Zugriff auf das Betreiberkonto für den Rollout und für den Support </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2DB2FE62-004D-5B48-8041-186B54F131BB}">
      <dgm:prSet phldrT="[Text]"/>
      <dgm:spPr/>
      <dgm:t>
        <a:bodyPr/>
        <a:lstStyle/>
        <a:p>
          <a:r>
            <a:rPr lang="de-DE" dirty="0">
              <a:latin typeface="Roboto" panose="02000000000000000000" pitchFamily="2" charset="0"/>
              <a:ea typeface="Roboto" panose="02000000000000000000" pitchFamily="2" charset="0"/>
            </a:rPr>
            <a:t>Einladungs-E-Mail</a:t>
          </a:r>
        </a:p>
      </dgm:t>
    </dgm:pt>
    <dgm:pt modelId="{A7840466-EE9F-5E49-802A-FA4596A9EBA3}" type="parTrans" cxnId="{64AD8B68-EA5C-1541-89B7-DEF922376EC6}">
      <dgm:prSet/>
      <dgm:spPr/>
      <dgm:t>
        <a:bodyPr/>
        <a:lstStyle/>
        <a:p>
          <a:endParaRPr lang="en-GB"/>
        </a:p>
      </dgm:t>
    </dgm:pt>
    <dgm:pt modelId="{892A29A1-08E0-8E48-BDDF-1762CE664469}" type="sibTrans" cxnId="{64AD8B68-EA5C-1541-89B7-DEF922376EC6}">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633D9826-CC5B-4140-B5C4-FA4FDFB90F8C}" type="presOf" srcId="{2DB2FE62-004D-5B48-8041-186B54F131BB}" destId="{4BA1B2B1-C1B8-47F2-8C0E-ADA73BC9C811}" srcOrd="1" destOrd="2"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353B5355-8A24-BD4B-8992-6160B394A1BC}" type="presOf" srcId="{2DB2FE62-004D-5B48-8041-186B54F131BB}" destId="{B02BE0EB-C330-4F32-8D7C-9CA39266E853}" srcOrd="0" destOrd="2" presId="urn:microsoft.com/office/officeart/2005/8/layout/hProcess4"/>
    <dgm:cxn modelId="{64AD8B68-EA5C-1541-89B7-DEF922376EC6}" srcId="{A127E4B3-65AD-4248-95B2-95D5289D7EA9}" destId="{2DB2FE62-004D-5B48-8041-186B54F131BB}" srcOrd="2" destOrd="0" parTransId="{A7840466-EE9F-5E49-802A-FA4596A9EBA3}" sibTransId="{892A29A1-08E0-8E48-BDDF-1762CE664469}"/>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Zugriffsrechte vorkonfigurieren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Zugriff auf das Betreiberkonto für den Rollout und für den Support </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27.05.21</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noProof="0" dirty="0">
                <a:solidFill>
                  <a:schemeClr val="tx1"/>
                </a:solidFill>
                <a:effectLst/>
                <a:latin typeface="+mn-lt"/>
                <a:ea typeface="+mn-ea"/>
                <a:cs typeface="+mn-cs"/>
              </a:rPr>
              <a:t>Wir werden auf folgende Themen eingehen:</a:t>
            </a:r>
            <a:r>
              <a:rPr lang="de-DE" sz="1200" b="0" i="0" kern="1200" noProof="0" dirty="0">
                <a:solidFill>
                  <a:schemeClr val="tx1"/>
                </a:solidFill>
                <a:effectLst/>
                <a:latin typeface="+mn-lt"/>
                <a:ea typeface="+mn-ea"/>
                <a:cs typeface="+mn-cs"/>
              </a:rPr>
              <a:t>​</a:t>
            </a:r>
          </a:p>
          <a:p>
            <a:pPr rtl="0" fontAlgn="base"/>
            <a:r>
              <a:rPr lang="de-DE" sz="1200" b="0" i="0" kern="1200" noProof="0" dirty="0">
                <a:solidFill>
                  <a:schemeClr val="tx1"/>
                </a:solidFill>
                <a:effectLst/>
                <a:latin typeface="+mn-lt"/>
                <a:ea typeface="+mn-ea"/>
                <a:cs typeface="+mn-cs"/>
              </a:rPr>
              <a:t>- Kurzvorstellung fiskaltrust</a:t>
            </a:r>
          </a:p>
          <a:p>
            <a:pPr rtl="0" fontAlgn="base"/>
            <a:r>
              <a:rPr lang="de-DE" sz="1200" b="0" i="0" u="none" strike="noStrike" kern="1200" noProof="0" dirty="0">
                <a:solidFill>
                  <a:schemeClr val="tx1"/>
                </a:solidFill>
                <a:effectLst/>
                <a:latin typeface="+mn-lt"/>
                <a:ea typeface="+mn-ea"/>
                <a:cs typeface="+mn-cs"/>
              </a:rPr>
              <a:t>-  Das fiskaltrust Portal wird als Rollout Management Tool verwendet. Es unterstützt Kassenhändler bei der Vorbereitung und Ausführung des Rollout.</a:t>
            </a:r>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a:t>
            </a:r>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Als nächstes stellen wir diverse Rollout-Szenarien vor, die die Flexibilität unserer Lösung verdeutlichen</a:t>
            </a:r>
            <a:endParaRPr lang="de-DE" sz="1200" b="0" i="0" kern="1200" noProof="0" dirty="0">
              <a:solidFill>
                <a:schemeClr val="tx1"/>
              </a:solidFill>
              <a:effectLst/>
              <a:latin typeface="+mn-lt"/>
              <a:ea typeface="+mn-ea"/>
              <a:cs typeface="+mn-cs"/>
            </a:endParaRPr>
          </a:p>
          <a:p>
            <a:pPr rtl="0" fontAlgn="base"/>
            <a:r>
              <a:rPr lang="de-DE" sz="1200" b="0" i="0" u="none" strike="noStrike" kern="1200" noProof="0" dirty="0">
                <a:solidFill>
                  <a:schemeClr val="tx1"/>
                </a:solidFill>
                <a:effectLst/>
                <a:latin typeface="+mn-lt"/>
                <a:ea typeface="+mn-ea"/>
                <a:cs typeface="+mn-cs"/>
              </a:rPr>
              <a:t>Danach werden wir unsere Automatisierungsoptionen vorstellen die es Kassenhändlern ermöglichen bei einem Rollout mit vielen betroffenen Kassen einen Massenrollout durchzuführen</a:t>
            </a:r>
            <a:r>
              <a:rPr lang="de-DE" sz="1200" b="0" i="0" kern="1200" noProof="0" dirty="0">
                <a:solidFill>
                  <a:schemeClr val="tx1"/>
                </a:solidFill>
                <a:effectLst/>
                <a:latin typeface="+mn-lt"/>
                <a:ea typeface="+mn-ea"/>
                <a:cs typeface="+mn-cs"/>
              </a:rPr>
              <a:t>​</a:t>
            </a:r>
          </a:p>
          <a:p>
            <a:pPr rtl="0" fontAlgn="base"/>
            <a:endParaRPr lang="de-DE" sz="1200" b="0" i="0" kern="1200" noProof="0" dirty="0">
              <a:solidFill>
                <a:schemeClr val="tx1"/>
              </a:solidFill>
              <a:effectLst/>
              <a:latin typeface="+mn-lt"/>
              <a:ea typeface="+mn-ea"/>
              <a:cs typeface="+mn-cs"/>
            </a:endParaRPr>
          </a:p>
          <a:p>
            <a:endParaRPr lang="de-DE" noProof="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582102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https://docs.fiskaltrust.cloud/de/</a:t>
            </a:r>
            <a:r>
              <a:rPr lang="de-DE" sz="1200" b="0" i="0" u="none" strike="noStrike" kern="1200" dirty="0" err="1">
                <a:solidFill>
                  <a:schemeClr val="tx1"/>
                </a:solidFill>
                <a:effectLst/>
                <a:latin typeface="+mn-lt"/>
                <a:ea typeface="+mn-ea"/>
                <a:cs typeface="+mn-cs"/>
              </a:rPr>
              <a:t>docs</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posdealers</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get</a:t>
            </a:r>
            <a:r>
              <a:rPr lang="de-DE" sz="1200" b="0" i="0" u="none" strike="noStrike" kern="1200" dirty="0">
                <a:solidFill>
                  <a:schemeClr val="tx1"/>
                </a:solidFill>
                <a:effectLst/>
                <a:latin typeface="+mn-lt"/>
                <a:ea typeface="+mn-ea"/>
                <a:cs typeface="+mn-cs"/>
              </a:rPr>
              <a:t>-started</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365457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dirty="0">
                <a:solidFill>
                  <a:schemeClr val="tx1"/>
                </a:solidFill>
                <a:effectLst/>
                <a:latin typeface="+mn-lt"/>
                <a:ea typeface="+mn-ea"/>
                <a:cs typeface="+mn-cs"/>
              </a:rPr>
              <a:t>Das fiskaltrust Portal wird als Rollout Management Tool verwendet. Es unterstützt Kassenhändler bei der Vorbereitung und Ausführung des Rollouts.</a:t>
            </a:r>
            <a:r>
              <a:rPr lang="en-US" sz="1200" b="0" i="0" kern="1200" dirty="0">
                <a:solidFill>
                  <a:schemeClr val="tx1"/>
                </a:solidFill>
                <a:effectLst/>
                <a:latin typeface="+mn-lt"/>
                <a:ea typeface="+mn-ea"/>
                <a:cs typeface="+mn-cs"/>
              </a:rPr>
              <a:t>​</a:t>
            </a:r>
          </a:p>
          <a:p>
            <a:pPr rtl="0" fontAlgn="base"/>
            <a:r>
              <a:rPr lang="de-DE" sz="1200" b="1" i="0" u="none" strike="noStrike" kern="1200" dirty="0">
                <a:solidFill>
                  <a:schemeClr val="tx1"/>
                </a:solidFill>
                <a:effectLst/>
                <a:latin typeface="+mn-lt"/>
                <a:ea typeface="+mn-ea"/>
                <a:cs typeface="+mn-cs"/>
              </a:rPr>
              <a:t>Live und Sandbox Portal</a:t>
            </a:r>
            <a:r>
              <a:rPr lang="de-DE" sz="1200" b="0" i="0" u="none" strike="noStrike" kern="1200" dirty="0">
                <a:solidFill>
                  <a:schemeClr val="tx1"/>
                </a:solidFill>
                <a:effectLst/>
                <a:latin typeface="+mn-lt"/>
                <a:ea typeface="+mn-ea"/>
                <a:cs typeface="+mn-cs"/>
              </a:rPr>
              <a:t>: fiskaltrust stellt neben der Live-Umgebung auch eine Testumgebung namens Sandbox zur Verfügung</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(https://portal.fiskaltrust.de und https://portal-</a:t>
            </a:r>
            <a:r>
              <a:rPr lang="de-DE" sz="1200" b="0" i="0" u="none" strike="noStrike" kern="1200" dirty="0" err="1">
                <a:solidFill>
                  <a:schemeClr val="tx1"/>
                </a:solidFill>
                <a:effectLst/>
                <a:latin typeface="+mn-lt"/>
                <a:ea typeface="+mn-ea"/>
                <a:cs typeface="+mn-cs"/>
              </a:rPr>
              <a:t>sandbox.fiskaltrust.de</a:t>
            </a:r>
            <a:r>
              <a:rPr lang="de-DE"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Im Portal kann die Einladung der Kassenbetreiber die Vorbereitung der Konfiguration und der Download des Launchers erfolgen. Im Folgenden gehen wir auf die Details hierzu ein.</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427441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Um den Rollout vornehmen zu können und die gekauften Entitlements an die Betreiber zu übertragen und aktivieren müssen zuerst die Kassenbetreiber im fiskaltrust Portal registriert werden.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Im Rahmen. Der Einladungskonfiguration werden die Zugriffsrechte des Kassenhändlers auf das Konto des Kassenbetreibers eingestellt.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kann nun über die Surrogate Funktion in den Account des Kassenbetreibers Switchen um den Rollout vorzunehmen.</a:t>
            </a:r>
            <a:endParaRPr lang="de-DE" sz="1200" strike="sngStrike" dirty="0">
              <a:cs typeface="Calibri"/>
            </a:endParaRPr>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351073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dirty="0">
                <a:solidFill>
                  <a:schemeClr val="tx1"/>
                </a:solidFill>
                <a:effectLst/>
                <a:latin typeface="+mn-lt"/>
                <a:ea typeface="+mn-ea"/>
                <a:cs typeface="+mn-cs"/>
              </a:rPr>
              <a:t> Das Kassensystem kommuniziert mit der ft.Middleware über das </a:t>
            </a:r>
            <a:r>
              <a:rPr lang="de-DE" sz="1200" b="0" i="0" u="none" strike="noStrike" kern="1200" dirty="0" err="1">
                <a:solidFill>
                  <a:schemeClr val="tx1"/>
                </a:solidFill>
                <a:effectLst/>
                <a:latin typeface="+mn-lt"/>
                <a:ea typeface="+mn-ea"/>
                <a:cs typeface="+mn-cs"/>
              </a:rPr>
              <a:t>iPOS</a:t>
            </a:r>
            <a:r>
              <a:rPr lang="de-DE" sz="1200" b="0" i="0" u="none" strike="noStrike" kern="1200" dirty="0">
                <a:solidFill>
                  <a:schemeClr val="tx1"/>
                </a:solidFill>
                <a:effectLst/>
                <a:latin typeface="+mn-lt"/>
                <a:ea typeface="+mn-ea"/>
                <a:cs typeface="+mn-cs"/>
              </a:rPr>
              <a:t> Interface. </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Das </a:t>
            </a:r>
            <a:r>
              <a:rPr lang="de-DE" sz="1200" b="0" i="0" u="none" strike="noStrike" kern="1200" dirty="0" err="1">
                <a:solidFill>
                  <a:schemeClr val="tx1"/>
                </a:solidFill>
                <a:effectLst/>
                <a:latin typeface="+mn-lt"/>
                <a:ea typeface="+mn-ea"/>
                <a:cs typeface="+mn-cs"/>
              </a:rPr>
              <a:t>iPOS</a:t>
            </a:r>
            <a:r>
              <a:rPr lang="de-DE" sz="1200" b="0" i="0" u="none" strike="noStrike" kern="1200" dirty="0">
                <a:solidFill>
                  <a:schemeClr val="tx1"/>
                </a:solidFill>
                <a:effectLst/>
                <a:latin typeface="+mn-lt"/>
                <a:ea typeface="+mn-ea"/>
                <a:cs typeface="+mn-cs"/>
              </a:rPr>
              <a:t> Interface ist identisch für alle unterstützen Länder (Länderübergreifend).</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Das </a:t>
            </a:r>
            <a:r>
              <a:rPr lang="de-DE" sz="1200" b="0" i="0" u="none" strike="noStrike" kern="1200" dirty="0" err="1">
                <a:solidFill>
                  <a:schemeClr val="tx1"/>
                </a:solidFill>
                <a:effectLst/>
                <a:latin typeface="+mn-lt"/>
                <a:ea typeface="+mn-ea"/>
                <a:cs typeface="+mn-cs"/>
              </a:rPr>
              <a:t>iPOS</a:t>
            </a:r>
            <a:r>
              <a:rPr lang="de-DE" sz="1200" b="0" i="0" u="none" strike="noStrike" kern="1200" dirty="0">
                <a:solidFill>
                  <a:schemeClr val="tx1"/>
                </a:solidFill>
                <a:effectLst/>
                <a:latin typeface="+mn-lt"/>
                <a:ea typeface="+mn-ea"/>
                <a:cs typeface="+mn-cs"/>
              </a:rPr>
              <a:t> Interface ist über REST, </a:t>
            </a:r>
            <a:r>
              <a:rPr lang="de-DE" sz="1200" b="0" i="0" u="none" strike="noStrike" kern="1200" dirty="0" err="1">
                <a:solidFill>
                  <a:schemeClr val="tx1"/>
                </a:solidFill>
                <a:effectLst/>
                <a:latin typeface="+mn-lt"/>
                <a:ea typeface="+mn-ea"/>
                <a:cs typeface="+mn-cs"/>
              </a:rPr>
              <a:t>gRPC</a:t>
            </a:r>
            <a:r>
              <a:rPr lang="de-DE" sz="1200" b="0" i="0" u="none" strike="noStrike" kern="1200" dirty="0">
                <a:solidFill>
                  <a:schemeClr val="tx1"/>
                </a:solidFill>
                <a:effectLst/>
                <a:latin typeface="+mn-lt"/>
                <a:ea typeface="+mn-ea"/>
                <a:cs typeface="+mn-cs"/>
              </a:rPr>
              <a:t>, WCF, TCP-Stream und Serial-Stream erreichbar.</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Das </a:t>
            </a:r>
            <a:r>
              <a:rPr lang="de-DE" sz="1200" b="0" i="0" u="none" strike="noStrike" kern="1200" dirty="0" err="1">
                <a:solidFill>
                  <a:schemeClr val="tx1"/>
                </a:solidFill>
                <a:effectLst/>
                <a:latin typeface="+mn-lt"/>
                <a:ea typeface="+mn-ea"/>
                <a:cs typeface="+mn-cs"/>
              </a:rPr>
              <a:t>iPOS</a:t>
            </a:r>
            <a:r>
              <a:rPr lang="de-DE" sz="1200" b="0" i="0" u="none" strike="noStrike" kern="1200" dirty="0">
                <a:solidFill>
                  <a:schemeClr val="tx1"/>
                </a:solidFill>
                <a:effectLst/>
                <a:latin typeface="+mn-lt"/>
                <a:ea typeface="+mn-ea"/>
                <a:cs typeface="+mn-cs"/>
              </a:rPr>
              <a:t> Interface bietet 3 Schnittstellen-Methoden: </a:t>
            </a:r>
            <a:r>
              <a:rPr lang="de-DE" sz="1200" b="1" i="0" u="none" strike="noStrike" kern="1200" dirty="0">
                <a:solidFill>
                  <a:schemeClr val="tx1"/>
                </a:solidFill>
                <a:effectLst/>
                <a:latin typeface="+mn-lt"/>
                <a:ea typeface="+mn-ea"/>
                <a:cs typeface="+mn-cs"/>
              </a:rPr>
              <a:t>echo</a:t>
            </a:r>
            <a:r>
              <a:rPr lang="de-DE" sz="1200" b="0" i="0" u="none" strike="noStrike" kern="1200" dirty="0">
                <a:solidFill>
                  <a:schemeClr val="tx1"/>
                </a:solidFill>
                <a:effectLst/>
                <a:latin typeface="+mn-lt"/>
                <a:ea typeface="+mn-ea"/>
                <a:cs typeface="+mn-cs"/>
              </a:rPr>
              <a:t> (Verfügbarkeit prüfen), </a:t>
            </a:r>
            <a:r>
              <a:rPr lang="de-DE" sz="1200" b="1" i="0" u="none" strike="noStrike" kern="1200" dirty="0" err="1">
                <a:solidFill>
                  <a:schemeClr val="tx1"/>
                </a:solidFill>
                <a:effectLst/>
                <a:latin typeface="+mn-lt"/>
                <a:ea typeface="+mn-ea"/>
                <a:cs typeface="+mn-cs"/>
              </a:rPr>
              <a:t>sign</a:t>
            </a:r>
            <a:r>
              <a:rPr lang="de-DE" sz="1200" b="0" i="0" u="none" strike="noStrike" kern="1200" dirty="0">
                <a:solidFill>
                  <a:schemeClr val="tx1"/>
                </a:solidFill>
                <a:effectLst/>
                <a:latin typeface="+mn-lt"/>
                <a:ea typeface="+mn-ea"/>
                <a:cs typeface="+mn-cs"/>
              </a:rPr>
              <a:t> (Signieren der Belegdaten, Absetzen von Sonderbelegen), </a:t>
            </a:r>
            <a:r>
              <a:rPr lang="de-DE" sz="1200" b="1" i="0" u="none" strike="noStrike" kern="1200" dirty="0" err="1">
                <a:solidFill>
                  <a:schemeClr val="tx1"/>
                </a:solidFill>
                <a:effectLst/>
                <a:latin typeface="+mn-lt"/>
                <a:ea typeface="+mn-ea"/>
                <a:cs typeface="+mn-cs"/>
              </a:rPr>
              <a:t>journal</a:t>
            </a:r>
            <a:r>
              <a:rPr lang="de-DE" sz="1200" b="0" i="0" u="none" strike="noStrike" kern="1200" dirty="0">
                <a:solidFill>
                  <a:schemeClr val="tx1"/>
                </a:solidFill>
                <a:effectLst/>
                <a:latin typeface="+mn-lt"/>
                <a:ea typeface="+mn-ea"/>
                <a:cs typeface="+mn-cs"/>
              </a:rPr>
              <a:t> (Export von Daten)</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Die Requests werden im ft.SecurityMechanism bearbeitet. Dieser kümmert sich um die Erstellung der eindeutigen, fortlaufenden Belegnummer, um die Verkettung, Signierung und die Persistenz der Daten.</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Die SCU übernimmt die länderspezifische Implementierung der Sicherheitslösung (z.B. in Deutschland die Erstellung der Signaturen mit Hilfe einer TSE)</a:t>
            </a:r>
            <a:endParaRPr lang="de-DE" sz="1200" b="0" i="0" kern="1200" dirty="0">
              <a:solidFill>
                <a:schemeClr val="tx1"/>
              </a:solidFill>
              <a:effectLst/>
              <a:latin typeface="+mn-lt"/>
              <a:ea typeface="+mn-ea"/>
              <a:cs typeface="+mn-cs"/>
            </a:endParaRPr>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418664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noProof="0" dirty="0">
                <a:solidFill>
                  <a:schemeClr val="tx1"/>
                </a:solidFill>
                <a:effectLst/>
                <a:latin typeface="+mn-lt"/>
                <a:ea typeface="+mn-ea"/>
                <a:cs typeface="+mn-cs"/>
              </a:rPr>
              <a:t>Die Konfiguration einer ft.Middleware Instanz wird über eine sogenannte Cashbox im Portal vorgenommen.</a:t>
            </a:r>
            <a:r>
              <a:rPr lang="de-DE" sz="1200" b="0" i="0" kern="1200" noProof="0" dirty="0">
                <a:solidFill>
                  <a:schemeClr val="tx1"/>
                </a:solidFill>
                <a:effectLst/>
                <a:latin typeface="+mn-lt"/>
                <a:ea typeface="+mn-ea"/>
                <a:cs typeface="+mn-cs"/>
              </a:rPr>
              <a:t>​</a:t>
            </a:r>
          </a:p>
          <a:p>
            <a:pPr rtl="0" fontAlgn="base"/>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r>
              <a:rPr lang="de-DE" sz="1200" b="0" i="0" kern="1200" noProof="0" dirty="0">
                <a:solidFill>
                  <a:schemeClr val="tx1"/>
                </a:solidFill>
                <a:effectLst/>
                <a:latin typeface="+mn-lt"/>
                <a:ea typeface="+mn-ea"/>
                <a:cs typeface="+mn-cs"/>
              </a:rPr>
              <a:t>​</a:t>
            </a:r>
          </a:p>
          <a:p>
            <a:pPr rtl="0" fontAlgn="base"/>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Die Queue ist eine Komponente der ft.Middleware, sammelt die Belege und ist für das Erzeugen und Abspeichern der Belegkette verantwortlich. Des Weiteren ist die Queue die Komponente der ft.Middleware mit der das Kassensystem kommuniziert. An die Queue sendet das Kassensystem die Belegdaten und erhält Signaturen und andere Daten zurück.</a:t>
            </a:r>
            <a:r>
              <a:rPr lang="de-DE" sz="1200" b="0" i="0" kern="1200" noProof="0" dirty="0">
                <a:solidFill>
                  <a:schemeClr val="tx1"/>
                </a:solidFill>
                <a:effectLst/>
                <a:latin typeface="+mn-lt"/>
                <a:ea typeface="+mn-ea"/>
                <a:cs typeface="+mn-cs"/>
              </a:rPr>
              <a:t>​ Hier müssen wir konfigurieren wo die Queue für das Kassensystem erreichbar ist (Endpunkt) und wo die Queue die Daten persistiert (DB).</a:t>
            </a:r>
          </a:p>
          <a:p>
            <a:pPr rtl="0" fontAlgn="base"/>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Die SCU (Security </a:t>
            </a:r>
            <a:r>
              <a:rPr lang="de-DE" sz="1200" b="0" i="0" u="none" strike="noStrike" kern="1200" noProof="0" dirty="0" err="1">
                <a:solidFill>
                  <a:schemeClr val="tx1"/>
                </a:solidFill>
                <a:effectLst/>
                <a:latin typeface="+mn-lt"/>
                <a:ea typeface="+mn-ea"/>
                <a:cs typeface="+mn-cs"/>
              </a:rPr>
              <a:t>Creation</a:t>
            </a:r>
            <a:r>
              <a:rPr lang="de-DE" sz="1200" b="0" i="0" u="none" strike="noStrike" kern="1200" noProof="0" dirty="0">
                <a:solidFill>
                  <a:schemeClr val="tx1"/>
                </a:solidFill>
                <a:effectLst/>
                <a:latin typeface="+mn-lt"/>
                <a:ea typeface="+mn-ea"/>
                <a:cs typeface="+mn-cs"/>
              </a:rPr>
              <a:t> Unit, deutsch: Signatur-Erstellungs-Einheit) ist eine Komponente der </a:t>
            </a:r>
            <a:r>
              <a:rPr lang="de-DE" sz="1200" b="0" i="0" u="none" strike="noStrike" kern="1200" noProof="0" dirty="0" err="1">
                <a:solidFill>
                  <a:schemeClr val="tx1"/>
                </a:solidFill>
                <a:effectLst/>
                <a:latin typeface="+mn-lt"/>
                <a:ea typeface="+mn-ea"/>
                <a:cs typeface="+mn-cs"/>
              </a:rPr>
              <a:t>ft.Middelware</a:t>
            </a:r>
            <a:r>
              <a:rPr lang="de-DE" sz="1200" b="0" i="0" u="none" strike="noStrike" kern="1200" noProof="0" dirty="0">
                <a:solidFill>
                  <a:schemeClr val="tx1"/>
                </a:solidFill>
                <a:effectLst/>
                <a:latin typeface="+mn-lt"/>
                <a:ea typeface="+mn-ea"/>
                <a:cs typeface="+mn-cs"/>
              </a:rPr>
              <a:t>, die für die Signierung der Daten zuständig ist. In Deutschland übernimmt sie die Kommunikation mit der TSE, die schlussendlich die Signierung vornimmt. Je nachdem welche TSE Sie benutzen möchten, benötigt die SCU eine entsprechende Konfiguration um auf diese zugreifen zu können.</a:t>
            </a:r>
            <a:r>
              <a:rPr lang="de-DE" sz="1200" b="0" i="0" kern="1200" noProof="0" dirty="0">
                <a:solidFill>
                  <a:schemeClr val="tx1"/>
                </a:solidFill>
                <a:effectLst/>
                <a:latin typeface="+mn-lt"/>
                <a:ea typeface="+mn-ea"/>
                <a:cs typeface="+mn-cs"/>
              </a:rPr>
              <a:t>​ Des Weiteren müssen wir konfigurieren, wo die SCU für die Queue erreichbar ist (Endpunkt).</a:t>
            </a:r>
          </a:p>
          <a:p>
            <a:pPr rtl="0" fontAlgn="base"/>
            <a:r>
              <a:rPr lang="de-DE" sz="1200" b="0" i="0" kern="1200" noProof="0" dirty="0">
                <a:solidFill>
                  <a:schemeClr val="tx1"/>
                </a:solidFill>
                <a:effectLst/>
                <a:latin typeface="+mn-lt"/>
                <a:ea typeface="+mn-ea"/>
                <a:cs typeface="+mn-cs"/>
              </a:rPr>
              <a:t>​</a:t>
            </a:r>
          </a:p>
          <a:p>
            <a:pPr rtl="0" fontAlgn="base"/>
            <a:r>
              <a:rPr lang="de-DE" sz="1200" b="0" i="0" u="none" strike="noStrike"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r>
              <a:rPr lang="de-DE" sz="1200" b="0" i="0" kern="1200" noProof="0" dirty="0">
                <a:solidFill>
                  <a:schemeClr val="tx1"/>
                </a:solidFill>
                <a:effectLst/>
                <a:latin typeface="+mn-lt"/>
                <a:ea typeface="+mn-ea"/>
                <a:cs typeface="+mn-cs"/>
              </a:rPr>
              <a:t>​</a:t>
            </a:r>
          </a:p>
          <a:p>
            <a:endParaRPr lang="de-DE" noProof="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46222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dirty="0">
                <a:solidFill>
                  <a:schemeClr val="tx1"/>
                </a:solidFill>
                <a:effectLst/>
                <a:latin typeface="+mn-lt"/>
                <a:ea typeface="+mn-ea"/>
                <a:cs typeface="+mn-cs"/>
              </a:rPr>
              <a:t>Diese Schritte sind bei einem manuellen Anlegen über das Portal vorzunehmen um eine Cashbox zusammen zu stellen.</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09732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dirty="0">
                <a:solidFill>
                  <a:schemeClr val="tx1"/>
                </a:solidFill>
                <a:effectLst/>
                <a:latin typeface="+mn-lt"/>
                <a:ea typeface="+mn-ea"/>
                <a:cs typeface="+mn-cs"/>
              </a:rPr>
              <a:t>Die fiskaltrust.Middleware wird lokal mit Hilfe eines Launcher gestartet. </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Vor dem Download des Launcher sollte die Cashbox publiziert werden („Rebuild configuration“ – Button) um sicher zu sein, dass zwischenzeitlich vorgenommene Änderungen an den einzelnen Konfigurationen (Queue, SCU) auch angewendet werden. Die „Rebuild Configuration“ Funktionalität wird auch zum Aktualisieren einer bereits ausgelieferten </a:t>
            </a:r>
            <a:r>
              <a:rPr lang="de-DE" sz="1200" b="0" i="0" u="none" strike="noStrike" kern="1200" dirty="0" err="1">
                <a:solidFill>
                  <a:schemeClr val="tx1"/>
                </a:solidFill>
                <a:effectLst/>
                <a:latin typeface="+mn-lt"/>
                <a:ea typeface="+mn-ea"/>
                <a:cs typeface="+mn-cs"/>
              </a:rPr>
              <a:t>fiskaltrust.Middlware</a:t>
            </a:r>
            <a:r>
              <a:rPr lang="de-DE" sz="1200" b="0" i="0" u="none" strike="noStrike" kern="1200" dirty="0">
                <a:solidFill>
                  <a:schemeClr val="tx1"/>
                </a:solidFill>
                <a:effectLst/>
                <a:latin typeface="+mn-lt"/>
                <a:ea typeface="+mn-ea"/>
                <a:cs typeface="+mn-cs"/>
              </a:rPr>
              <a:t> Instanz verwendet. Wird die Cashbox aktualisiert, der „Rebuild Configuration“  Button gedrückt und der Online-Launcher neu gestartet, so lädt sich dieser automatisch die neue Konfiguration herunter und wendet diese an.</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Download des Launcher aus dem Portal nach „Rebuild configuration“</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Verschiedenen typen des Launcher werden durch die Plattform definiert:</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.net 4.6/4.8</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mono</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android</a:t>
            </a:r>
            <a:r>
              <a:rPr lang="de-DE" sz="1200" b="0" i="0" kern="1200" dirty="0">
                <a:solidFill>
                  <a:schemeClr val="tx1"/>
                </a:solidFill>
                <a:effectLst/>
                <a:latin typeface="+mn-lt"/>
                <a:ea typeface="+mn-ea"/>
                <a:cs typeface="+mn-cs"/>
              </a:rPr>
              <a:t>​</a:t>
            </a:r>
          </a:p>
          <a:p>
            <a:pPr rtl="0" fontAlgn="base"/>
            <a:r>
              <a:rPr lang="de-DE" sz="1200" b="0" i="0" u="none" strike="noStrike" kern="1200" dirty="0" err="1">
                <a:solidFill>
                  <a:schemeClr val="tx1"/>
                </a:solidFill>
                <a:effectLst/>
                <a:latin typeface="+mn-lt"/>
                <a:ea typeface="+mn-ea"/>
                <a:cs typeface="+mn-cs"/>
              </a:rPr>
              <a:t>cloudservice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österreich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frankreich</a:t>
            </a:r>
            <a:r>
              <a:rPr lang="de-DE"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de-DE" sz="1200" b="0" i="0" u="none" strike="noStrike" kern="1200" dirty="0" err="1">
                <a:solidFill>
                  <a:schemeClr val="tx1"/>
                </a:solidFill>
                <a:effectLst/>
                <a:latin typeface="+mn-lt"/>
                <a:ea typeface="+mn-ea"/>
                <a:cs typeface="+mn-cs"/>
              </a:rPr>
              <a:t>container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deutschland</a:t>
            </a:r>
            <a:r>
              <a:rPr lang="de-DE"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was </a:t>
            </a:r>
            <a:r>
              <a:rPr lang="de-DE" sz="1200" b="0" i="0" u="none" strike="noStrike" kern="1200" dirty="0" err="1">
                <a:solidFill>
                  <a:schemeClr val="tx1"/>
                </a:solidFill>
                <a:effectLst/>
                <a:latin typeface="+mn-lt"/>
                <a:ea typeface="+mn-ea"/>
                <a:cs typeface="+mn-cs"/>
              </a:rPr>
              <a:t>fiskaltrust.exe</a:t>
            </a:r>
            <a:r>
              <a:rPr lang="de-DE" sz="1200" b="0" i="0" u="none" strike="noStrike" kern="1200" dirty="0">
                <a:solidFill>
                  <a:schemeClr val="tx1"/>
                </a:solidFill>
                <a:effectLst/>
                <a:latin typeface="+mn-lt"/>
                <a:ea typeface="+mn-ea"/>
                <a:cs typeface="+mn-cs"/>
              </a:rPr>
              <a:t> macht ist parameter-gesteuert:</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install</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uninstall</a:t>
            </a:r>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-test</a:t>
            </a:r>
            <a:endParaRPr lang="en-US" sz="1200" b="0" i="0" kern="1200" dirty="0">
              <a:solidFill>
                <a:schemeClr val="tx1"/>
              </a:solidFill>
              <a:effectLst/>
              <a:latin typeface="+mn-lt"/>
              <a:ea typeface="+mn-ea"/>
              <a:cs typeface="+mn-cs"/>
            </a:endParaRPr>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337920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https://docs.fiskaltrust.cloud/de/</a:t>
            </a:r>
            <a:r>
              <a:rPr lang="de-DE" sz="1200" b="0" i="0" u="none" strike="noStrike" kern="1200" dirty="0" err="1">
                <a:solidFill>
                  <a:schemeClr val="tx1"/>
                </a:solidFill>
                <a:effectLst/>
                <a:latin typeface="+mn-lt"/>
                <a:ea typeface="+mn-ea"/>
                <a:cs typeface="+mn-cs"/>
              </a:rPr>
              <a:t>docs</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posdealers</a:t>
            </a:r>
            <a:r>
              <a:rPr lang="de-DE" sz="1200" b="0" i="0" u="none" strike="noStrike" kern="1200" dirty="0">
                <a:solidFill>
                  <a:schemeClr val="tx1"/>
                </a:solidFill>
                <a:effectLst/>
                <a:latin typeface="+mn-lt"/>
                <a:ea typeface="+mn-ea"/>
                <a:cs typeface="+mn-cs"/>
              </a:rPr>
              <a:t>/rollout-</a:t>
            </a:r>
            <a:r>
              <a:rPr lang="de-DE" sz="1200" b="0" i="0" u="none" strike="noStrike" kern="1200" dirty="0" err="1">
                <a:solidFill>
                  <a:schemeClr val="tx1"/>
                </a:solidFill>
                <a:effectLst/>
                <a:latin typeface="+mn-lt"/>
                <a:ea typeface="+mn-ea"/>
                <a:cs typeface="+mn-cs"/>
              </a:rPr>
              <a:t>doc</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middleware#rollout-szenarien</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86672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de-DE" sz="1200" b="0" i="0" u="none" strike="noStrike" kern="1200" dirty="0">
                <a:solidFill>
                  <a:schemeClr val="tx1"/>
                </a:solidFill>
                <a:effectLst/>
                <a:latin typeface="+mn-lt"/>
                <a:ea typeface="+mn-ea"/>
                <a:cs typeface="+mn-cs"/>
              </a:rPr>
              <a:t>Für Massenrollouts bietet fiskaltrust diverse Automatisierungsoptionen. Wir werden im Folgenden die aufgelisteten Punkte vorstellen.</a:t>
            </a:r>
            <a:r>
              <a:rPr lang="en-US" sz="1200" b="0" i="0" kern="1200" dirty="0">
                <a:solidFill>
                  <a:schemeClr val="tx1"/>
                </a:solidFill>
                <a:effectLst/>
                <a:latin typeface="+mn-lt"/>
                <a:ea typeface="+mn-ea"/>
                <a:cs typeface="+mn-cs"/>
              </a:rPr>
              <a:t>​</a:t>
            </a:r>
          </a:p>
          <a:p>
            <a:pPr rtl="0" fontAlgn="base"/>
            <a:r>
              <a:rPr lang="de-DE"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Für die weiteren Inhalte zur Präsentation der Automatisierung wird als Vorlage folgende Dokumentation verwendet:</a:t>
            </a:r>
            <a:r>
              <a:rPr lang="en-US" sz="1200" b="0" i="0" kern="1200" dirty="0">
                <a:solidFill>
                  <a:schemeClr val="tx1"/>
                </a:solidFill>
                <a:effectLst/>
                <a:latin typeface="+mn-lt"/>
                <a:ea typeface="+mn-ea"/>
                <a:cs typeface="+mn-cs"/>
              </a:rPr>
              <a:t>​</a:t>
            </a:r>
          </a:p>
          <a:p>
            <a:pPr rtl="0" fontAlgn="base"/>
            <a:r>
              <a:rPr lang="de-DE" sz="1200" b="0" i="0" u="none" strike="noStrike" kern="1200" dirty="0">
                <a:solidFill>
                  <a:schemeClr val="tx1"/>
                </a:solidFill>
                <a:effectLst/>
                <a:latin typeface="+mn-lt"/>
                <a:ea typeface="+mn-ea"/>
                <a:cs typeface="+mn-cs"/>
              </a:rPr>
              <a:t>https://docs.fiskaltrust.cloud/de/</a:t>
            </a:r>
            <a:r>
              <a:rPr lang="de-DE" sz="1200" b="0" i="0" u="none" strike="noStrike" kern="1200" dirty="0" err="1">
                <a:solidFill>
                  <a:schemeClr val="tx1"/>
                </a:solidFill>
                <a:effectLst/>
                <a:latin typeface="+mn-lt"/>
                <a:ea typeface="+mn-ea"/>
                <a:cs typeface="+mn-cs"/>
              </a:rPr>
              <a:t>docs</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posdealers</a:t>
            </a:r>
            <a:r>
              <a:rPr lang="de-DE" sz="1200" b="0" i="0" u="none" strike="noStrike" kern="1200" dirty="0">
                <a:solidFill>
                  <a:schemeClr val="tx1"/>
                </a:solidFill>
                <a:effectLst/>
                <a:latin typeface="+mn-lt"/>
                <a:ea typeface="+mn-ea"/>
                <a:cs typeface="+mn-cs"/>
              </a:rPr>
              <a:t>/rollout-</a:t>
            </a:r>
            <a:r>
              <a:rPr lang="de-DE" sz="1200" b="0" i="0" u="none" strike="noStrike" kern="1200" dirty="0" err="1">
                <a:solidFill>
                  <a:schemeClr val="tx1"/>
                </a:solidFill>
                <a:effectLst/>
                <a:latin typeface="+mn-lt"/>
                <a:ea typeface="+mn-ea"/>
                <a:cs typeface="+mn-cs"/>
              </a:rPr>
              <a:t>doc</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middleware#automatisierung-des-rollout</a:t>
            </a:r>
            <a:endParaRPr lang="de-DE" sz="1200" b="0" i="0" kern="1200" dirty="0">
              <a:solidFill>
                <a:schemeClr val="tx1"/>
              </a:solidFill>
              <a:effectLst/>
              <a:latin typeface="+mn-lt"/>
              <a:ea typeface="+mn-ea"/>
              <a:cs typeface="+mn-cs"/>
            </a:endParaRPr>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27.05.21</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3363460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endParaRPr lang="de-AT" dirty="0"/>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endParaRPr lang="de-AT" dirty="0"/>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endParaRPr lang="de-AT" dirty="0"/>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a:t>fiskaltrust</a:t>
            </a:r>
            <a:endParaRPr lang="de-AT" dirty="0"/>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a:t>fiskaltrust</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fiskaltrust.cloud/de/docs/posdealers/rollout-doc/middleware#rollout-szenarie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fiskaltrust.cloud/de/docs/posdealers/get-starte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cs.fiskaltrust.cloud/de/docs/posdealers/rollout-do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A03E1BA-AE7B-49EB-A16E-D4290A60DFCE}"/>
              </a:ext>
            </a:extLst>
          </p:cNvPr>
          <p:cNvSpPr>
            <a:spLocks noGrp="1"/>
          </p:cNvSpPr>
          <p:nvPr>
            <p:ph type="ctrTitle"/>
          </p:nvPr>
        </p:nvSpPr>
        <p:spPr/>
        <p:txBody>
          <a:bodyPr/>
          <a:lstStyle/>
          <a:p>
            <a:r>
              <a:rPr lang="de-AT" dirty="0"/>
              <a:t>fiskaltrust für KassenHändler</a:t>
            </a:r>
          </a:p>
        </p:txBody>
      </p:sp>
      <p:sp>
        <p:nvSpPr>
          <p:cNvPr id="5" name="Untertitel 4">
            <a:extLst>
              <a:ext uri="{FF2B5EF4-FFF2-40B4-BE49-F238E27FC236}">
                <a16:creationId xmlns:a16="http://schemas.microsoft.com/office/drawing/2014/main" id="{B2D52A16-9908-47DB-BED4-C83AA860507F}"/>
              </a:ext>
            </a:extLst>
          </p:cNvPr>
          <p:cNvSpPr>
            <a:spLocks noGrp="1"/>
          </p:cNvSpPr>
          <p:nvPr>
            <p:ph type="subTitle" idx="1"/>
          </p:nvPr>
        </p:nvSpPr>
        <p:spPr/>
        <p:txBody>
          <a:bodyPr/>
          <a:lstStyle/>
          <a:p>
            <a:r>
              <a:rPr lang="de-AT" dirty="0"/>
              <a:t>technisches Rollout</a:t>
            </a:r>
          </a:p>
        </p:txBody>
      </p:sp>
      <p:sp>
        <p:nvSpPr>
          <p:cNvPr id="3" name="Foliennummernplatzhalter 2">
            <a:extLst>
              <a:ext uri="{FF2B5EF4-FFF2-40B4-BE49-F238E27FC236}">
                <a16:creationId xmlns:a16="http://schemas.microsoft.com/office/drawing/2014/main" id="{EBB83F73-3449-4F7C-8B70-52A78BB5316D}"/>
              </a:ext>
            </a:extLst>
          </p:cNvPr>
          <p:cNvSpPr>
            <a:spLocks noGrp="1"/>
          </p:cNvSpPr>
          <p:nvPr>
            <p:ph type="sldNum" sz="quarter" idx="4294967295"/>
          </p:nvPr>
        </p:nvSpPr>
        <p:spPr>
          <a:xfrm>
            <a:off x="10972622" y="6427531"/>
            <a:ext cx="1028701" cy="365125"/>
          </a:xfrm>
          <a:prstGeom prst="rect">
            <a:avLst/>
          </a:prstGeom>
        </p:spPr>
        <p:txBody>
          <a:bodyPr/>
          <a:lstStyle/>
          <a:p>
            <a:fld id="{E7B8BE08-9FED-430E-B200-3C3CD424224B}" type="slidenum">
              <a:rPr lang="de-AT" smtClean="0"/>
              <a:t>1</a:t>
            </a:fld>
            <a:endParaRPr lang="de-AT" dirty="0"/>
          </a:p>
        </p:txBody>
      </p:sp>
    </p:spTree>
    <p:extLst>
      <p:ext uri="{BB962C8B-B14F-4D97-AF65-F5344CB8AC3E}">
        <p14:creationId xmlns:p14="http://schemas.microsoft.com/office/powerpoint/2010/main" val="198164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0F42-EF4C-5745-9E34-AB03FFC223CB}"/>
              </a:ext>
            </a:extLst>
          </p:cNvPr>
          <p:cNvSpPr>
            <a:spLocks noGrp="1"/>
          </p:cNvSpPr>
          <p:nvPr>
            <p:ph type="title"/>
          </p:nvPr>
        </p:nvSpPr>
        <p:spPr/>
        <p:txBody>
          <a:bodyPr/>
          <a:lstStyle/>
          <a:p>
            <a:r>
              <a:rPr lang="de-DE" dirty="0"/>
              <a:t>Rollout Szenarien</a:t>
            </a:r>
          </a:p>
        </p:txBody>
      </p:sp>
      <p:sp>
        <p:nvSpPr>
          <p:cNvPr id="3" name="Content Placeholder 2">
            <a:extLst>
              <a:ext uri="{FF2B5EF4-FFF2-40B4-BE49-F238E27FC236}">
                <a16:creationId xmlns:a16="http://schemas.microsoft.com/office/drawing/2014/main" id="{9F07CA05-1DAC-4C47-9410-93986E034D0F}"/>
              </a:ext>
            </a:extLst>
          </p:cNvPr>
          <p:cNvSpPr>
            <a:spLocks noGrp="1"/>
          </p:cNvSpPr>
          <p:nvPr>
            <p:ph idx="1"/>
          </p:nvPr>
        </p:nvSpPr>
        <p:spPr/>
        <p:txBody>
          <a:bodyPr/>
          <a:lstStyle/>
          <a:p>
            <a:endParaRPr lang="de-DE" u="sng" dirty="0">
              <a:hlinkClick r:id="rId3"/>
            </a:endParaRPr>
          </a:p>
          <a:p>
            <a:endParaRPr lang="de-DE" u="sng" dirty="0">
              <a:hlinkClick r:id="rId3"/>
            </a:endParaRPr>
          </a:p>
          <a:p>
            <a:r>
              <a:rPr lang="de-DE" u="sng" dirty="0">
                <a:hlinkClick r:id="rId3"/>
              </a:rPr>
              <a:t>Vorführung anhand der Dokumentation</a:t>
            </a:r>
            <a:endParaRPr lang="de-DE" dirty="0"/>
          </a:p>
        </p:txBody>
      </p:sp>
      <p:sp>
        <p:nvSpPr>
          <p:cNvPr id="4" name="Footer Placeholder 3">
            <a:extLst>
              <a:ext uri="{FF2B5EF4-FFF2-40B4-BE49-F238E27FC236}">
                <a16:creationId xmlns:a16="http://schemas.microsoft.com/office/drawing/2014/main" id="{C06D02A2-B2E3-3245-AC1D-8E4863A87452}"/>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332854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6A34-C978-3A45-8F72-D1D22F3C7DE0}"/>
              </a:ext>
            </a:extLst>
          </p:cNvPr>
          <p:cNvSpPr>
            <a:spLocks noGrp="1"/>
          </p:cNvSpPr>
          <p:nvPr>
            <p:ph type="title"/>
          </p:nvPr>
        </p:nvSpPr>
        <p:spPr/>
        <p:txBody>
          <a:bodyPr/>
          <a:lstStyle/>
          <a:p>
            <a:r>
              <a:rPr lang="de-DE" dirty="0"/>
              <a:t>Automatisierungsoptionen</a:t>
            </a:r>
          </a:p>
        </p:txBody>
      </p:sp>
      <p:sp>
        <p:nvSpPr>
          <p:cNvPr id="3" name="Content Placeholder 2">
            <a:extLst>
              <a:ext uri="{FF2B5EF4-FFF2-40B4-BE49-F238E27FC236}">
                <a16:creationId xmlns:a16="http://schemas.microsoft.com/office/drawing/2014/main" id="{EFAAFA33-BA9B-0546-8A06-1A8B11B47938}"/>
              </a:ext>
            </a:extLst>
          </p:cNvPr>
          <p:cNvSpPr>
            <a:spLocks noGrp="1"/>
          </p:cNvSpPr>
          <p:nvPr>
            <p:ph idx="1"/>
          </p:nvPr>
        </p:nvSpPr>
        <p:spPr/>
        <p:txBody>
          <a:bodyPr/>
          <a:lstStyle/>
          <a:p>
            <a:pPr fontAlgn="base"/>
            <a:endParaRPr lang="de-AT" dirty="0"/>
          </a:p>
          <a:p>
            <a:pPr fontAlgn="base"/>
            <a:r>
              <a:rPr lang="de-AT" dirty="0"/>
              <a:t>Templating zum Erstellen von Cashboxen</a:t>
            </a:r>
            <a:r>
              <a:rPr lang="en-US" dirty="0"/>
              <a:t>​</a:t>
            </a:r>
            <a:endParaRPr lang="de-AT" dirty="0"/>
          </a:p>
          <a:p>
            <a:pPr fontAlgn="base"/>
            <a:r>
              <a:rPr lang="de-AT" dirty="0"/>
              <a:t>Bulk-Import der Standorte</a:t>
            </a:r>
            <a:r>
              <a:rPr lang="en-US" dirty="0"/>
              <a:t>​</a:t>
            </a:r>
            <a:endParaRPr lang="de-AT" dirty="0"/>
          </a:p>
          <a:p>
            <a:pPr fontAlgn="base"/>
            <a:r>
              <a:rPr lang="de-AT" dirty="0"/>
              <a:t>Automatisierte Auslieferung der Middleware</a:t>
            </a:r>
            <a:r>
              <a:rPr lang="en-US" dirty="0"/>
              <a:t>​</a:t>
            </a:r>
          </a:p>
          <a:p>
            <a:pPr fontAlgn="base"/>
            <a:r>
              <a:rPr lang="de-AT" dirty="0"/>
              <a:t>Hoher Automatisierungsgrad beim Rollout</a:t>
            </a:r>
            <a:r>
              <a:rPr lang="en-US" dirty="0"/>
              <a:t>​</a:t>
            </a:r>
          </a:p>
          <a:p>
            <a:pPr fontAlgn="base"/>
            <a:r>
              <a:rPr lang="de-AT" dirty="0"/>
              <a:t>Massenupdate der Cashboxen nach dem Rollout</a:t>
            </a:r>
            <a:endParaRPr lang="en-US" dirty="0"/>
          </a:p>
          <a:p>
            <a:pPr marL="0" indent="0">
              <a:buNone/>
            </a:pPr>
            <a:endParaRPr lang="de-DE" dirty="0"/>
          </a:p>
        </p:txBody>
      </p:sp>
      <p:sp>
        <p:nvSpPr>
          <p:cNvPr id="4" name="Footer Placeholder 3">
            <a:extLst>
              <a:ext uri="{FF2B5EF4-FFF2-40B4-BE49-F238E27FC236}">
                <a16:creationId xmlns:a16="http://schemas.microsoft.com/office/drawing/2014/main" id="{DE220917-6B28-A74E-B03A-C6B33118A323}"/>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88411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CDC7-66C9-AC47-A18C-BF0AF3610306}"/>
              </a:ext>
            </a:extLst>
          </p:cNvPr>
          <p:cNvSpPr>
            <a:spLocks noGrp="1"/>
          </p:cNvSpPr>
          <p:nvPr>
            <p:ph type="title"/>
          </p:nvPr>
        </p:nvSpPr>
        <p:spPr/>
        <p:txBody>
          <a:bodyPr/>
          <a:lstStyle/>
          <a:p>
            <a:r>
              <a:rPr lang="de-DE" dirty="0"/>
              <a:t>Nächste Schritte</a:t>
            </a:r>
          </a:p>
        </p:txBody>
      </p:sp>
      <p:sp>
        <p:nvSpPr>
          <p:cNvPr id="3" name="Content Placeholder 2">
            <a:extLst>
              <a:ext uri="{FF2B5EF4-FFF2-40B4-BE49-F238E27FC236}">
                <a16:creationId xmlns:a16="http://schemas.microsoft.com/office/drawing/2014/main" id="{146873E9-0A3E-FE4E-A275-9C97CF49C797}"/>
              </a:ext>
            </a:extLst>
          </p:cNvPr>
          <p:cNvSpPr>
            <a:spLocks noGrp="1"/>
          </p:cNvSpPr>
          <p:nvPr>
            <p:ph idx="1"/>
          </p:nvPr>
        </p:nvSpPr>
        <p:spPr/>
        <p:txBody>
          <a:bodyPr/>
          <a:lstStyle/>
          <a:p>
            <a:pPr fontAlgn="base"/>
            <a:r>
              <a:rPr lang="de-DE" u="sng" dirty="0">
                <a:hlinkClick r:id="rId3"/>
              </a:rPr>
              <a:t>Get Started für Kassenhändler</a:t>
            </a:r>
            <a:r>
              <a:rPr lang="de-DE" dirty="0"/>
              <a:t>​</a:t>
            </a:r>
          </a:p>
          <a:p>
            <a:pPr fontAlgn="base"/>
            <a:r>
              <a:rPr lang="de-DE" u="sng" dirty="0">
                <a:hlinkClick r:id="rId4"/>
              </a:rPr>
              <a:t>Rollout Dokumentation</a:t>
            </a:r>
            <a:endParaRPr lang="de-DE" dirty="0"/>
          </a:p>
        </p:txBody>
      </p:sp>
      <p:sp>
        <p:nvSpPr>
          <p:cNvPr id="4" name="Footer Placeholder 3">
            <a:extLst>
              <a:ext uri="{FF2B5EF4-FFF2-40B4-BE49-F238E27FC236}">
                <a16:creationId xmlns:a16="http://schemas.microsoft.com/office/drawing/2014/main" id="{D780E69B-0119-F24D-96FE-72DA08548E23}"/>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2784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16CB-1DBC-EF4F-8025-DBAD0454030D}"/>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34C27C3A-3312-3E49-92CF-456C63F7D9A4}"/>
              </a:ext>
            </a:extLst>
          </p:cNvPr>
          <p:cNvSpPr>
            <a:spLocks noGrp="1"/>
          </p:cNvSpPr>
          <p:nvPr>
            <p:ph idx="1"/>
          </p:nvPr>
        </p:nvSpPr>
        <p:spPr/>
        <p:txBody>
          <a:bodyPr/>
          <a:lstStyle/>
          <a:p>
            <a:r>
              <a:rPr lang="de-DE" dirty="0"/>
              <a:t>Kurzvorstellung fiskaltrust</a:t>
            </a:r>
          </a:p>
          <a:p>
            <a:r>
              <a:rPr lang="de-DE" dirty="0"/>
              <a:t>Portal als Rollout Management Tool</a:t>
            </a:r>
          </a:p>
          <a:p>
            <a:r>
              <a:rPr lang="de-DE" dirty="0"/>
              <a:t>Konfiguration und Auslieferung der ft.Middleware</a:t>
            </a:r>
          </a:p>
          <a:p>
            <a:r>
              <a:rPr lang="de-DE" dirty="0"/>
              <a:t>Rollout Szenarien</a:t>
            </a:r>
          </a:p>
          <a:p>
            <a:r>
              <a:rPr lang="de-DE" dirty="0"/>
              <a:t>Automatisierungsoptionen</a:t>
            </a:r>
          </a:p>
        </p:txBody>
      </p:sp>
      <p:sp>
        <p:nvSpPr>
          <p:cNvPr id="4" name="Footer Placeholder 3">
            <a:extLst>
              <a:ext uri="{FF2B5EF4-FFF2-40B4-BE49-F238E27FC236}">
                <a16:creationId xmlns:a16="http://schemas.microsoft.com/office/drawing/2014/main" id="{62F4571A-7183-B94B-9B08-8A9FD85FD78E}"/>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18256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2378-E3B0-CE4B-85EA-F1697E598722}"/>
              </a:ext>
            </a:extLst>
          </p:cNvPr>
          <p:cNvSpPr>
            <a:spLocks noGrp="1"/>
          </p:cNvSpPr>
          <p:nvPr>
            <p:ph type="title"/>
          </p:nvPr>
        </p:nvSpPr>
        <p:spPr/>
        <p:txBody>
          <a:bodyPr/>
          <a:lstStyle/>
          <a:p>
            <a:r>
              <a:rPr lang="de-DE" dirty="0"/>
              <a:t>fiskaltrust GmbH</a:t>
            </a:r>
          </a:p>
        </p:txBody>
      </p:sp>
      <p:sp>
        <p:nvSpPr>
          <p:cNvPr id="3" name="Content Placeholder 2">
            <a:extLst>
              <a:ext uri="{FF2B5EF4-FFF2-40B4-BE49-F238E27FC236}">
                <a16:creationId xmlns:a16="http://schemas.microsoft.com/office/drawing/2014/main" id="{8D065FC3-AF42-2D45-906B-A6EC2682C4A5}"/>
              </a:ext>
            </a:extLst>
          </p:cNvPr>
          <p:cNvSpPr>
            <a:spLocks noGrp="1"/>
          </p:cNvSpPr>
          <p:nvPr>
            <p:ph idx="1"/>
          </p:nvPr>
        </p:nvSpPr>
        <p:spPr/>
        <p:txBody>
          <a:bodyPr>
            <a:normAutofit lnSpcReduction="10000"/>
          </a:bodyPr>
          <a:lstStyle/>
          <a:p>
            <a:endParaRPr lang="de-DE" dirty="0"/>
          </a:p>
          <a:p>
            <a:r>
              <a:rPr lang="de-DE" dirty="0"/>
              <a:t>Deutsche GmbH im Jan 2019 als Teil der fiskaltrust Gruppe gegründet</a:t>
            </a:r>
          </a:p>
          <a:p>
            <a:pPr marL="0" indent="0">
              <a:buNone/>
            </a:pPr>
            <a:endParaRPr lang="de-DE" dirty="0"/>
          </a:p>
          <a:p>
            <a:r>
              <a:rPr lang="de-DE" dirty="0"/>
              <a:t>Wir bieten eine einfach zu integrierende Fiskalisierungslösung für DE, AT und FR an</a:t>
            </a:r>
          </a:p>
          <a:p>
            <a:endParaRPr lang="de-DE" dirty="0"/>
          </a:p>
          <a:p>
            <a:r>
              <a:rPr lang="de-DE" dirty="0"/>
              <a:t>Unser Ziel: Teil jedes Kassensystems in Europa zu  werden</a:t>
            </a:r>
          </a:p>
        </p:txBody>
      </p:sp>
      <p:sp>
        <p:nvSpPr>
          <p:cNvPr id="4" name="Footer Placeholder 3">
            <a:extLst>
              <a:ext uri="{FF2B5EF4-FFF2-40B4-BE49-F238E27FC236}">
                <a16:creationId xmlns:a16="http://schemas.microsoft.com/office/drawing/2014/main" id="{9FC053EE-3CD9-294A-B943-DC2046CC6FCA}"/>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14631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321F-1E8F-354B-B340-0D61FDEAEFF0}"/>
              </a:ext>
            </a:extLst>
          </p:cNvPr>
          <p:cNvSpPr>
            <a:spLocks noGrp="1"/>
          </p:cNvSpPr>
          <p:nvPr>
            <p:ph type="title"/>
          </p:nvPr>
        </p:nvSpPr>
        <p:spPr/>
        <p:txBody>
          <a:bodyPr/>
          <a:lstStyle/>
          <a:p>
            <a:r>
              <a:rPr lang="de-DE" dirty="0"/>
              <a:t>Portal als Rollout Management Tool</a:t>
            </a:r>
          </a:p>
        </p:txBody>
      </p:sp>
      <p:sp>
        <p:nvSpPr>
          <p:cNvPr id="3" name="Content Placeholder 2">
            <a:extLst>
              <a:ext uri="{FF2B5EF4-FFF2-40B4-BE49-F238E27FC236}">
                <a16:creationId xmlns:a16="http://schemas.microsoft.com/office/drawing/2014/main" id="{FA1B7015-8183-3C48-BBE1-1556E59DC15A}"/>
              </a:ext>
            </a:extLst>
          </p:cNvPr>
          <p:cNvSpPr>
            <a:spLocks noGrp="1"/>
          </p:cNvSpPr>
          <p:nvPr>
            <p:ph idx="1"/>
          </p:nvPr>
        </p:nvSpPr>
        <p:spPr/>
        <p:txBody>
          <a:bodyPr/>
          <a:lstStyle/>
          <a:p>
            <a:pPr fontAlgn="base"/>
            <a:endParaRPr lang="de-AT" dirty="0"/>
          </a:p>
          <a:p>
            <a:pPr fontAlgn="base"/>
            <a:r>
              <a:rPr lang="de-AT" dirty="0"/>
              <a:t>Live Portal und Sandbox Portal zum Testen</a:t>
            </a:r>
            <a:r>
              <a:rPr lang="en-US" dirty="0"/>
              <a:t>​</a:t>
            </a:r>
          </a:p>
          <a:p>
            <a:pPr marL="0" indent="0" fontAlgn="base">
              <a:buNone/>
            </a:pPr>
            <a:endParaRPr lang="en-US" dirty="0"/>
          </a:p>
          <a:p>
            <a:pPr fontAlgn="base"/>
            <a:r>
              <a:rPr lang="de-AT" dirty="0"/>
              <a:t>Einladung der Kassenbetreiber</a:t>
            </a:r>
            <a:r>
              <a:rPr lang="en-US" dirty="0"/>
              <a:t>​</a:t>
            </a:r>
          </a:p>
          <a:p>
            <a:pPr fontAlgn="base"/>
            <a:endParaRPr lang="de-AT" dirty="0"/>
          </a:p>
          <a:p>
            <a:pPr fontAlgn="base"/>
            <a:r>
              <a:rPr lang="de-AT" dirty="0"/>
              <a:t>Vorbereitung der Konfiguration (Cashbox)</a:t>
            </a:r>
            <a:r>
              <a:rPr lang="en-US" dirty="0"/>
              <a:t>​</a:t>
            </a:r>
          </a:p>
          <a:p>
            <a:pPr fontAlgn="base"/>
            <a:endParaRPr lang="de-AT" dirty="0"/>
          </a:p>
          <a:p>
            <a:pPr fontAlgn="base"/>
            <a:r>
              <a:rPr lang="de-AT" dirty="0"/>
              <a:t>Download der ft.Middleware (Launcher)</a:t>
            </a:r>
            <a:endParaRPr lang="en-US" dirty="0"/>
          </a:p>
          <a:p>
            <a:pPr marL="0" indent="0">
              <a:buNone/>
            </a:pPr>
            <a:endParaRPr lang="de-DE" dirty="0"/>
          </a:p>
        </p:txBody>
      </p:sp>
      <p:sp>
        <p:nvSpPr>
          <p:cNvPr id="4" name="Footer Placeholder 3">
            <a:extLst>
              <a:ext uri="{FF2B5EF4-FFF2-40B4-BE49-F238E27FC236}">
                <a16:creationId xmlns:a16="http://schemas.microsoft.com/office/drawing/2014/main" id="{B8BA3D9F-2E98-5F46-BD2A-694D3F7058C6}"/>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2724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2093-DA18-EA4D-8291-FBC8F8B576DC}"/>
              </a:ext>
            </a:extLst>
          </p:cNvPr>
          <p:cNvSpPr>
            <a:spLocks noGrp="1"/>
          </p:cNvSpPr>
          <p:nvPr>
            <p:ph type="title"/>
          </p:nvPr>
        </p:nvSpPr>
        <p:spPr/>
        <p:txBody>
          <a:bodyPr/>
          <a:lstStyle/>
          <a:p>
            <a:r>
              <a:rPr lang="de-DE" dirty="0"/>
              <a:t>Einladung der KassenBetreiber</a:t>
            </a:r>
          </a:p>
        </p:txBody>
      </p:sp>
      <p:sp>
        <p:nvSpPr>
          <p:cNvPr id="4" name="Footer Placeholder 3">
            <a:extLst>
              <a:ext uri="{FF2B5EF4-FFF2-40B4-BE49-F238E27FC236}">
                <a16:creationId xmlns:a16="http://schemas.microsoft.com/office/drawing/2014/main" id="{7CE8344D-63D6-094A-951C-E29AF957E50B}"/>
              </a:ext>
            </a:extLst>
          </p:cNvPr>
          <p:cNvSpPr>
            <a:spLocks noGrp="1"/>
          </p:cNvSpPr>
          <p:nvPr>
            <p:ph type="ftr" sz="quarter" idx="3"/>
          </p:nvPr>
        </p:nvSpPr>
        <p:spPr/>
        <p:txBody>
          <a:bodyPr/>
          <a:lstStyle/>
          <a:p>
            <a:r>
              <a:rPr lang="de-AT"/>
              <a:t>fiskaltrust</a:t>
            </a:r>
            <a:endParaRPr lang="de-AT" dirty="0"/>
          </a:p>
        </p:txBody>
      </p:sp>
      <p:graphicFrame>
        <p:nvGraphicFramePr>
          <p:cNvPr id="6" name="Diagramm 8">
            <a:extLst>
              <a:ext uri="{FF2B5EF4-FFF2-40B4-BE49-F238E27FC236}">
                <a16:creationId xmlns:a16="http://schemas.microsoft.com/office/drawing/2014/main" id="{E45E90BF-D9A6-AB43-85F6-B2F5283E1A95}"/>
              </a:ext>
            </a:extLst>
          </p:cNvPr>
          <p:cNvGraphicFramePr>
            <a:graphicFrameLocks/>
          </p:cNvGraphicFramePr>
          <p:nvPr>
            <p:extLst>
              <p:ext uri="{D42A27DB-BD31-4B8C-83A1-F6EECF244321}">
                <p14:modId xmlns:p14="http://schemas.microsoft.com/office/powerpoint/2010/main" val="1893656879"/>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46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3FF8-1D97-CE42-94C7-433BC8A2D6CD}"/>
              </a:ext>
            </a:extLst>
          </p:cNvPr>
          <p:cNvSpPr>
            <a:spLocks noGrp="1"/>
          </p:cNvSpPr>
          <p:nvPr>
            <p:ph type="title"/>
          </p:nvPr>
        </p:nvSpPr>
        <p:spPr/>
        <p:txBody>
          <a:bodyPr/>
          <a:lstStyle/>
          <a:p>
            <a:r>
              <a:rPr lang="de-DE" dirty="0"/>
              <a:t>fiskaltrust Middleware</a:t>
            </a:r>
          </a:p>
        </p:txBody>
      </p:sp>
      <p:sp>
        <p:nvSpPr>
          <p:cNvPr id="4" name="Footer Placeholder 3">
            <a:extLst>
              <a:ext uri="{FF2B5EF4-FFF2-40B4-BE49-F238E27FC236}">
                <a16:creationId xmlns:a16="http://schemas.microsoft.com/office/drawing/2014/main" id="{912AF975-AEC3-B94A-B38F-E26B6EE3B612}"/>
              </a:ext>
            </a:extLst>
          </p:cNvPr>
          <p:cNvSpPr>
            <a:spLocks noGrp="1"/>
          </p:cNvSpPr>
          <p:nvPr>
            <p:ph type="ftr" sz="quarter" idx="3"/>
          </p:nvPr>
        </p:nvSpPr>
        <p:spPr/>
        <p:txBody>
          <a:bodyPr/>
          <a:lstStyle/>
          <a:p>
            <a:r>
              <a:rPr lang="de-AT"/>
              <a:t>fiskaltrust</a:t>
            </a:r>
            <a:endParaRPr lang="de-AT" dirty="0"/>
          </a:p>
        </p:txBody>
      </p:sp>
      <p:pic>
        <p:nvPicPr>
          <p:cNvPr id="1026" name="Picture 2">
            <a:extLst>
              <a:ext uri="{FF2B5EF4-FFF2-40B4-BE49-F238E27FC236}">
                <a16:creationId xmlns:a16="http://schemas.microsoft.com/office/drawing/2014/main" id="{9FDFFB7E-28FB-CA43-9715-07E6D0102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71" y="1868589"/>
            <a:ext cx="10526458" cy="36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39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7498-B43A-1D49-9042-E1B34E8FF6EA}"/>
              </a:ext>
            </a:extLst>
          </p:cNvPr>
          <p:cNvSpPr>
            <a:spLocks noGrp="1"/>
          </p:cNvSpPr>
          <p:nvPr>
            <p:ph type="title"/>
          </p:nvPr>
        </p:nvSpPr>
        <p:spPr/>
        <p:txBody>
          <a:bodyPr/>
          <a:lstStyle/>
          <a:p>
            <a:r>
              <a:rPr lang="de-DE" dirty="0"/>
              <a:t>Vorbereitung der Konfiguration (Cashbox)</a:t>
            </a:r>
          </a:p>
        </p:txBody>
      </p:sp>
      <p:sp>
        <p:nvSpPr>
          <p:cNvPr id="4" name="Footer Placeholder 3">
            <a:extLst>
              <a:ext uri="{FF2B5EF4-FFF2-40B4-BE49-F238E27FC236}">
                <a16:creationId xmlns:a16="http://schemas.microsoft.com/office/drawing/2014/main" id="{D9668397-CFD8-0D41-8AB1-8781FF5E4FB2}"/>
              </a:ext>
            </a:extLst>
          </p:cNvPr>
          <p:cNvSpPr>
            <a:spLocks noGrp="1"/>
          </p:cNvSpPr>
          <p:nvPr>
            <p:ph type="ftr" sz="quarter" idx="3"/>
          </p:nvPr>
        </p:nvSpPr>
        <p:spPr/>
        <p:txBody>
          <a:bodyPr/>
          <a:lstStyle/>
          <a:p>
            <a:r>
              <a:rPr lang="de-AT"/>
              <a:t>fiskaltrust</a:t>
            </a:r>
            <a:endParaRPr lang="de-AT" dirty="0"/>
          </a:p>
        </p:txBody>
      </p:sp>
      <p:pic>
        <p:nvPicPr>
          <p:cNvPr id="2050" name="Picture 2">
            <a:extLst>
              <a:ext uri="{FF2B5EF4-FFF2-40B4-BE49-F238E27FC236}">
                <a16:creationId xmlns:a16="http://schemas.microsoft.com/office/drawing/2014/main" id="{39D881C2-6E22-E84A-97F2-D182A37D9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08611" y="1910677"/>
            <a:ext cx="10174778" cy="341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77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224B-5025-7743-A46F-9109976F93F8}"/>
              </a:ext>
            </a:extLst>
          </p:cNvPr>
          <p:cNvSpPr>
            <a:spLocks noGrp="1"/>
          </p:cNvSpPr>
          <p:nvPr>
            <p:ph type="title"/>
          </p:nvPr>
        </p:nvSpPr>
        <p:spPr/>
        <p:txBody>
          <a:bodyPr/>
          <a:lstStyle/>
          <a:p>
            <a:r>
              <a:rPr lang="de-DE" dirty="0"/>
              <a:t>Vorbereitung der Konfiguration (Cashbox)</a:t>
            </a:r>
          </a:p>
        </p:txBody>
      </p:sp>
      <p:sp>
        <p:nvSpPr>
          <p:cNvPr id="3" name="Content Placeholder 2">
            <a:extLst>
              <a:ext uri="{FF2B5EF4-FFF2-40B4-BE49-F238E27FC236}">
                <a16:creationId xmlns:a16="http://schemas.microsoft.com/office/drawing/2014/main" id="{8E7FED5A-8537-3B4D-99F1-76F01C9A2A98}"/>
              </a:ext>
            </a:extLst>
          </p:cNvPr>
          <p:cNvSpPr>
            <a:spLocks noGrp="1"/>
          </p:cNvSpPr>
          <p:nvPr>
            <p:ph idx="1"/>
          </p:nvPr>
        </p:nvSpPr>
        <p:spPr/>
        <p:txBody>
          <a:bodyPr/>
          <a:lstStyle/>
          <a:p>
            <a:pPr fontAlgn="base"/>
            <a:endParaRPr lang="de-AT" dirty="0"/>
          </a:p>
          <a:p>
            <a:pPr fontAlgn="base"/>
            <a:r>
              <a:rPr lang="de-AT" dirty="0"/>
              <a:t>Anlegen und konfigurieren der Queue</a:t>
            </a:r>
            <a:r>
              <a:rPr lang="en-US" dirty="0"/>
              <a:t>​</a:t>
            </a:r>
          </a:p>
          <a:p>
            <a:pPr fontAlgn="base"/>
            <a:endParaRPr lang="de-AT" dirty="0"/>
          </a:p>
          <a:p>
            <a:pPr fontAlgn="base"/>
            <a:r>
              <a:rPr lang="de-AT" dirty="0"/>
              <a:t>Anlegen und konfigurieren der SCU</a:t>
            </a:r>
            <a:r>
              <a:rPr lang="en-US" dirty="0"/>
              <a:t>​</a:t>
            </a:r>
          </a:p>
          <a:p>
            <a:pPr fontAlgn="base"/>
            <a:endParaRPr lang="de-AT" dirty="0"/>
          </a:p>
          <a:p>
            <a:pPr fontAlgn="base"/>
            <a:r>
              <a:rPr lang="de-AT" dirty="0"/>
              <a:t>Verknüpfen der Queue mit der SCU</a:t>
            </a:r>
            <a:r>
              <a:rPr lang="en-US" dirty="0"/>
              <a:t>​</a:t>
            </a:r>
          </a:p>
          <a:p>
            <a:pPr fontAlgn="base"/>
            <a:endParaRPr lang="de-AT" dirty="0"/>
          </a:p>
          <a:p>
            <a:pPr fontAlgn="base"/>
            <a:r>
              <a:rPr lang="de-AT" dirty="0"/>
              <a:t>Erstellen und konfigurieren der Cashbox</a:t>
            </a:r>
            <a:endParaRPr lang="en-US" dirty="0"/>
          </a:p>
          <a:p>
            <a:pPr marL="0" indent="0">
              <a:buNone/>
            </a:pPr>
            <a:endParaRPr lang="de-DE" dirty="0"/>
          </a:p>
        </p:txBody>
      </p:sp>
      <p:sp>
        <p:nvSpPr>
          <p:cNvPr id="4" name="Footer Placeholder 3">
            <a:extLst>
              <a:ext uri="{FF2B5EF4-FFF2-40B4-BE49-F238E27FC236}">
                <a16:creationId xmlns:a16="http://schemas.microsoft.com/office/drawing/2014/main" id="{0670A17E-9CAB-A049-B673-0D34501B7C51}"/>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412528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4D88-B1EE-1D4C-B2E7-E3A4589F4DE1}"/>
              </a:ext>
            </a:extLst>
          </p:cNvPr>
          <p:cNvSpPr>
            <a:spLocks noGrp="1"/>
          </p:cNvSpPr>
          <p:nvPr>
            <p:ph type="title"/>
          </p:nvPr>
        </p:nvSpPr>
        <p:spPr/>
        <p:txBody>
          <a:bodyPr/>
          <a:lstStyle/>
          <a:p>
            <a:r>
              <a:rPr lang="de-DE" dirty="0"/>
              <a:t>Download der ft.Middleware</a:t>
            </a:r>
          </a:p>
        </p:txBody>
      </p:sp>
      <p:sp>
        <p:nvSpPr>
          <p:cNvPr id="3" name="Content Placeholder 2">
            <a:extLst>
              <a:ext uri="{FF2B5EF4-FFF2-40B4-BE49-F238E27FC236}">
                <a16:creationId xmlns:a16="http://schemas.microsoft.com/office/drawing/2014/main" id="{B61ABF38-E810-6649-BFAD-0D1B71099906}"/>
              </a:ext>
            </a:extLst>
          </p:cNvPr>
          <p:cNvSpPr>
            <a:spLocks noGrp="1"/>
          </p:cNvSpPr>
          <p:nvPr>
            <p:ph idx="1"/>
          </p:nvPr>
        </p:nvSpPr>
        <p:spPr/>
        <p:txBody>
          <a:bodyPr/>
          <a:lstStyle/>
          <a:p>
            <a:pPr fontAlgn="base"/>
            <a:endParaRPr lang="de-AT" dirty="0"/>
          </a:p>
          <a:p>
            <a:pPr fontAlgn="base"/>
            <a:r>
              <a:rPr lang="de-AT" dirty="0"/>
              <a:t>Publizieren der Cashbox („Rebuild configuration“)</a:t>
            </a:r>
            <a:r>
              <a:rPr lang="en-US" dirty="0"/>
              <a:t>​</a:t>
            </a:r>
          </a:p>
          <a:p>
            <a:pPr fontAlgn="base"/>
            <a:endParaRPr lang="de-AT" dirty="0"/>
          </a:p>
          <a:p>
            <a:pPr fontAlgn="base"/>
            <a:r>
              <a:rPr lang="de-AT" dirty="0"/>
              <a:t>Download des Launcher</a:t>
            </a:r>
            <a:r>
              <a:rPr lang="en-US" dirty="0"/>
              <a:t>​</a:t>
            </a:r>
          </a:p>
          <a:p>
            <a:pPr fontAlgn="base"/>
            <a:endParaRPr lang="de-AT" dirty="0"/>
          </a:p>
          <a:p>
            <a:pPr fontAlgn="base"/>
            <a:r>
              <a:rPr lang="de-AT" dirty="0"/>
              <a:t>Installation und Starten des Service</a:t>
            </a:r>
            <a:endParaRPr lang="en-US" dirty="0"/>
          </a:p>
          <a:p>
            <a:pPr marL="0" indent="0">
              <a:buNone/>
            </a:pPr>
            <a:endParaRPr lang="de-DE" dirty="0"/>
          </a:p>
        </p:txBody>
      </p:sp>
      <p:sp>
        <p:nvSpPr>
          <p:cNvPr id="4" name="Footer Placeholder 3">
            <a:extLst>
              <a:ext uri="{FF2B5EF4-FFF2-40B4-BE49-F238E27FC236}">
                <a16:creationId xmlns:a16="http://schemas.microsoft.com/office/drawing/2014/main" id="{249C5EEF-52AC-004D-B014-0E397E785A08}"/>
              </a:ext>
            </a:extLst>
          </p:cNvPr>
          <p:cNvSpPr>
            <a:spLocks noGrp="1"/>
          </p:cNvSpPr>
          <p:nvPr>
            <p:ph type="ftr" sz="quarter" idx="3"/>
          </p:nvPr>
        </p:nvSpPr>
        <p:spPr/>
        <p:txBody>
          <a:bodyPr/>
          <a:lstStyle/>
          <a:p>
            <a:r>
              <a:rPr lang="de-AT"/>
              <a:t>fiskaltrust</a:t>
            </a:r>
            <a:endParaRPr lang="de-AT" dirty="0"/>
          </a:p>
        </p:txBody>
      </p:sp>
    </p:spTree>
    <p:extLst>
      <p:ext uri="{BB962C8B-B14F-4D97-AF65-F5344CB8AC3E}">
        <p14:creationId xmlns:p14="http://schemas.microsoft.com/office/powerpoint/2010/main" val="1233323759"/>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11" ma:contentTypeDescription="Ein neues Dokument erstellen." ma:contentTypeScope="" ma:versionID="102c3bbeb2995d6f66749d6df0a7dce7">
  <xsd:schema xmlns:xsd="http://www.w3.org/2001/XMLSchema" xmlns:xs="http://www.w3.org/2001/XMLSchema" xmlns:p="http://schemas.microsoft.com/office/2006/metadata/properties" xmlns:ns2="c3142773-ea53-476f-8961-6b85122cde25" xmlns:ns3="5a566414-2c00-4a4e-80bd-c97660c9d782" targetNamespace="http://schemas.microsoft.com/office/2006/metadata/properties" ma:root="true" ma:fieldsID="c90c0458f20243b1d2db4ad0343094c9" ns2:_="" ns3:_="">
    <xsd:import namespace="c3142773-ea53-476f-8961-6b85122cde25"/>
    <xsd:import namespace="5a566414-2c00-4a4e-80bd-c97660c9d7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566414-2c00-4a4e-80bd-c97660c9d782"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2.xml><?xml version="1.0" encoding="utf-8"?>
<ds:datastoreItem xmlns:ds="http://schemas.openxmlformats.org/officeDocument/2006/customXml" ds:itemID="{FDC59D36-208C-42CF-B2FD-BC572EBEC7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5a566414-2c00-4a4e-80bd-c97660c9d7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TotalTime>
  <Words>1309</Words>
  <Application>Microsoft Macintosh PowerPoint</Application>
  <PresentationFormat>Widescreen</PresentationFormat>
  <Paragraphs>167</Paragraphs>
  <Slides>12</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12</vt:i4>
      </vt:variant>
      <vt:variant>
        <vt:lpstr>Custom Shows</vt:lpstr>
      </vt:variant>
      <vt:variant>
        <vt:i4>2</vt:i4>
      </vt:variant>
    </vt:vector>
  </HeadingPairs>
  <TitlesOfParts>
    <vt:vector size="21" baseType="lpstr">
      <vt:lpstr>Arial</vt:lpstr>
      <vt:lpstr>Calibri</vt:lpstr>
      <vt:lpstr>Klavika Bd</vt:lpstr>
      <vt:lpstr>Klavika Regular</vt:lpstr>
      <vt:lpstr>Roboto</vt:lpstr>
      <vt:lpstr>Roboto Light</vt:lpstr>
      <vt:lpstr>1_Office</vt:lpstr>
      <vt:lpstr>fiskaltrust für KassenHändler</vt:lpstr>
      <vt:lpstr>Agenda</vt:lpstr>
      <vt:lpstr>fiskaltrust GmbH</vt:lpstr>
      <vt:lpstr>Portal als Rollout Management Tool</vt:lpstr>
      <vt:lpstr>Einladung der KassenBetreiber</vt:lpstr>
      <vt:lpstr>fiskaltrust Middleware</vt:lpstr>
      <vt:lpstr>Vorbereitung der Konfiguration (Cashbox)</vt:lpstr>
      <vt:lpstr>Vorbereitung der Konfiguration (Cashbox)</vt:lpstr>
      <vt:lpstr>Download der ft.Middleware</vt:lpstr>
      <vt:lpstr>Rollout Szenarien</vt:lpstr>
      <vt:lpstr>Automatisierungsoptionen</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156</cp:revision>
  <cp:lastPrinted>2019-11-01T15:49:21Z</cp:lastPrinted>
  <dcterms:created xsi:type="dcterms:W3CDTF">2018-10-20T12:01:50Z</dcterms:created>
  <dcterms:modified xsi:type="dcterms:W3CDTF">2021-05-27T06:10:51Z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