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52"/>
    <p:restoredTop sz="94699"/>
  </p:normalViewPr>
  <p:slideViewPr>
    <p:cSldViewPr snapToGrid="0">
      <p:cViewPr varScale="1">
        <p:scale>
          <a:sx n="89" d="100"/>
          <a:sy n="89" d="100"/>
        </p:scale>
        <p:origin x="6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10415-5EE0-944B-A44B-D8CD421884FB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651D6-21B6-7D46-9750-D01D062BCBA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2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Plusieurs</a:t>
            </a:r>
            <a:r>
              <a:rPr lang="en-GB" dirty="0"/>
              <a:t> classes possibles par </a:t>
            </a:r>
            <a:r>
              <a:rPr lang="en-GB" dirty="0" err="1"/>
              <a:t>problème</a:t>
            </a:r>
            <a:r>
              <a:rPr lang="en-GB" dirty="0"/>
              <a:t> -&gt; les classes </a:t>
            </a:r>
            <a:r>
              <a:rPr lang="en-GB" dirty="0" err="1"/>
              <a:t>peuvent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liées</a:t>
            </a:r>
            <a:r>
              <a:rPr lang="en-GB" dirty="0"/>
              <a:t> entre </a:t>
            </a:r>
            <a:r>
              <a:rPr lang="en-GB" dirty="0" err="1"/>
              <a:t>elles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51D6-21B6-7D46-9750-D01D062BCB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59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Pas de </a:t>
            </a:r>
            <a:r>
              <a:rPr lang="en-GB" dirty="0" err="1"/>
              <a:t>valeur</a:t>
            </a:r>
            <a:r>
              <a:rPr lang="en-GB" dirty="0"/>
              <a:t> </a:t>
            </a:r>
            <a:r>
              <a:rPr lang="en-GB" dirty="0" err="1"/>
              <a:t>manquante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mal </a:t>
            </a:r>
            <a:r>
              <a:rPr lang="en-GB" dirty="0" err="1"/>
              <a:t>formulée</a:t>
            </a:r>
            <a:endParaRPr lang="en-GB" dirty="0"/>
          </a:p>
          <a:p>
            <a:r>
              <a:rPr lang="en-GB" dirty="0"/>
              <a:t>Parler de pk pas recall </a:t>
            </a:r>
            <a:r>
              <a:rPr lang="en-GB" dirty="0" err="1"/>
              <a:t>ou</a:t>
            </a:r>
            <a:r>
              <a:rPr lang="en-GB" dirty="0"/>
              <a:t> precision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51D6-21B6-7D46-9750-D01D062BCB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Aucune</a:t>
            </a:r>
            <a:r>
              <a:rPr lang="en-GB" dirty="0"/>
              <a:t> </a:t>
            </a:r>
            <a:r>
              <a:rPr lang="en-GB" dirty="0" err="1"/>
              <a:t>valeurs</a:t>
            </a:r>
            <a:r>
              <a:rPr lang="en-GB" dirty="0"/>
              <a:t> </a:t>
            </a:r>
            <a:r>
              <a:rPr lang="en-GB" dirty="0" err="1"/>
              <a:t>manquantes</a:t>
            </a:r>
            <a:r>
              <a:rPr lang="en-GB" dirty="0"/>
              <a:t> </a:t>
            </a:r>
            <a:r>
              <a:rPr lang="en-GB" dirty="0" err="1"/>
              <a:t>ni</a:t>
            </a:r>
            <a:r>
              <a:rPr lang="en-GB" dirty="0"/>
              <a:t> </a:t>
            </a:r>
            <a:r>
              <a:rPr lang="en-GB" dirty="0" err="1"/>
              <a:t>aberrantes</a:t>
            </a:r>
            <a:r>
              <a:rPr lang="en-GB" dirty="0"/>
              <a:t> pour les descriptions</a:t>
            </a:r>
          </a:p>
          <a:p>
            <a:r>
              <a:rPr lang="en-GB" dirty="0"/>
              <a:t>Moyenne = 167 mots</a:t>
            </a:r>
          </a:p>
          <a:p>
            <a:r>
              <a:rPr lang="en-GB" dirty="0"/>
              <a:t>TF-IDF -&gt; le </a:t>
            </a:r>
            <a:r>
              <a:rPr lang="en-GB" dirty="0" err="1"/>
              <a:t>nombre</a:t>
            </a:r>
            <a:r>
              <a:rPr lang="en-GB" dirty="0"/>
              <a:t> de tokens </a:t>
            </a:r>
            <a:r>
              <a:rPr lang="en-GB" dirty="0" err="1"/>
              <a:t>c’est</a:t>
            </a:r>
            <a:r>
              <a:rPr lang="en-GB" dirty="0"/>
              <a:t> a peu </a:t>
            </a:r>
            <a:r>
              <a:rPr lang="en-GB" dirty="0" err="1"/>
              <a:t>pres</a:t>
            </a:r>
            <a:r>
              <a:rPr lang="en-GB" dirty="0"/>
              <a:t> le </a:t>
            </a:r>
            <a:r>
              <a:rPr lang="en-GB" dirty="0" err="1"/>
              <a:t>nombre</a:t>
            </a:r>
            <a:r>
              <a:rPr lang="en-GB" dirty="0"/>
              <a:t> de mots </a:t>
            </a:r>
            <a:br>
              <a:rPr lang="en-GB" dirty="0"/>
            </a:br>
            <a:r>
              <a:rPr lang="en-GB" dirty="0"/>
              <a:t>On </a:t>
            </a:r>
            <a:r>
              <a:rPr lang="en-GB" dirty="0" err="1"/>
              <a:t>peut</a:t>
            </a:r>
            <a:r>
              <a:rPr lang="en-GB" dirty="0"/>
              <a:t> </a:t>
            </a:r>
            <a:r>
              <a:rPr lang="en-GB" dirty="0" err="1"/>
              <a:t>juste</a:t>
            </a:r>
            <a:r>
              <a:rPr lang="en-GB" dirty="0"/>
              <a:t> truncate  vu que </a:t>
            </a:r>
            <a:r>
              <a:rPr lang="en-GB" dirty="0" err="1"/>
              <a:t>seulement</a:t>
            </a:r>
            <a:r>
              <a:rPr lang="en-GB" dirty="0"/>
              <a:t> 7% du dataset </a:t>
            </a:r>
            <a:r>
              <a:rPr lang="en-GB" dirty="0" err="1"/>
              <a:t>dépasse</a:t>
            </a:r>
            <a:r>
              <a:rPr lang="en-GB" dirty="0"/>
              <a:t> la </a:t>
            </a:r>
            <a:r>
              <a:rPr lang="en-GB" dirty="0" err="1"/>
              <a:t>limite</a:t>
            </a:r>
            <a:r>
              <a:rPr lang="en-GB" dirty="0"/>
              <a:t> -&gt; pas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modèle</a:t>
            </a:r>
            <a:r>
              <a:rPr lang="en-GB" dirty="0"/>
              <a:t> de résumé de </a:t>
            </a:r>
            <a:r>
              <a:rPr lang="en-GB" dirty="0" err="1"/>
              <a:t>texte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51D6-21B6-7D46-9750-D01D062BCB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E0AB2-9D19-B0AE-7E3E-11C20CCE5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9B3096-2F8B-5B75-F41D-0E146BE8C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B19848-1875-7D2A-8A35-CF5994D55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Pk pas </a:t>
            </a:r>
            <a:r>
              <a:rPr lang="en-GB" dirty="0" err="1"/>
              <a:t>krukas</a:t>
            </a:r>
            <a:r>
              <a:rPr lang="en-GB" dirty="0"/>
              <a:t> </a:t>
            </a:r>
            <a:r>
              <a:rPr lang="en-GB" dirty="0" err="1"/>
              <a:t>wallis</a:t>
            </a:r>
            <a:r>
              <a:rPr lang="en-GB" dirty="0"/>
              <a:t> -&gt; on a des classes non </a:t>
            </a:r>
            <a:r>
              <a:rPr lang="en-GB" dirty="0" err="1"/>
              <a:t>disjointes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3DEAA-24B3-37DE-080F-6085C8D3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51D6-21B6-7D46-9750-D01D062BCB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7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Parler du </a:t>
            </a:r>
            <a:r>
              <a:rPr lang="en-GB" dirty="0" err="1"/>
              <a:t>paramètre</a:t>
            </a:r>
            <a:r>
              <a:rPr lang="en-GB" dirty="0"/>
              <a:t> 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class_weight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51D6-21B6-7D46-9750-D01D062BCB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8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637DD-C540-F322-0326-7A1180247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A0BE5B-8E14-7B4D-BC29-F2988269C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C62E56-232C-3728-C043-8823CA06E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XGBoost</a:t>
            </a:r>
            <a:r>
              <a:rPr lang="en-GB" dirty="0"/>
              <a:t> </a:t>
            </a:r>
            <a:r>
              <a:rPr lang="en-GB" dirty="0" err="1"/>
              <a:t>m’a</a:t>
            </a:r>
            <a:r>
              <a:rPr lang="en-GB" dirty="0"/>
              <a:t> </a:t>
            </a:r>
            <a:r>
              <a:rPr lang="en-GB" dirty="0" err="1"/>
              <a:t>semblé</a:t>
            </a:r>
            <a:r>
              <a:rPr lang="en-GB" dirty="0"/>
              <a:t> pertinent car </a:t>
            </a:r>
            <a:r>
              <a:rPr lang="en-GB" dirty="0" err="1"/>
              <a:t>classe</a:t>
            </a:r>
            <a:r>
              <a:rPr lang="en-GB" dirty="0"/>
              <a:t> imbalance et on a un argument pour </a:t>
            </a:r>
            <a:r>
              <a:rPr lang="en-GB" dirty="0" err="1"/>
              <a:t>ça</a:t>
            </a:r>
            <a:r>
              <a:rPr lang="en-GB" dirty="0"/>
              <a:t> (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scale_pos_weights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GB" dirty="0"/>
          </a:p>
          <a:p>
            <a:r>
              <a:rPr lang="en-GB" dirty="0" err="1"/>
              <a:t>XGBoost</a:t>
            </a:r>
            <a:r>
              <a:rPr lang="en-GB" dirty="0"/>
              <a:t> -&gt; </a:t>
            </a:r>
            <a:r>
              <a:rPr lang="en-GB" dirty="0" err="1"/>
              <a:t>rajouter</a:t>
            </a:r>
            <a:r>
              <a:rPr lang="en-GB" dirty="0"/>
              <a:t> plus de features </a:t>
            </a:r>
            <a:r>
              <a:rPr lang="en-GB" dirty="0" err="1"/>
              <a:t>comme</a:t>
            </a:r>
            <a:r>
              <a:rPr lang="en-GB" dirty="0"/>
              <a:t> le </a:t>
            </a:r>
            <a:r>
              <a:rPr lang="en-GB" dirty="0" err="1"/>
              <a:t>nombre</a:t>
            </a:r>
            <a:r>
              <a:rPr lang="en-GB" dirty="0"/>
              <a:t> de </a:t>
            </a:r>
            <a:r>
              <a:rPr lang="en-GB" dirty="0" err="1"/>
              <a:t>ligne</a:t>
            </a:r>
            <a:r>
              <a:rPr lang="en-GB" dirty="0"/>
              <a:t> de code </a:t>
            </a:r>
            <a:r>
              <a:rPr lang="en-GB" dirty="0" err="1"/>
              <a:t>n’a</a:t>
            </a:r>
            <a:r>
              <a:rPr lang="en-GB" dirty="0"/>
              <a:t> pas </a:t>
            </a:r>
            <a:r>
              <a:rPr lang="en-GB" dirty="0" err="1"/>
              <a:t>amélioré</a:t>
            </a:r>
            <a:r>
              <a:rPr lang="en-GB" dirty="0"/>
              <a:t> le F1-score</a:t>
            </a:r>
          </a:p>
          <a:p>
            <a:r>
              <a:rPr lang="en-GB" dirty="0"/>
              <a:t>Pk pas un </a:t>
            </a:r>
            <a:r>
              <a:rPr lang="en-GB" dirty="0" err="1"/>
              <a:t>seuil</a:t>
            </a:r>
            <a:r>
              <a:rPr lang="en-GB" dirty="0"/>
              <a:t> par </a:t>
            </a:r>
            <a:r>
              <a:rPr lang="en-GB" dirty="0" err="1"/>
              <a:t>classe</a:t>
            </a:r>
            <a:r>
              <a:rPr lang="en-GB" dirty="0"/>
              <a:t> -&gt; </a:t>
            </a:r>
            <a:r>
              <a:rPr lang="en-GB" dirty="0" err="1"/>
              <a:t>peur</a:t>
            </a:r>
            <a:r>
              <a:rPr lang="en-GB" dirty="0"/>
              <a:t> de trop </a:t>
            </a:r>
            <a:r>
              <a:rPr lang="en-GB" dirty="0" err="1"/>
              <a:t>s’adapter</a:t>
            </a:r>
            <a:r>
              <a:rPr lang="en-GB" dirty="0"/>
              <a:t> au set de test -&gt; il </a:t>
            </a:r>
            <a:r>
              <a:rPr lang="en-GB" dirty="0" err="1"/>
              <a:t>aurait</a:t>
            </a:r>
            <a:r>
              <a:rPr lang="en-GB" dirty="0"/>
              <a:t> </a:t>
            </a:r>
            <a:r>
              <a:rPr lang="en-GB" dirty="0" err="1"/>
              <a:t>fallu</a:t>
            </a:r>
            <a:r>
              <a:rPr lang="en-GB" dirty="0"/>
              <a:t> un set de </a:t>
            </a:r>
            <a:r>
              <a:rPr lang="en-GB" dirty="0" err="1"/>
              <a:t>val</a:t>
            </a:r>
            <a:r>
              <a:rPr lang="en-GB" dirty="0"/>
              <a:t> (ex : pour </a:t>
            </a:r>
            <a:r>
              <a:rPr lang="en-GB" dirty="0" err="1"/>
              <a:t>proba</a:t>
            </a:r>
            <a:r>
              <a:rPr lang="en-GB" dirty="0"/>
              <a:t>, on a 0,4% du dataset total dans test)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0B9AFE-1DAA-0CFF-91B3-8D30AD13A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51D6-21B6-7D46-9750-D01D062BCB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545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pu utiliser de modèle sans fine tuning car c’est pas pré entrainer pour la 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classfi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 classe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= model 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fine tuning. Les couches de 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sont pas entrainées -&gt; j ai du les fine 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tunées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51D6-21B6-7D46-9750-D01D062BCB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8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 ai pas </a:t>
            </a:r>
            <a:r>
              <a:rPr lang="en-GB" dirty="0" err="1"/>
              <a:t>pu</a:t>
            </a:r>
            <a:r>
              <a:rPr lang="en-GB" dirty="0"/>
              <a:t> entrainer de </a:t>
            </a:r>
            <a:r>
              <a:rPr lang="en-GB" dirty="0" err="1"/>
              <a:t>modèle</a:t>
            </a:r>
            <a:r>
              <a:rPr lang="en-GB" dirty="0"/>
              <a:t> qui </a:t>
            </a:r>
            <a:r>
              <a:rPr lang="en-GB" dirty="0" err="1"/>
              <a:t>accepte</a:t>
            </a:r>
            <a:r>
              <a:rPr lang="en-GB" dirty="0"/>
              <a:t> plus de tokens car ca </a:t>
            </a:r>
            <a:r>
              <a:rPr lang="en-GB" dirty="0" err="1"/>
              <a:t>prend</a:t>
            </a:r>
            <a:r>
              <a:rPr lang="en-GB" dirty="0"/>
              <a:t> </a:t>
            </a:r>
            <a:r>
              <a:rPr lang="en-GB" dirty="0" err="1"/>
              <a:t>bcp</a:t>
            </a:r>
            <a:r>
              <a:rPr lang="en-GB" dirty="0"/>
              <a:t> de temps a entrainer</a:t>
            </a:r>
          </a:p>
          <a:p>
            <a:r>
              <a:rPr lang="en-GB" dirty="0"/>
              <a:t>Score de pertinence -&gt; </a:t>
            </a:r>
            <a:r>
              <a:rPr lang="en-GB" dirty="0" err="1"/>
              <a:t>parler</a:t>
            </a:r>
            <a:r>
              <a:rPr lang="en-GB" dirty="0"/>
              <a:t> des tops mots par tag -&gt; </a:t>
            </a:r>
            <a:r>
              <a:rPr lang="en-GB" dirty="0" err="1"/>
              <a:t>certains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spécifiques</a:t>
            </a:r>
            <a:r>
              <a:rPr lang="en-GB" dirty="0"/>
              <a:t> </a:t>
            </a:r>
            <a:r>
              <a:rPr lang="en-GB" dirty="0" err="1"/>
              <a:t>comme</a:t>
            </a:r>
            <a:r>
              <a:rPr lang="en-GB" dirty="0"/>
              <a:t> pour games, </a:t>
            </a:r>
            <a:r>
              <a:rPr lang="en-GB" dirty="0" err="1"/>
              <a:t>d’autres</a:t>
            </a:r>
            <a:r>
              <a:rPr lang="en-GB" dirty="0"/>
              <a:t> </a:t>
            </a:r>
            <a:r>
              <a:rPr lang="en-GB" dirty="0" err="1"/>
              <a:t>généraux</a:t>
            </a:r>
            <a:r>
              <a:rPr lang="en-GB" dirty="0"/>
              <a:t> </a:t>
            </a:r>
            <a:r>
              <a:rPr lang="en-GB" dirty="0" err="1"/>
              <a:t>comme</a:t>
            </a:r>
            <a:r>
              <a:rPr lang="en-GB" dirty="0"/>
              <a:t> pour number theory. Idée de score : </a:t>
            </a:r>
            <a:r>
              <a:rPr lang="en-GB" dirty="0" err="1"/>
              <a:t>nombre</a:t>
            </a:r>
            <a:r>
              <a:rPr lang="en-GB" dirty="0"/>
              <a:t> </a:t>
            </a:r>
            <a:r>
              <a:rPr lang="en-GB" dirty="0" err="1"/>
              <a:t>d’apparition</a:t>
            </a:r>
            <a:r>
              <a:rPr lang="en-GB" dirty="0"/>
              <a:t> du mot dans le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divisé</a:t>
            </a:r>
            <a:r>
              <a:rPr lang="en-GB" dirty="0"/>
              <a:t> par le </a:t>
            </a:r>
            <a:r>
              <a:rPr lang="en-GB" dirty="0" err="1"/>
              <a:t>nombre</a:t>
            </a:r>
            <a:r>
              <a:rPr lang="en-GB" dirty="0"/>
              <a:t> </a:t>
            </a:r>
            <a:r>
              <a:rPr lang="en-GB" dirty="0" err="1"/>
              <a:t>d’apparition</a:t>
            </a:r>
            <a:r>
              <a:rPr lang="en-GB" dirty="0"/>
              <a:t> hors de la </a:t>
            </a:r>
            <a:r>
              <a:rPr lang="en-GB" dirty="0" err="1"/>
              <a:t>classe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651D6-21B6-7D46-9750-D01D062BCB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6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7805A-8526-F8A8-73FD-88823A1AC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AC7DE6-7195-66D6-1F42-3D5F9BDA8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2897B8-4F2A-3461-E1C4-64C2919A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B795D-A566-1BAF-C262-79DEAE35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B4DB2-48BD-56D6-53EE-D8E6833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4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42C2D-2C3B-92E9-AB02-E473E8AC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0F304A-2566-627B-D77D-F7D44D08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10FB1-7FB4-3324-C553-D82963C1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CB41D-A900-D0B6-4A89-3AA46A46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42F89-C89A-C5BF-7EB2-88AC76DC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8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A0C389-7A1F-4678-C732-46A4CF24D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B57B60-C94A-00D8-BBC4-6BC9285B6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D8BF1A-630D-57C2-F099-27B4F4AD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B54FC-3B9F-9C06-353B-0D0F0906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0AF49E-35FD-F0CA-93E4-523C0AB7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20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3BB1B-68BA-CD28-8E7A-FC5A46EA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FC642-00FD-E995-44AE-7FE3236C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A94AA-5971-6DA2-D251-224F4FD8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C7021E-5E82-3EB9-9882-B20071D1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F661A-598D-AC86-5147-5A984F2F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8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C2D8E-1F6E-75C6-6CFD-8363084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12DFAF-B01D-560E-B021-23CAD8B7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83976-A04B-05E2-7ED1-8443399A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17A9AE-E300-3762-9659-C0E8F1EB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A9632-7B3A-E409-1389-603F4EC9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1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9B0E6-5192-32B6-23CE-988377E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A30BE-96D2-7ECB-0997-3B14BC61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E09F61-C96E-D279-6CCD-CBBE3F179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9E368F-DC56-4916-451E-5C7BD853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8F8C99-5D62-8AB9-69F9-F2D0BE28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3CB34-BF80-65A6-39D6-57E2B71D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55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D45AA-7317-7BF8-8B5E-E504DD23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8B8573-1716-CFC8-75BD-F37B4BE17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DF682C-D075-32D8-FC15-7F842F34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37531C-3A42-1410-3133-9A6F66C90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68BD2B-F789-2BC1-E248-6C017B603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20A613-9E4D-63E4-04EA-B2278C32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6C1AFF-45CA-860B-3688-957251C2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019A60-33C5-DF4F-0F24-73A16F29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62D04-929D-0909-A4C7-EB030BAD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F70BDB-923B-F4EB-C5A3-9DDC5976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F666C9-EC2B-26F5-3F93-FD0B33B9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EEDC8-F1C3-6D77-3B84-2DD5197A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70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8FB22C-E011-CB9E-C13A-565D393B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7E8EE3-C9DF-6292-E0A2-B17E21D9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1CA1AE-D5A8-923E-513A-79C04921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0494C-ADA0-573F-5296-763DA15A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9A13D-E49D-D0F5-1A61-765ACC33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6F479C-E9E2-5096-C311-9AC215545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1282DC-7EAD-946A-DFDC-AA60F297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945098-FA9F-81A4-8757-F92D1E23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2B6EC-32E7-B369-63E9-A6484E3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1069F-7060-ABD0-23CA-41B8A304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FC3A1D-38AB-A040-4104-53367CFBB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0D27C9-8DA6-E597-8E18-E2573BE94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AEDC0-F83C-A01B-DB71-8C1A6AA0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7A0B6C-6DF6-759D-2A4F-425D1B4B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1AE608-2651-587B-7272-B46B3FA0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9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579F7C-D3A5-9B00-E5EE-5A3C55EF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C39EF8-3EB4-7A47-E069-DE3868C8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3AF6D-7BDB-BEB9-D3A5-C9865C33A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08A7F-B4C0-704F-AB12-6B2B0AC93E4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B76C4-8294-C1AE-36EB-AE1BD7CDA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AD6F6D-A083-0ED5-A104-0C3802CA4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1A1D6-0A53-274E-951B-2D59E92C40A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0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5F5E8A-0936-C032-B410-88C175E69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7200"/>
              <a:t>Challenge Technique Illuin Technologies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42456B-277D-A8EE-48E2-DE7229BD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 noProof="0" dirty="0"/>
              <a:t>Classification multi-label sur des problèmes d’algorithmique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2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65B71-AFC6-FD36-DEAE-E9B28922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/>
              <a:t>Résumé du challenge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804AA-9AA1-CCAE-8C44-FBF2800D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1825625"/>
            <a:ext cx="10661073" cy="4351338"/>
          </a:xfrm>
        </p:spPr>
        <p:txBody>
          <a:bodyPr/>
          <a:lstStyle/>
          <a:p>
            <a:r>
              <a:rPr lang="fr-FR" dirty="0"/>
              <a:t>Objectif : créer un modèle de prédiction de tags sur des problèmes d’algorithmique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Type de tâche : classification multi-classes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Approche : analyse de texte (traitement du langage naturel)</a:t>
            </a:r>
          </a:p>
        </p:txBody>
      </p:sp>
    </p:spTree>
    <p:extLst>
      <p:ext uri="{BB962C8B-B14F-4D97-AF65-F5344CB8AC3E}">
        <p14:creationId xmlns:p14="http://schemas.microsoft.com/office/powerpoint/2010/main" val="220840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40FC5-F709-02E7-2DC7-4FD4D93C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"/>
            <a:ext cx="10515600" cy="1325563"/>
          </a:xfrm>
        </p:spPr>
        <p:txBody>
          <a:bodyPr/>
          <a:lstStyle/>
          <a:p>
            <a:pPr algn="ctr"/>
            <a:r>
              <a:rPr lang="fr-FR" u="sng" dirty="0"/>
              <a:t>Analyse statistique des tags </a:t>
            </a:r>
          </a:p>
        </p:txBody>
      </p:sp>
      <p:pic>
        <p:nvPicPr>
          <p:cNvPr id="5" name="Espace réservé du contenu 4" descr="Une image contenant texte, capture d’écran, carré, Parallèle&#10;&#10;Le contenu généré par l’IA peut être incorrect.">
            <a:extLst>
              <a:ext uri="{FF2B5EF4-FFF2-40B4-BE49-F238E27FC236}">
                <a16:creationId xmlns:a16="http://schemas.microsoft.com/office/drawing/2014/main" id="{95D96FCE-9A02-A2B0-18E4-FE6550B8D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361"/>
          <a:stretch>
            <a:fillRect/>
          </a:stretch>
        </p:blipFill>
        <p:spPr>
          <a:xfrm>
            <a:off x="284987" y="1326435"/>
            <a:ext cx="5525263" cy="4761215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FAD1BAB-9F83-5AB0-8AC8-11AED1D38485}"/>
              </a:ext>
            </a:extLst>
          </p:cNvPr>
          <p:cNvSpPr txBox="1"/>
          <p:nvPr/>
        </p:nvSpPr>
        <p:spPr>
          <a:xfrm>
            <a:off x="1706353" y="6201950"/>
            <a:ext cx="268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Corrélation entre les tags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5B365CD-0249-7D2C-0881-A3FEA1EF2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8127"/>
              </p:ext>
            </p:extLst>
          </p:nvPr>
        </p:nvGraphicFramePr>
        <p:xfrm>
          <a:off x="6585856" y="1326435"/>
          <a:ext cx="5137152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512">
                  <a:extLst>
                    <a:ext uri="{9D8B030D-6E8A-4147-A177-3AD203B41FA5}">
                      <a16:colId xmlns:a16="http://schemas.microsoft.com/office/drawing/2014/main" val="667361875"/>
                    </a:ext>
                  </a:extLst>
                </a:gridCol>
                <a:gridCol w="3070640">
                  <a:extLst>
                    <a:ext uri="{9D8B030D-6E8A-4147-A177-3AD203B41FA5}">
                      <a16:colId xmlns:a16="http://schemas.microsoft.com/office/drawing/2014/main" val="4098942025"/>
                    </a:ext>
                  </a:extLst>
                </a:gridCol>
              </a:tblGrid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Pourcentage d’occurrence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511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174365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10.9%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594452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179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Number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theory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511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Trees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5727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Geometry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3.3%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4705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728902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Probabilities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105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Aucun 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46.25%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54043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721EABD1-F654-5137-F199-B4C73F4554AC}"/>
              </a:ext>
            </a:extLst>
          </p:cNvPr>
          <p:cNvSpPr txBox="1"/>
          <p:nvPr/>
        </p:nvSpPr>
        <p:spPr>
          <a:xfrm>
            <a:off x="5972175" y="5109269"/>
            <a:ext cx="6167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Choix de modélisation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Faible corrélation entre les tags : stratégie one-versus-all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Classes déséquilibrées : privilégier score F1 et ROC AUC pour l’évaluation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Beaucoup de problèmes sans tags : sous-échantillonnage</a:t>
            </a:r>
          </a:p>
        </p:txBody>
      </p:sp>
    </p:spTree>
    <p:extLst>
      <p:ext uri="{BB962C8B-B14F-4D97-AF65-F5344CB8AC3E}">
        <p14:creationId xmlns:p14="http://schemas.microsoft.com/office/powerpoint/2010/main" val="310891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D81D3-AE90-487E-72E4-EFB684AF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37"/>
            <a:ext cx="10515600" cy="1325563"/>
          </a:xfrm>
        </p:spPr>
        <p:txBody>
          <a:bodyPr/>
          <a:lstStyle/>
          <a:p>
            <a:pPr algn="ctr"/>
            <a:r>
              <a:rPr lang="fr-FR" u="sng" dirty="0"/>
              <a:t>Analyse de la colonne description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BDCD16D-ED89-F2B5-76FA-EF8AEF825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47457"/>
              </p:ext>
            </p:extLst>
          </p:nvPr>
        </p:nvGraphicFramePr>
        <p:xfrm>
          <a:off x="6096000" y="3429000"/>
          <a:ext cx="5733982" cy="30525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8458">
                  <a:extLst>
                    <a:ext uri="{9D8B030D-6E8A-4147-A177-3AD203B41FA5}">
                      <a16:colId xmlns:a16="http://schemas.microsoft.com/office/drawing/2014/main" val="667361875"/>
                    </a:ext>
                  </a:extLst>
                </a:gridCol>
                <a:gridCol w="3415524">
                  <a:extLst>
                    <a:ext uri="{9D8B030D-6E8A-4147-A177-3AD203B41FA5}">
                      <a16:colId xmlns:a16="http://schemas.microsoft.com/office/drawing/2014/main" val="4098942025"/>
                    </a:ext>
                  </a:extLst>
                </a:gridCol>
              </a:tblGrid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Mots les plus fréquents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511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number</a:t>
                      </a:r>
                      <a:r>
                        <a:rPr lang="fr-FR" sz="1600" dirty="0"/>
                        <a:t> | </a:t>
                      </a:r>
                      <a:r>
                        <a:rPr lang="fr-FR" sz="1600" dirty="0" err="1"/>
                        <a:t>array</a:t>
                      </a:r>
                      <a:r>
                        <a:rPr lang="fr-FR" sz="1600" dirty="0"/>
                        <a:t> | </a:t>
                      </a:r>
                      <a:r>
                        <a:rPr lang="fr-FR" sz="1600" dirty="0" err="1"/>
                        <a:t>given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174365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number</a:t>
                      </a:r>
                      <a:r>
                        <a:rPr lang="fr-FR" sz="1600" dirty="0"/>
                        <a:t> | graph | </a:t>
                      </a:r>
                      <a:r>
                        <a:rPr lang="fr-FR" sz="1600" dirty="0" err="1"/>
                        <a:t>vertices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594452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string  | </a:t>
                      </a:r>
                      <a:r>
                        <a:rPr lang="fr-FR" sz="1600" dirty="0" err="1"/>
                        <a:t>number</a:t>
                      </a:r>
                      <a:r>
                        <a:rPr lang="fr-FR" sz="1600" dirty="0"/>
                        <a:t> | </a:t>
                      </a:r>
                      <a:r>
                        <a:rPr lang="fr-FR" sz="1600" dirty="0" err="1"/>
                        <a:t>letters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17966"/>
                  </a:ext>
                </a:extLst>
              </a:tr>
              <a:tr h="37029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Number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theory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number</a:t>
                      </a:r>
                      <a:r>
                        <a:rPr lang="fr-FR" sz="1600" dirty="0"/>
                        <a:t> | </a:t>
                      </a:r>
                      <a:r>
                        <a:rPr lang="fr-FR" sz="1600" dirty="0" err="1"/>
                        <a:t>integers</a:t>
                      </a:r>
                      <a:r>
                        <a:rPr lang="fr-FR" sz="1600" dirty="0"/>
                        <a:t> | </a:t>
                      </a:r>
                      <a:r>
                        <a:rPr lang="fr-FR" sz="1600" dirty="0" err="1"/>
                        <a:t>array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511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Trees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tree</a:t>
                      </a:r>
                      <a:r>
                        <a:rPr lang="fr-FR" sz="1600" dirty="0"/>
                        <a:t> | vertex | </a:t>
                      </a:r>
                      <a:r>
                        <a:rPr lang="fr-FR" sz="1600" dirty="0" err="1"/>
                        <a:t>vertices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5727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Geometry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points | point | </a:t>
                      </a:r>
                      <a:r>
                        <a:rPr lang="fr-FR" sz="1600" dirty="0" err="1"/>
                        <a:t>coordinates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4705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Games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game</a:t>
                      </a:r>
                      <a:r>
                        <a:rPr lang="fr-FR" sz="1600" dirty="0"/>
                        <a:t> | </a:t>
                      </a:r>
                      <a:r>
                        <a:rPr lang="fr-FR" sz="1600" dirty="0" err="1"/>
                        <a:t>player</a:t>
                      </a:r>
                      <a:r>
                        <a:rPr lang="fr-FR" sz="1600" dirty="0"/>
                        <a:t> | </a:t>
                      </a:r>
                      <a:r>
                        <a:rPr lang="fr-FR" sz="1600" dirty="0" err="1"/>
                        <a:t>play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728902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Probabilities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number</a:t>
                      </a:r>
                      <a:r>
                        <a:rPr lang="fr-FR" sz="1600" dirty="0"/>
                        <a:t> | </a:t>
                      </a:r>
                      <a:r>
                        <a:rPr lang="fr-FR" sz="1600" dirty="0" err="1"/>
                        <a:t>probability</a:t>
                      </a:r>
                      <a:r>
                        <a:rPr lang="fr-FR" sz="1600" dirty="0"/>
                        <a:t> |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1056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B2AE4B6-783C-A25C-76EA-8CC6272E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93313"/>
              </p:ext>
            </p:extLst>
          </p:nvPr>
        </p:nvGraphicFramePr>
        <p:xfrm>
          <a:off x="6096000" y="1403800"/>
          <a:ext cx="5733982" cy="1691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4988">
                  <a:extLst>
                    <a:ext uri="{9D8B030D-6E8A-4147-A177-3AD203B41FA5}">
                      <a16:colId xmlns:a16="http://schemas.microsoft.com/office/drawing/2014/main" val="174713338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9642258"/>
                    </a:ext>
                  </a:extLst>
                </a:gridCol>
                <a:gridCol w="1928744">
                  <a:extLst>
                    <a:ext uri="{9D8B030D-6E8A-4147-A177-3AD203B41FA5}">
                      <a16:colId xmlns:a16="http://schemas.microsoft.com/office/drawing/2014/main" val="2555739926"/>
                    </a:ext>
                  </a:extLst>
                </a:gridCol>
              </a:tblGrid>
              <a:tr h="420141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Nombre de mots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Nombre de tokens (BERT)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4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Plage de </a:t>
                      </a:r>
                      <a:r>
                        <a:rPr lang="en-GB" sz="1600" dirty="0" err="1"/>
                        <a:t>valeurs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10 - 683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13 - 1286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4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Moyenne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27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&gt; 512 tokens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6.84%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66586"/>
                  </a:ext>
                </a:extLst>
              </a:tr>
            </a:tbl>
          </a:graphicData>
        </a:graphic>
      </p:graphicFrame>
      <p:pic>
        <p:nvPicPr>
          <p:cNvPr id="20" name="Image 19" descr="Une image contenant capture d’écran, texte, diagramme, Tracé&#10;&#10;Le contenu généré par l’IA peut être incorrect.">
            <a:extLst>
              <a:ext uri="{FF2B5EF4-FFF2-40B4-BE49-F238E27FC236}">
                <a16:creationId xmlns:a16="http://schemas.microsoft.com/office/drawing/2014/main" id="{F219E309-05D7-EBD6-02D6-3D2A8121FE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51"/>
          <a:stretch>
            <a:fillRect/>
          </a:stretch>
        </p:blipFill>
        <p:spPr>
          <a:xfrm>
            <a:off x="504914" y="1775396"/>
            <a:ext cx="5080000" cy="369490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35CD9E7-DA01-519B-3DC5-321C9D5AA228}"/>
              </a:ext>
            </a:extLst>
          </p:cNvPr>
          <p:cNvSpPr txBox="1"/>
          <p:nvPr/>
        </p:nvSpPr>
        <p:spPr>
          <a:xfrm>
            <a:off x="598860" y="5470300"/>
            <a:ext cx="48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0"/>
              <a:t>Distribution du nombre de mots par description</a:t>
            </a:r>
          </a:p>
        </p:txBody>
      </p:sp>
    </p:spTree>
    <p:extLst>
      <p:ext uri="{BB962C8B-B14F-4D97-AF65-F5344CB8AC3E}">
        <p14:creationId xmlns:p14="http://schemas.microsoft.com/office/powerpoint/2010/main" val="249192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2113-AAE4-7826-EABD-F65F49B80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AD1BB9-5386-1A1A-FD97-B73E51FC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u="sng" dirty="0"/>
              <a:t>Analyse des colonnes code et difficulté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8ADE44E-1626-50DA-E660-AD5994E62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6438"/>
              </p:ext>
            </p:extLst>
          </p:nvPr>
        </p:nvGraphicFramePr>
        <p:xfrm>
          <a:off x="6500816" y="2042080"/>
          <a:ext cx="5559507" cy="3931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4499">
                  <a:extLst>
                    <a:ext uri="{9D8B030D-6E8A-4147-A177-3AD203B41FA5}">
                      <a16:colId xmlns:a16="http://schemas.microsoft.com/office/drawing/2014/main" val="667361875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4098942025"/>
                    </a:ext>
                  </a:extLst>
                </a:gridCol>
                <a:gridCol w="1973346">
                  <a:extLst>
                    <a:ext uri="{9D8B030D-6E8A-4147-A177-3AD203B41FA5}">
                      <a16:colId xmlns:a16="http://schemas.microsoft.com/office/drawing/2014/main" val="1256105004"/>
                    </a:ext>
                  </a:extLst>
                </a:gridCol>
              </a:tblGrid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Difficulté moyenne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 value test Mann-Whitney 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511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Dataset</a:t>
                      </a:r>
                      <a:r>
                        <a:rPr lang="fr-FR" dirty="0"/>
                        <a:t> 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385731"/>
                  </a:ext>
                </a:extLst>
              </a:tr>
              <a:tr h="3561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6,09.10</a:t>
                      </a:r>
                      <a:r>
                        <a:rPr lang="fr-FR" baseline="30000" dirty="0"/>
                        <a:t>-4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174365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4,88.10</a:t>
                      </a:r>
                      <a:r>
                        <a:rPr lang="fr-FR" baseline="30000" dirty="0"/>
                        <a:t>-53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594452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1,53.10</a:t>
                      </a:r>
                      <a:r>
                        <a:rPr lang="fr-FR" baseline="30000" dirty="0"/>
                        <a:t>-4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179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Number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theory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1,24.10</a:t>
                      </a:r>
                      <a:r>
                        <a:rPr lang="fr-FR" baseline="30000" dirty="0"/>
                        <a:t>-4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511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Trees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5,97.10</a:t>
                      </a:r>
                      <a:r>
                        <a:rPr lang="fr-FR" baseline="30000" dirty="0"/>
                        <a:t>-41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5727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Geometry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1925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6,09.10</a:t>
                      </a:r>
                      <a:r>
                        <a:rPr lang="fr-FR" baseline="30000" dirty="0"/>
                        <a:t>-4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4705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4,59.10</a:t>
                      </a:r>
                      <a:r>
                        <a:rPr lang="fr-FR" baseline="30000" dirty="0"/>
                        <a:t>-2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728902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Probabilities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1.66.10</a:t>
                      </a:r>
                      <a:r>
                        <a:rPr lang="fr-FR" baseline="30000" dirty="0"/>
                        <a:t>-21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1056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43D9E365-9588-B972-FD3D-2EDDC102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5720"/>
              </p:ext>
            </p:extLst>
          </p:nvPr>
        </p:nvGraphicFramePr>
        <p:xfrm>
          <a:off x="131677" y="5087303"/>
          <a:ext cx="5753101" cy="1584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0998">
                  <a:extLst>
                    <a:ext uri="{9D8B030D-6E8A-4147-A177-3AD203B41FA5}">
                      <a16:colId xmlns:a16="http://schemas.microsoft.com/office/drawing/2014/main" val="1747133384"/>
                    </a:ext>
                  </a:extLst>
                </a:gridCol>
                <a:gridCol w="1646590">
                  <a:extLst>
                    <a:ext uri="{9D8B030D-6E8A-4147-A177-3AD203B41FA5}">
                      <a16:colId xmlns:a16="http://schemas.microsoft.com/office/drawing/2014/main" val="249642258"/>
                    </a:ext>
                  </a:extLst>
                </a:gridCol>
                <a:gridCol w="2195513">
                  <a:extLst>
                    <a:ext uri="{9D8B030D-6E8A-4147-A177-3AD203B41FA5}">
                      <a16:colId xmlns:a16="http://schemas.microsoft.com/office/drawing/2014/main" val="2555739926"/>
                    </a:ext>
                  </a:extLst>
                </a:gridCol>
              </a:tblGrid>
              <a:tr h="316029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Nombre de mots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Nombre de tokens (</a:t>
                      </a:r>
                      <a:r>
                        <a:rPr lang="en-GB" sz="1600" dirty="0" err="1"/>
                        <a:t>codeBERT</a:t>
                      </a:r>
                      <a:r>
                        <a:rPr lang="en-GB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49156"/>
                  </a:ext>
                </a:extLst>
              </a:tr>
              <a:tr h="18058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Plage de </a:t>
                      </a:r>
                      <a:r>
                        <a:rPr lang="en-GB" sz="1600" dirty="0" err="1"/>
                        <a:t>valeurs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10 - 683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12 - 33109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47721"/>
                  </a:ext>
                </a:extLst>
              </a:tr>
              <a:tr h="18058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Moyenne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279198"/>
                  </a:ext>
                </a:extLst>
              </a:tr>
              <a:tr h="18058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&gt; 512 tokens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37.58%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66586"/>
                  </a:ext>
                </a:extLst>
              </a:tr>
            </a:tbl>
          </a:graphicData>
        </a:graphic>
      </p:graphicFrame>
      <p:pic>
        <p:nvPicPr>
          <p:cNvPr id="11" name="Image 10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FB650BFF-D4BB-FBAC-154D-312B825530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21"/>
          <a:stretch>
            <a:fillRect/>
          </a:stretch>
        </p:blipFill>
        <p:spPr>
          <a:xfrm>
            <a:off x="1140425" y="1803315"/>
            <a:ext cx="3735603" cy="2738456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4AB7FE-B259-C391-F10A-9B2870E776CB}"/>
              </a:ext>
            </a:extLst>
          </p:cNvPr>
          <p:cNvCxnSpPr>
            <a:stCxn id="2" idx="2"/>
          </p:cNvCxnSpPr>
          <p:nvPr/>
        </p:nvCxnSpPr>
        <p:spPr>
          <a:xfrm>
            <a:off x="6096000" y="1343818"/>
            <a:ext cx="0" cy="5328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CACAB36-9932-D177-6A52-463E3A94F71B}"/>
              </a:ext>
            </a:extLst>
          </p:cNvPr>
          <p:cNvSpPr txBox="1"/>
          <p:nvPr/>
        </p:nvSpPr>
        <p:spPr>
          <a:xfrm>
            <a:off x="877161" y="4541771"/>
            <a:ext cx="426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Distribution du </a:t>
            </a:r>
            <a:r>
              <a:rPr lang="en-GB" dirty="0" err="1"/>
              <a:t>nombre</a:t>
            </a:r>
            <a:r>
              <a:rPr lang="en-GB" dirty="0"/>
              <a:t> de mots par code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961AA1-45B4-CF94-751A-A78A416786E7}"/>
              </a:ext>
            </a:extLst>
          </p:cNvPr>
          <p:cNvSpPr txBox="1"/>
          <p:nvPr/>
        </p:nvSpPr>
        <p:spPr>
          <a:xfrm>
            <a:off x="1662343" y="1251485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 dirty="0" err="1"/>
              <a:t>Colonne</a:t>
            </a:r>
            <a:r>
              <a:rPr lang="en-GB" sz="2000" u="sng" dirty="0"/>
              <a:t> code solution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4614918-09AB-2EB6-AA04-81EAB61CB518}"/>
              </a:ext>
            </a:extLst>
          </p:cNvPr>
          <p:cNvSpPr txBox="1"/>
          <p:nvPr/>
        </p:nvSpPr>
        <p:spPr>
          <a:xfrm>
            <a:off x="8311567" y="1251485"/>
            <a:ext cx="2163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 dirty="0" err="1"/>
              <a:t>Colonne</a:t>
            </a:r>
            <a:r>
              <a:rPr lang="en-GB" sz="2000" u="sng" dirty="0"/>
              <a:t> </a:t>
            </a:r>
            <a:r>
              <a:rPr lang="en-GB" sz="2000" u="sng" dirty="0" err="1"/>
              <a:t>difficulté</a:t>
            </a:r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311491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0DC56-D5CD-8F85-A05A-60A56273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u="sng" dirty="0"/>
              <a:t>Baseline : TF-IDF et </a:t>
            </a:r>
            <a:r>
              <a:rPr lang="en-GB" u="sng" dirty="0" err="1"/>
              <a:t>régression</a:t>
            </a:r>
            <a:r>
              <a:rPr lang="en-GB" u="sng" dirty="0"/>
              <a:t> </a:t>
            </a:r>
            <a:r>
              <a:rPr lang="en-GB" u="sng" dirty="0" err="1"/>
              <a:t>logistique</a:t>
            </a:r>
            <a:endParaRPr lang="en-GB" u="sng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74DA8C-B49E-636E-3CEB-308B0F647E18}"/>
              </a:ext>
            </a:extLst>
          </p:cNvPr>
          <p:cNvSpPr txBox="1"/>
          <p:nvPr/>
        </p:nvSpPr>
        <p:spPr>
          <a:xfrm>
            <a:off x="1000805" y="1289177"/>
            <a:ext cx="1035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TF-IDF (Term Frequency – Inverse Document Frequency) </a:t>
            </a:r>
            <a:r>
              <a:rPr lang="fr-FR" b="1" dirty="0"/>
              <a:t>: </a:t>
            </a:r>
            <a:r>
              <a:rPr lang="fr-FR" dirty="0"/>
              <a:t>méthode de  transformation des mots en vecteurs numériques  en mesurant  d’un mot dans un document par rapport à un corpus de documents.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9D9D55C-FA17-8F2D-536A-71CF9E5E4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59554"/>
              </p:ext>
            </p:extLst>
          </p:nvPr>
        </p:nvGraphicFramePr>
        <p:xfrm>
          <a:off x="6389233" y="2298590"/>
          <a:ext cx="4269853" cy="402789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19013">
                  <a:extLst>
                    <a:ext uri="{9D8B030D-6E8A-4147-A177-3AD203B41FA5}">
                      <a16:colId xmlns:a16="http://schemas.microsoft.com/office/drawing/2014/main" val="667361875"/>
                    </a:ext>
                  </a:extLst>
                </a:gridCol>
                <a:gridCol w="1250840">
                  <a:extLst>
                    <a:ext uri="{9D8B030D-6E8A-4147-A177-3AD203B41FA5}">
                      <a16:colId xmlns:a16="http://schemas.microsoft.com/office/drawing/2014/main" val="4098942025"/>
                    </a:ext>
                  </a:extLst>
                </a:gridCol>
              </a:tblGrid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Métrique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511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174365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Score F1 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594452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517966"/>
                  </a:ext>
                </a:extLst>
              </a:tr>
              <a:tr h="37029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 </a:t>
                      </a:r>
                      <a:r>
                        <a:rPr lang="fr-FR" dirty="0" err="1"/>
                        <a:t>Number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theory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5116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</a:t>
                      </a:r>
                      <a:r>
                        <a:rPr lang="fr-FR" dirty="0" err="1"/>
                        <a:t>Trees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5727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</a:t>
                      </a:r>
                      <a:r>
                        <a:rPr lang="fr-FR" dirty="0" err="1"/>
                        <a:t>Geometry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47051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Games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728902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</a:t>
                      </a:r>
                      <a:r>
                        <a:rPr lang="fr-FR" dirty="0" err="1"/>
                        <a:t>Probabilities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1056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micro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06449"/>
                  </a:ext>
                </a:extLst>
              </a:tr>
              <a:tr h="24184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ROC AUC micro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520959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2DF3B62-EBA8-340D-E311-DB7023A3C5B1}"/>
              </a:ext>
            </a:extLst>
          </p:cNvPr>
          <p:cNvSpPr txBox="1"/>
          <p:nvPr/>
        </p:nvSpPr>
        <p:spPr>
          <a:xfrm>
            <a:off x="3070148" y="2113924"/>
            <a:ext cx="23955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Colonne description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053DFD-596E-96EB-1E88-8250A586A87E}"/>
              </a:ext>
            </a:extLst>
          </p:cNvPr>
          <p:cNvSpPr txBox="1"/>
          <p:nvPr/>
        </p:nvSpPr>
        <p:spPr>
          <a:xfrm>
            <a:off x="3070147" y="2885536"/>
            <a:ext cx="239553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Vectorisation TF-IDF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8CAE3B-F893-0BB9-AFF1-B9DBE0DDF57E}"/>
              </a:ext>
            </a:extLst>
          </p:cNvPr>
          <p:cNvSpPr txBox="1"/>
          <p:nvPr/>
        </p:nvSpPr>
        <p:spPr>
          <a:xfrm>
            <a:off x="3070145" y="3605013"/>
            <a:ext cx="239553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Séparation données entrainement/test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847BBE0-8C31-C482-F8EF-18767ECE8FFA}"/>
              </a:ext>
            </a:extLst>
          </p:cNvPr>
          <p:cNvSpPr txBox="1"/>
          <p:nvPr/>
        </p:nvSpPr>
        <p:spPr>
          <a:xfrm>
            <a:off x="3070145" y="4600163"/>
            <a:ext cx="239553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Entrainement d’un modèle de régression logistique par tag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1FC06BC-11D7-66BE-1DD7-11D86EE05559}"/>
              </a:ext>
            </a:extLst>
          </p:cNvPr>
          <p:cNvSpPr txBox="1"/>
          <p:nvPr/>
        </p:nvSpPr>
        <p:spPr>
          <a:xfrm>
            <a:off x="3070145" y="5895919"/>
            <a:ext cx="239553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Prédiction sur les données de test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86B2570-D35E-CFDB-B954-160C023A96A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267916" y="2483256"/>
            <a:ext cx="0" cy="40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FB72273-6FF7-CAD3-84BA-09C433BF562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4267914" y="3254868"/>
            <a:ext cx="2" cy="350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65C5BA8-5721-F5DE-EF93-8049AD8D974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4267914" y="4251344"/>
            <a:ext cx="0" cy="348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AA7B24A-CA67-F9DF-F8B0-5C06EEDFDD3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267914" y="5523493"/>
            <a:ext cx="0" cy="37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3733257-6FCF-E53A-AA78-87BD8CD54E9D}"/>
              </a:ext>
            </a:extLst>
          </p:cNvPr>
          <p:cNvSpPr txBox="1"/>
          <p:nvPr/>
        </p:nvSpPr>
        <p:spPr>
          <a:xfrm>
            <a:off x="613680" y="4600163"/>
            <a:ext cx="1532915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Paramètre</a:t>
            </a:r>
          </a:p>
          <a:p>
            <a:pPr algn="ctr"/>
            <a:r>
              <a:rPr lang="fr-FR" dirty="0" err="1"/>
              <a:t>Class_weight</a:t>
            </a:r>
            <a:r>
              <a:rPr lang="fr-FR" dirty="0"/>
              <a:t>=‘</a:t>
            </a:r>
            <a:r>
              <a:rPr lang="fr-FR" dirty="0" err="1"/>
              <a:t>balanced</a:t>
            </a:r>
            <a:r>
              <a:rPr lang="fr-FR" dirty="0"/>
              <a:t>’</a:t>
            </a:r>
            <a:endParaRPr lang="fr-FR" noProof="0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B781AF1-784D-C248-B555-1D68B7152B9D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2146595" y="5061828"/>
            <a:ext cx="92355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3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32C77-8C9F-0DC6-BE61-09857F0EC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CD331-5A94-247E-ECA2-F75F9471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u="sng" dirty="0"/>
              <a:t>TF-IDF et </a:t>
            </a:r>
            <a:r>
              <a:rPr lang="en-GB" u="sng" dirty="0" err="1"/>
              <a:t>XGBoost</a:t>
            </a:r>
            <a:endParaRPr lang="en-GB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7B07CC-A0A2-D2E4-F7C7-4E31A0CEBEA5}"/>
              </a:ext>
            </a:extLst>
          </p:cNvPr>
          <p:cNvSpPr txBox="1"/>
          <p:nvPr/>
        </p:nvSpPr>
        <p:spPr>
          <a:xfrm>
            <a:off x="2458989" y="1224921"/>
            <a:ext cx="134469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Colonne description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C8D725-F780-921B-6477-A802373DE7A7}"/>
              </a:ext>
            </a:extLst>
          </p:cNvPr>
          <p:cNvSpPr txBox="1"/>
          <p:nvPr/>
        </p:nvSpPr>
        <p:spPr>
          <a:xfrm>
            <a:off x="4562477" y="1501906"/>
            <a:ext cx="15335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Vectorisation TF-IDF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2D0F4-5DF1-8C30-2C42-74802398FCBB}"/>
              </a:ext>
            </a:extLst>
          </p:cNvPr>
          <p:cNvSpPr txBox="1"/>
          <p:nvPr/>
        </p:nvSpPr>
        <p:spPr>
          <a:xfrm>
            <a:off x="9379409" y="1509425"/>
            <a:ext cx="239553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Séparation données entrainement/test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C767CE-267A-F63D-A34D-089251BD83F6}"/>
              </a:ext>
            </a:extLst>
          </p:cNvPr>
          <p:cNvSpPr txBox="1"/>
          <p:nvPr/>
        </p:nvSpPr>
        <p:spPr>
          <a:xfrm>
            <a:off x="9292076" y="2586770"/>
            <a:ext cx="257020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Entrainement d’un modèle </a:t>
            </a:r>
            <a:r>
              <a:rPr lang="fr-FR" noProof="0" dirty="0" err="1"/>
              <a:t>XGBoost</a:t>
            </a:r>
            <a:r>
              <a:rPr lang="fr-FR" noProof="0" dirty="0"/>
              <a:t> par tag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B096FF-C0A1-F1A4-5107-ADCD0EC1C1F7}"/>
              </a:ext>
            </a:extLst>
          </p:cNvPr>
          <p:cNvSpPr txBox="1"/>
          <p:nvPr/>
        </p:nvSpPr>
        <p:spPr>
          <a:xfrm>
            <a:off x="9379409" y="3624900"/>
            <a:ext cx="239553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Prédiction sur les données de test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C7DC373-E378-E200-4159-A8BA9806B5C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0577178" y="2155756"/>
            <a:ext cx="0" cy="431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86B863E-5C53-621C-484D-8E89C4DB12F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77178" y="3233101"/>
            <a:ext cx="0" cy="391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B69BEE15-2763-C7A3-433F-8BEB54038EEB}"/>
              </a:ext>
            </a:extLst>
          </p:cNvPr>
          <p:cNvSpPr txBox="1"/>
          <p:nvPr/>
        </p:nvSpPr>
        <p:spPr>
          <a:xfrm>
            <a:off x="4477107" y="3645250"/>
            <a:ext cx="17042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Normalisation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8A6F69E-6351-29C9-36B0-0F3FA8BAEF3C}"/>
              </a:ext>
            </a:extLst>
          </p:cNvPr>
          <p:cNvSpPr txBox="1"/>
          <p:nvPr/>
        </p:nvSpPr>
        <p:spPr>
          <a:xfrm>
            <a:off x="2458989" y="2365836"/>
            <a:ext cx="134469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Colonne code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CC72FA1-2B56-3A19-53AB-C710ECB269A9}"/>
              </a:ext>
            </a:extLst>
          </p:cNvPr>
          <p:cNvSpPr txBox="1"/>
          <p:nvPr/>
        </p:nvSpPr>
        <p:spPr>
          <a:xfrm>
            <a:off x="2458989" y="3506751"/>
            <a:ext cx="134469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Colonne difficulté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31B4C6A-582D-6CD4-4EF3-23215363B390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803679" y="3829916"/>
            <a:ext cx="6734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7042AE2-AE73-1B77-71FB-FC908A19E59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3803679" y="1825072"/>
            <a:ext cx="758798" cy="863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91DA9653-1FF8-6BC7-CA4C-C3E5F2827580}"/>
              </a:ext>
            </a:extLst>
          </p:cNvPr>
          <p:cNvSpPr txBox="1"/>
          <p:nvPr/>
        </p:nvSpPr>
        <p:spPr>
          <a:xfrm>
            <a:off x="6854798" y="1501906"/>
            <a:ext cx="169789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/>
              <a:t>Concaténation des matrices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9B0B13F9-B15F-836D-16A7-00AEA8EDA5DA}"/>
              </a:ext>
            </a:extLst>
          </p:cNvPr>
          <p:cNvCxnSpPr>
            <a:cxnSpLocks/>
            <a:stCxn id="9" idx="3"/>
            <a:endCxn id="56" idx="1"/>
          </p:cNvCxnSpPr>
          <p:nvPr/>
        </p:nvCxnSpPr>
        <p:spPr>
          <a:xfrm>
            <a:off x="6096000" y="1825072"/>
            <a:ext cx="7587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5AE78CE-9D8C-2AE6-9890-0B8222BAFD33}"/>
              </a:ext>
            </a:extLst>
          </p:cNvPr>
          <p:cNvCxnSpPr>
            <a:cxnSpLocks/>
            <a:stCxn id="56" idx="3"/>
            <a:endCxn id="10" idx="1"/>
          </p:cNvCxnSpPr>
          <p:nvPr/>
        </p:nvCxnSpPr>
        <p:spPr>
          <a:xfrm>
            <a:off x="8552690" y="1825072"/>
            <a:ext cx="826719" cy="7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B6F2A81-FB4A-F114-3100-A0F998561CBC}"/>
              </a:ext>
            </a:extLst>
          </p:cNvPr>
          <p:cNvSpPr txBox="1"/>
          <p:nvPr/>
        </p:nvSpPr>
        <p:spPr>
          <a:xfrm>
            <a:off x="111095" y="2087987"/>
            <a:ext cx="179808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Sous échantillonnage des problèmes sans tags </a:t>
            </a:r>
          </a:p>
        </p:txBody>
      </p:sp>
      <p:graphicFrame>
        <p:nvGraphicFramePr>
          <p:cNvPr id="82" name="Tableau 81">
            <a:extLst>
              <a:ext uri="{FF2B5EF4-FFF2-40B4-BE49-F238E27FC236}">
                <a16:creationId xmlns:a16="http://schemas.microsoft.com/office/drawing/2014/main" id="{D5A4D701-5D04-693B-6E27-7704DE01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53105"/>
              </p:ext>
            </p:extLst>
          </p:nvPr>
        </p:nvGraphicFramePr>
        <p:xfrm>
          <a:off x="518137" y="4646816"/>
          <a:ext cx="11326464" cy="2021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7744">
                  <a:extLst>
                    <a:ext uri="{9D8B030D-6E8A-4147-A177-3AD203B41FA5}">
                      <a16:colId xmlns:a16="http://schemas.microsoft.com/office/drawing/2014/main" val="1315593603"/>
                    </a:ext>
                  </a:extLst>
                </a:gridCol>
                <a:gridCol w="1887744">
                  <a:extLst>
                    <a:ext uri="{9D8B030D-6E8A-4147-A177-3AD203B41FA5}">
                      <a16:colId xmlns:a16="http://schemas.microsoft.com/office/drawing/2014/main" val="4202233994"/>
                    </a:ext>
                  </a:extLst>
                </a:gridCol>
                <a:gridCol w="1887744">
                  <a:extLst>
                    <a:ext uri="{9D8B030D-6E8A-4147-A177-3AD203B41FA5}">
                      <a16:colId xmlns:a16="http://schemas.microsoft.com/office/drawing/2014/main" val="1673408113"/>
                    </a:ext>
                  </a:extLst>
                </a:gridCol>
                <a:gridCol w="1887744">
                  <a:extLst>
                    <a:ext uri="{9D8B030D-6E8A-4147-A177-3AD203B41FA5}">
                      <a16:colId xmlns:a16="http://schemas.microsoft.com/office/drawing/2014/main" val="2211222331"/>
                    </a:ext>
                  </a:extLst>
                </a:gridCol>
                <a:gridCol w="1887744">
                  <a:extLst>
                    <a:ext uri="{9D8B030D-6E8A-4147-A177-3AD203B41FA5}">
                      <a16:colId xmlns:a16="http://schemas.microsoft.com/office/drawing/2014/main" val="2551751636"/>
                    </a:ext>
                  </a:extLst>
                </a:gridCol>
                <a:gridCol w="1887744">
                  <a:extLst>
                    <a:ext uri="{9D8B030D-6E8A-4147-A177-3AD203B41FA5}">
                      <a16:colId xmlns:a16="http://schemas.microsoft.com/office/drawing/2014/main" val="3790378763"/>
                    </a:ext>
                  </a:extLst>
                </a:gridCol>
              </a:tblGrid>
              <a:tr h="45203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Métrique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Score F1 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Score F1 Graphs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Score F1  </a:t>
                      </a:r>
                      <a:r>
                        <a:rPr lang="fr-FR" dirty="0" err="1"/>
                        <a:t>Number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theory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Score F1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Score F1 </a:t>
                      </a:r>
                      <a:r>
                        <a:rPr lang="fr-FR" dirty="0" err="1"/>
                        <a:t>Trees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05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72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Métrique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Score F1 </a:t>
                      </a:r>
                      <a:r>
                        <a:rPr lang="fr-FR" b="1" dirty="0" err="1">
                          <a:solidFill>
                            <a:schemeClr val="bg1"/>
                          </a:solidFill>
                        </a:rPr>
                        <a:t>Geometry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Score F1 Games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Score F1 </a:t>
                      </a:r>
                      <a:r>
                        <a:rPr lang="fr-FR" b="1" dirty="0" err="1">
                          <a:solidFill>
                            <a:schemeClr val="bg1"/>
                          </a:solidFill>
                        </a:rPr>
                        <a:t>Probabilities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Score F1 micro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ROC AUC micro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Score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0,94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025901"/>
                  </a:ext>
                </a:extLst>
              </a:tr>
            </a:tbl>
          </a:graphicData>
        </a:graphic>
      </p:graphicFrame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E529BBC1-9E48-9ED7-5C2F-DFB5971F924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03679" y="1548087"/>
            <a:ext cx="758798" cy="276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2EF1EED-CDD0-B0CF-64D4-F32B4F2ECC6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1909179" y="2688152"/>
            <a:ext cx="549810" cy="114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CC1CBCB8-6413-C779-E4EE-29D47B43EF04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1909179" y="2688152"/>
            <a:ext cx="549810" cy="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30386EB5-A1F5-41EE-BE1F-F090ECCA551F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909179" y="1548087"/>
            <a:ext cx="549810" cy="1140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03EDA180-D50E-95B4-D865-4BA9265CF445}"/>
              </a:ext>
            </a:extLst>
          </p:cNvPr>
          <p:cNvCxnSpPr>
            <a:cxnSpLocks/>
            <a:stCxn id="20" idx="3"/>
            <a:endCxn id="56" idx="1"/>
          </p:cNvCxnSpPr>
          <p:nvPr/>
        </p:nvCxnSpPr>
        <p:spPr>
          <a:xfrm flipV="1">
            <a:off x="6181369" y="1825072"/>
            <a:ext cx="673429" cy="2004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9FC60F49-9DD8-87F2-A755-74D5C9DDA66C}"/>
              </a:ext>
            </a:extLst>
          </p:cNvPr>
          <p:cNvSpPr txBox="1"/>
          <p:nvPr/>
        </p:nvSpPr>
        <p:spPr>
          <a:xfrm>
            <a:off x="6854798" y="2593372"/>
            <a:ext cx="1964226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Paramètre</a:t>
            </a:r>
          </a:p>
          <a:p>
            <a:pPr algn="ctr"/>
            <a:r>
              <a:rPr lang="fr-FR" dirty="0" err="1"/>
              <a:t>scale_pos_weight</a:t>
            </a:r>
            <a:endParaRPr lang="fr-FR" noProof="0" dirty="0"/>
          </a:p>
        </p:txBody>
      </p:sp>
      <p:cxnSp>
        <p:nvCxnSpPr>
          <p:cNvPr id="206" name="Connecteur droit avec flèche 205">
            <a:extLst>
              <a:ext uri="{FF2B5EF4-FFF2-40B4-BE49-F238E27FC236}">
                <a16:creationId xmlns:a16="http://schemas.microsoft.com/office/drawing/2014/main" id="{596D7696-395E-1F8B-BF90-0481716E8619}"/>
              </a:ext>
            </a:extLst>
          </p:cNvPr>
          <p:cNvCxnSpPr>
            <a:cxnSpLocks/>
            <a:stCxn id="205" idx="3"/>
            <a:endCxn id="11" idx="1"/>
          </p:cNvCxnSpPr>
          <p:nvPr/>
        </p:nvCxnSpPr>
        <p:spPr>
          <a:xfrm flipV="1">
            <a:off x="8819024" y="2909936"/>
            <a:ext cx="473052" cy="66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5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D965C-0C79-93D5-100E-A3A94C72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4" y="69056"/>
            <a:ext cx="11415712" cy="1325563"/>
          </a:xfrm>
        </p:spPr>
        <p:txBody>
          <a:bodyPr/>
          <a:lstStyle/>
          <a:p>
            <a:r>
              <a:rPr lang="en-GB" u="sng" dirty="0"/>
              <a:t>Fine tuning d’un </a:t>
            </a:r>
            <a:r>
              <a:rPr lang="en-GB" u="sng" dirty="0" err="1"/>
              <a:t>modèle</a:t>
            </a:r>
            <a:r>
              <a:rPr lang="en-GB" u="sng" dirty="0"/>
              <a:t> de </a:t>
            </a:r>
            <a:r>
              <a:rPr lang="en-GB" u="sng" dirty="0" err="1"/>
              <a:t>langage</a:t>
            </a:r>
            <a:r>
              <a:rPr lang="en-GB" u="sng" dirty="0"/>
              <a:t> </a:t>
            </a:r>
            <a:r>
              <a:rPr lang="en-GB" u="sng" dirty="0" err="1"/>
              <a:t>avancé</a:t>
            </a:r>
            <a:r>
              <a:rPr lang="en-GB" u="sng" dirty="0"/>
              <a:t> : BERT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C5636C-3056-29FF-374D-1B94F9F42933}"/>
              </a:ext>
            </a:extLst>
          </p:cNvPr>
          <p:cNvSpPr txBox="1"/>
          <p:nvPr/>
        </p:nvSpPr>
        <p:spPr>
          <a:xfrm>
            <a:off x="4442431" y="1737326"/>
            <a:ext cx="15335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Tokenisation avec BERT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F14FA4-B6C0-710E-9BC6-432D51C28935}"/>
              </a:ext>
            </a:extLst>
          </p:cNvPr>
          <p:cNvSpPr txBox="1"/>
          <p:nvPr/>
        </p:nvSpPr>
        <p:spPr>
          <a:xfrm>
            <a:off x="6428810" y="1737326"/>
            <a:ext cx="239553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Séparation données entrainement/test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69BDED4-0E38-0ADB-48CD-4408978E206B}"/>
              </a:ext>
            </a:extLst>
          </p:cNvPr>
          <p:cNvSpPr txBox="1"/>
          <p:nvPr/>
        </p:nvSpPr>
        <p:spPr>
          <a:xfrm>
            <a:off x="6428809" y="4658211"/>
            <a:ext cx="239553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Prédiction sur les données de test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582BFC6-0D7B-4EC4-1550-EB1F87F718BC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flipH="1">
            <a:off x="7626578" y="2383657"/>
            <a:ext cx="1" cy="93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F028664-4DA6-8C2C-6982-476412C9341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626578" y="3961710"/>
            <a:ext cx="0" cy="69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A24E62C-D65B-63B3-56D5-A21D82A971D7}"/>
              </a:ext>
            </a:extLst>
          </p:cNvPr>
          <p:cNvSpPr txBox="1"/>
          <p:nvPr/>
        </p:nvSpPr>
        <p:spPr>
          <a:xfrm>
            <a:off x="2570084" y="1737326"/>
            <a:ext cx="134469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Colonne description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2D8EBC3-B137-E24F-A920-A543DBA63BD2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3914774" y="2060492"/>
            <a:ext cx="527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E4A44B8-6FD0-42A0-F782-C8D69AD67D62}"/>
              </a:ext>
            </a:extLst>
          </p:cNvPr>
          <p:cNvSpPr txBox="1"/>
          <p:nvPr/>
        </p:nvSpPr>
        <p:spPr>
          <a:xfrm>
            <a:off x="6428809" y="3315379"/>
            <a:ext cx="239553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Entrainement du modèle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36D1858-2ADA-3BE8-F46E-C15EC263988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975954" y="2060492"/>
            <a:ext cx="4528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135E024-0AF3-A93A-AA5B-DDD28F8C545D}"/>
              </a:ext>
            </a:extLst>
          </p:cNvPr>
          <p:cNvSpPr txBox="1"/>
          <p:nvPr/>
        </p:nvSpPr>
        <p:spPr>
          <a:xfrm>
            <a:off x="222190" y="1459477"/>
            <a:ext cx="179808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Sous échantillonnage des problèmes sans tags 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7814F3-E856-4977-A407-FA72D6941594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2020274" y="2059642"/>
            <a:ext cx="549810" cy="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B572B5D-5DC6-60C0-47CC-075C51131D96}"/>
              </a:ext>
            </a:extLst>
          </p:cNvPr>
          <p:cNvSpPr txBox="1"/>
          <p:nvPr/>
        </p:nvSpPr>
        <p:spPr>
          <a:xfrm>
            <a:off x="9730060" y="1593097"/>
            <a:ext cx="2073796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Gel des premières couches et dégel des 2/3 dernières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31CD1F6-FBE5-980F-00ED-D7E2EC34FC68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>
            <a:off x="10766958" y="2516427"/>
            <a:ext cx="0" cy="6604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96A22968-3C30-48C8-73CF-645D5FCAB43C}"/>
              </a:ext>
            </a:extLst>
          </p:cNvPr>
          <p:cNvSpPr txBox="1"/>
          <p:nvPr/>
        </p:nvSpPr>
        <p:spPr>
          <a:xfrm>
            <a:off x="9761743" y="4774473"/>
            <a:ext cx="2010430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Modification de la fonction de perte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41E7016-5AC4-395F-FC1F-0D7046595D5F}"/>
              </a:ext>
            </a:extLst>
          </p:cNvPr>
          <p:cNvCxnSpPr>
            <a:cxnSpLocks/>
            <a:stCxn id="45" idx="0"/>
            <a:endCxn id="65" idx="2"/>
          </p:cNvCxnSpPr>
          <p:nvPr/>
        </p:nvCxnSpPr>
        <p:spPr>
          <a:xfrm flipV="1">
            <a:off x="10766958" y="4100209"/>
            <a:ext cx="0" cy="674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F9519B40-A354-7C13-8AF9-D285BC394490}"/>
              </a:ext>
            </a:extLst>
          </p:cNvPr>
          <p:cNvSpPr txBox="1"/>
          <p:nvPr/>
        </p:nvSpPr>
        <p:spPr>
          <a:xfrm>
            <a:off x="9761742" y="3176879"/>
            <a:ext cx="2010431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noProof="0" dirty="0"/>
              <a:t>Téléchargement du modèle « </a:t>
            </a:r>
            <a:r>
              <a:rPr lang="fr-FR" noProof="0" dirty="0" err="1"/>
              <a:t>bert</a:t>
            </a:r>
            <a:r>
              <a:rPr lang="fr-FR" noProof="0" dirty="0"/>
              <a:t>-base-</a:t>
            </a:r>
            <a:r>
              <a:rPr lang="fr-FR" noProof="0" dirty="0" err="1"/>
              <a:t>uncased</a:t>
            </a:r>
            <a:r>
              <a:rPr lang="fr-FR" noProof="0" dirty="0"/>
              <a:t> »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C963C7F-3CC4-A086-4E0C-8116E13255A4}"/>
              </a:ext>
            </a:extLst>
          </p:cNvPr>
          <p:cNvCxnSpPr>
            <a:cxnSpLocks/>
            <a:stCxn id="65" idx="1"/>
            <a:endCxn id="20" idx="3"/>
          </p:cNvCxnSpPr>
          <p:nvPr/>
        </p:nvCxnSpPr>
        <p:spPr>
          <a:xfrm flipH="1">
            <a:off x="8824347" y="3638544"/>
            <a:ext cx="9373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4" name="Espace réservé du contenu 3" descr="Une image contenant texte, blanc, capture d’écran, noir et blanc&#10;&#10;Le contenu généré par l’IA peut être incorrect.">
            <a:extLst>
              <a:ext uri="{FF2B5EF4-FFF2-40B4-BE49-F238E27FC236}">
                <a16:creationId xmlns:a16="http://schemas.microsoft.com/office/drawing/2014/main" id="{4BF0795C-C085-28C0-649D-15F4C774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669" b="9432"/>
          <a:stretch>
            <a:fillRect/>
          </a:stretch>
        </p:blipFill>
        <p:spPr>
          <a:xfrm>
            <a:off x="222190" y="3324829"/>
            <a:ext cx="2874034" cy="3022513"/>
          </a:xfrm>
          <a:prstGeom prst="rect">
            <a:avLst/>
          </a:prstGeom>
        </p:spPr>
      </p:pic>
      <p:pic>
        <p:nvPicPr>
          <p:cNvPr id="95" name="Espace réservé du contenu 3" descr="Une image contenant texte, blanc, capture d’écran, noir et blanc&#10;&#10;Le contenu généré par l’IA peut être incorrect.">
            <a:extLst>
              <a:ext uri="{FF2B5EF4-FFF2-40B4-BE49-F238E27FC236}">
                <a16:creationId xmlns:a16="http://schemas.microsoft.com/office/drawing/2014/main" id="{D0A28231-E384-F117-7D12-8AC2DC916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63796" r="8873" b="9604"/>
          <a:stretch>
            <a:fillRect/>
          </a:stretch>
        </p:blipFill>
        <p:spPr>
          <a:xfrm>
            <a:off x="3086078" y="3330558"/>
            <a:ext cx="2874034" cy="3016784"/>
          </a:xfrm>
          <a:prstGeom prst="rect">
            <a:avLst/>
          </a:prstGeom>
        </p:spPr>
      </p:pic>
      <p:sp>
        <p:nvSpPr>
          <p:cNvPr id="96" name="ZoneTexte 95">
            <a:extLst>
              <a:ext uri="{FF2B5EF4-FFF2-40B4-BE49-F238E27FC236}">
                <a16:creationId xmlns:a16="http://schemas.microsoft.com/office/drawing/2014/main" id="{21A989A0-F776-57D3-52E7-D46C574B6DAC}"/>
              </a:ext>
            </a:extLst>
          </p:cNvPr>
          <p:cNvSpPr txBox="1"/>
          <p:nvPr/>
        </p:nvSpPr>
        <p:spPr>
          <a:xfrm>
            <a:off x="1143721" y="6347342"/>
            <a:ext cx="3914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0"/>
              <a:t>Évaluation du modèle sur 10 époques</a:t>
            </a:r>
          </a:p>
        </p:txBody>
      </p:sp>
    </p:spTree>
    <p:extLst>
      <p:ext uri="{BB962C8B-B14F-4D97-AF65-F5344CB8AC3E}">
        <p14:creationId xmlns:p14="http://schemas.microsoft.com/office/powerpoint/2010/main" val="220089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936C2-62C2-684F-F427-438D0B46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err="1"/>
              <a:t>Pistes</a:t>
            </a:r>
            <a:r>
              <a:rPr lang="en-GB" u="sng" dirty="0"/>
              <a:t> </a:t>
            </a:r>
            <a:r>
              <a:rPr lang="en-GB" u="sng" dirty="0" err="1"/>
              <a:t>d’amélioration</a:t>
            </a:r>
            <a:endParaRPr lang="en-GB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30D92-0B16-BCE2-A9B3-CD67ED16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noProof="0" dirty="0"/>
              <a:t>Utiliser la vectorisation TF-IDF avec un réseau de neurones</a:t>
            </a:r>
          </a:p>
          <a:p>
            <a:pPr marL="0" indent="0">
              <a:buNone/>
            </a:pPr>
            <a:endParaRPr lang="fr-FR" noProof="0" dirty="0"/>
          </a:p>
          <a:p>
            <a:r>
              <a:rPr lang="fr-FR" noProof="0" dirty="0"/>
              <a:t>Ajuster le poids des classes avec un score mesurant la différence entre les descriptions des problèmes avec un certain tag et </a:t>
            </a:r>
            <a:r>
              <a:rPr lang="fr-FR" noProof="0" dirty="0" err="1"/>
              <a:t>ceu</a:t>
            </a:r>
            <a:r>
              <a:rPr lang="fr-FR" dirty="0"/>
              <a:t>x sans</a:t>
            </a:r>
          </a:p>
          <a:p>
            <a:endParaRPr lang="fr-FR" dirty="0"/>
          </a:p>
          <a:p>
            <a:r>
              <a:rPr lang="fr-FR" dirty="0"/>
              <a:t>Meilleure optimisation des paramètres de BERT</a:t>
            </a:r>
          </a:p>
          <a:p>
            <a:pPr marL="0" indent="0">
              <a:buNone/>
            </a:pPr>
            <a:endParaRPr lang="fr-FR" noProof="0" dirty="0"/>
          </a:p>
          <a:p>
            <a:r>
              <a:rPr lang="fr-FR" noProof="0" dirty="0"/>
              <a:t>Utiliser un modèle qui </a:t>
            </a:r>
            <a:r>
              <a:rPr lang="fr-FR" dirty="0"/>
              <a:t>accepte plus de 512 </a:t>
            </a:r>
            <a:r>
              <a:rPr lang="fr-FR" dirty="0" err="1"/>
              <a:t>tokens</a:t>
            </a:r>
            <a:r>
              <a:rPr lang="fr-FR" dirty="0"/>
              <a:t> (ex : </a:t>
            </a:r>
            <a:r>
              <a:rPr lang="fr-FR" dirty="0" err="1"/>
              <a:t>LongFormer</a:t>
            </a:r>
            <a:r>
              <a:rPr lang="fr-FR" dirty="0"/>
              <a:t>) sur les colonnes description et code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33051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901</Words>
  <Application>Microsoft Macintosh PowerPoint</Application>
  <PresentationFormat>Grand écran</PresentationFormat>
  <Paragraphs>220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Challenge Technique Illuin Technologies</vt:lpstr>
      <vt:lpstr>Résumé du challenge</vt:lpstr>
      <vt:lpstr>Analyse statistique des tags </vt:lpstr>
      <vt:lpstr>Analyse de la colonne description</vt:lpstr>
      <vt:lpstr>Analyse des colonnes code et difficulté</vt:lpstr>
      <vt:lpstr>Baseline : TF-IDF et régression logistique</vt:lpstr>
      <vt:lpstr>TF-IDF et XGBoost</vt:lpstr>
      <vt:lpstr>Fine tuning d’un modèle de langage avancé : BERT</vt:lpstr>
      <vt:lpstr>Pistes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MATHET</dc:creator>
  <cp:lastModifiedBy>AXEL MATHET</cp:lastModifiedBy>
  <cp:revision>32</cp:revision>
  <dcterms:created xsi:type="dcterms:W3CDTF">2025-08-08T23:33:32Z</dcterms:created>
  <dcterms:modified xsi:type="dcterms:W3CDTF">2025-08-15T03:25:04Z</dcterms:modified>
</cp:coreProperties>
</file>