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  <p:sldMasterId id="2147483735" r:id="rId5"/>
  </p:sldMasterIdLst>
  <p:notesMasterIdLst>
    <p:notesMasterId r:id="rId22"/>
  </p:notesMasterIdLst>
  <p:handoutMasterIdLst>
    <p:handoutMasterId r:id="rId23"/>
  </p:handoutMasterIdLst>
  <p:sldIdLst>
    <p:sldId id="2015" r:id="rId6"/>
    <p:sldId id="1354" r:id="rId7"/>
    <p:sldId id="2014" r:id="rId8"/>
    <p:sldId id="2017" r:id="rId9"/>
    <p:sldId id="2016" r:id="rId10"/>
    <p:sldId id="2018" r:id="rId11"/>
    <p:sldId id="2020" r:id="rId12"/>
    <p:sldId id="2019" r:id="rId13"/>
    <p:sldId id="2027" r:id="rId14"/>
    <p:sldId id="2028" r:id="rId15"/>
    <p:sldId id="2022" r:id="rId16"/>
    <p:sldId id="2023" r:id="rId17"/>
    <p:sldId id="2024" r:id="rId18"/>
    <p:sldId id="2025" r:id="rId19"/>
    <p:sldId id="2026" r:id="rId20"/>
    <p:sldId id="1934" r:id="rId21"/>
  </p:sldIdLst>
  <p:sldSz cx="9144000" cy="5143500" type="screen16x9"/>
  <p:notesSz cx="6797675" cy="9926638"/>
  <p:custDataLst>
    <p:tags r:id="rId24"/>
  </p:custDataLst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03" userDrawn="1">
          <p15:clr>
            <a:srgbClr val="A4A3A4"/>
          </p15:clr>
        </p15:guide>
        <p15:guide id="4" orient="horz" pos="8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9E3"/>
    <a:srgbClr val="FFFEB1"/>
    <a:srgbClr val="B2FDDF"/>
    <a:srgbClr val="FED8BB"/>
    <a:srgbClr val="E1295A"/>
    <a:srgbClr val="34373D"/>
    <a:srgbClr val="000000"/>
    <a:srgbClr val="DADADA"/>
    <a:srgbClr val="D0D0D0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85895" autoAdjust="0"/>
  </p:normalViewPr>
  <p:slideViewPr>
    <p:cSldViewPr snapToGrid="0" snapToObjects="1">
      <p:cViewPr varScale="1">
        <p:scale>
          <a:sx n="118" d="100"/>
          <a:sy n="118" d="100"/>
        </p:scale>
        <p:origin x="1600" y="184"/>
      </p:cViewPr>
      <p:guideLst>
        <p:guide pos="2880"/>
        <p:guide orient="horz" pos="1603"/>
        <p:guide orient="horz" pos="826"/>
      </p:guideLst>
    </p:cSldViewPr>
  </p:slideViewPr>
  <p:outlineViewPr>
    <p:cViewPr>
      <p:scale>
        <a:sx n="33" d="100"/>
        <a:sy n="33" d="100"/>
      </p:scale>
      <p:origin x="0" y="-257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2" d="100"/>
        <a:sy n="22" d="100"/>
      </p:scale>
      <p:origin x="0" y="1000"/>
    </p:cViewPr>
  </p:sorterViewPr>
  <p:notesViewPr>
    <p:cSldViewPr snapToGrid="0" snapToObjects="1">
      <p:cViewPr varScale="1">
        <p:scale>
          <a:sx n="63" d="100"/>
          <a:sy n="63" d="100"/>
        </p:scale>
        <p:origin x="2838" y="7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658A7-05CF-5E40-B18D-F7C42D11219D}" type="datetimeFigureOut">
              <a:rPr lang="en-US" smtClean="0">
                <a:latin typeface="Arial" charset="0"/>
              </a:rPr>
              <a:t>8/21/21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FA32B-0DCD-B448-8B17-A03B8E637285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59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F9128C69-EAC9-CF40-83A4-61714555DCD4}" type="datetimeFigureOut">
              <a:rPr lang="en-US" smtClean="0"/>
              <a:pPr/>
              <a:t>8/21/21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F96C3898-AFF7-6245-8B5C-06211330E49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44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182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363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545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727" algn="l" defTabSz="914363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496ED-DAD3-49D8-A5B8-65855099C004}" type="slidenum">
              <a:rPr lang="es-ES" altLang="es-ES" smtClean="0"/>
              <a:pPr>
                <a:defRPr/>
              </a:pPr>
              <a:t>1</a:t>
            </a:fld>
            <a:endParaRPr lang="es-ES" alt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0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496ED-DAD3-49D8-A5B8-65855099C004}" type="slidenum">
              <a:rPr lang="es-ES" altLang="es-ES" smtClean="0"/>
              <a:pPr>
                <a:defRPr/>
              </a:pPr>
              <a:t>2</a:t>
            </a:fld>
            <a:endParaRPr lang="es-ES" alt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42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C3898-AFF7-6245-8B5C-06211330E49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C3898-AFF7-6245-8B5C-06211330E49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9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C3898-AFF7-6245-8B5C-06211330E4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19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C3898-AFF7-6245-8B5C-06211330E49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8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C3898-AFF7-6245-8B5C-06211330E49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6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1496ED-DAD3-49D8-A5B8-65855099C004}" type="slidenum">
              <a:rPr lang="es-ES" altLang="es-ES" smtClean="0"/>
              <a:pPr>
                <a:defRPr/>
              </a:pPr>
              <a:t>16</a:t>
            </a:fld>
            <a:endParaRPr lang="es-ES" alt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12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22484644"/>
              </p:ext>
            </p:ext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1 Título">
            <a:extLst>
              <a:ext uri="{FF2B5EF4-FFF2-40B4-BE49-F238E27FC236}">
                <a16:creationId xmlns:a16="http://schemas.microsoft.com/office/drawing/2014/main" id="{2E546A95-9B2E-46D9-A79B-95E1C2F0B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FCFEFB-9A1F-4F9F-9A0D-41D1FA3EA193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B937BE10-7788-4FF0-9D5F-135B30CDC699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áfico 18">
            <a:extLst>
              <a:ext uri="{FF2B5EF4-FFF2-40B4-BE49-F238E27FC236}">
                <a16:creationId xmlns:a16="http://schemas.microsoft.com/office/drawing/2014/main" id="{5C5641B6-23A0-4706-B4CE-53AE78B56E4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72CCA302-782C-4FA5-A9A4-68298726DD0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0DA71E0-1955-457C-80F0-5C8624E275EB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48145ED-1369-4787-9130-E5CA14C47130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6511E9B3-D923-4D64-AB2A-0F2882A63AFB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  <p:pic>
        <p:nvPicPr>
          <p:cNvPr id="26" name="Picture 8">
            <a:extLst>
              <a:ext uri="{FF2B5EF4-FFF2-40B4-BE49-F238E27FC236}">
                <a16:creationId xmlns:a16="http://schemas.microsoft.com/office/drawing/2014/main" id="{166AC860-E416-4A9A-9D5A-EDC40513FE0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884" y="4806032"/>
            <a:ext cx="1258920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Título">
            <a:extLst>
              <a:ext uri="{FF2B5EF4-FFF2-40B4-BE49-F238E27FC236}">
                <a16:creationId xmlns:a16="http://schemas.microsoft.com/office/drawing/2014/main" id="{86E8E065-971D-44A7-AF3A-C5D0944178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E88A2E3-1496-44EE-9CFA-010A8F8EFF28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67248EB-86D4-4346-B592-1AA2BA7981C3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B9ECFBBD-DA7B-460B-ABF2-B0318A25F4B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11">
            <a:extLst>
              <a:ext uri="{FF2B5EF4-FFF2-40B4-BE49-F238E27FC236}">
                <a16:creationId xmlns:a16="http://schemas.microsoft.com/office/drawing/2014/main" id="{6C39C158-D2E8-4EB7-A48E-77AAF566FD3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2257" y="4822981"/>
            <a:ext cx="1084614" cy="18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8FD9BB4F-1517-40BD-A258-CAAE423FFD5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BF30F668-26EC-4275-B0B5-DEC364B7987E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0166190E-D220-40A8-828D-AF4C17CD3724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4DEF7C19-F0C2-47CA-BDA9-2FD8866CC15C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922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5672299"/>
              </p:ext>
            </p:extLst>
          </p:nvPr>
        </p:nvGraphicFramePr>
        <p:xfrm>
          <a:off x="1591" y="1194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1" y="1194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323525" y="1280290"/>
            <a:ext cx="6120000" cy="1350000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l">
              <a:lnSpc>
                <a:spcPts val="3892"/>
              </a:lnSpc>
              <a:spcBef>
                <a:spcPts val="675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3000" b="1" i="0" kern="1200" spc="-6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  <a:sym typeface="Gill Sans" charset="0"/>
              </a:defRPr>
            </a:lvl1pPr>
            <a:lvl2pPr marL="600045" indent="-257162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942929" indent="-257162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151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master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0ACA8D6-8CAE-46CE-BC2E-6BB578FFE156}"/>
              </a:ext>
            </a:extLst>
          </p:cNvPr>
          <p:cNvGrpSpPr/>
          <p:nvPr userDrawn="1"/>
        </p:nvGrpSpPr>
        <p:grpSpPr>
          <a:xfrm>
            <a:off x="402476" y="433843"/>
            <a:ext cx="1835472" cy="439607"/>
            <a:chOff x="12458870" y="3449329"/>
            <a:chExt cx="8093075" cy="1938338"/>
          </a:xfrm>
          <a:solidFill>
            <a:schemeClr val="tx2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05DC638-2DFF-45A1-8EBF-109DB35C4F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58870" y="3449329"/>
              <a:ext cx="581025" cy="579438"/>
            </a:xfrm>
            <a:custGeom>
              <a:avLst/>
              <a:gdLst>
                <a:gd name="T0" fmla="*/ 366 w 366"/>
                <a:gd name="T1" fmla="*/ 183 h 365"/>
                <a:gd name="T2" fmla="*/ 362 w 366"/>
                <a:gd name="T3" fmla="*/ 145 h 365"/>
                <a:gd name="T4" fmla="*/ 350 w 366"/>
                <a:gd name="T5" fmla="*/ 111 h 365"/>
                <a:gd name="T6" fmla="*/ 334 w 366"/>
                <a:gd name="T7" fmla="*/ 80 h 365"/>
                <a:gd name="T8" fmla="*/ 312 w 366"/>
                <a:gd name="T9" fmla="*/ 54 h 365"/>
                <a:gd name="T10" fmla="*/ 284 w 366"/>
                <a:gd name="T11" fmla="*/ 32 h 365"/>
                <a:gd name="T12" fmla="*/ 254 w 366"/>
                <a:gd name="T13" fmla="*/ 14 h 365"/>
                <a:gd name="T14" fmla="*/ 220 w 366"/>
                <a:gd name="T15" fmla="*/ 4 h 365"/>
                <a:gd name="T16" fmla="*/ 182 w 366"/>
                <a:gd name="T17" fmla="*/ 0 h 365"/>
                <a:gd name="T18" fmla="*/ 164 w 366"/>
                <a:gd name="T19" fmla="*/ 2 h 365"/>
                <a:gd name="T20" fmla="*/ 128 w 366"/>
                <a:gd name="T21" fmla="*/ 8 h 365"/>
                <a:gd name="T22" fmla="*/ 96 w 366"/>
                <a:gd name="T23" fmla="*/ 22 h 365"/>
                <a:gd name="T24" fmla="*/ 66 w 366"/>
                <a:gd name="T25" fmla="*/ 42 h 365"/>
                <a:gd name="T26" fmla="*/ 42 w 366"/>
                <a:gd name="T27" fmla="*/ 66 h 365"/>
                <a:gd name="T28" fmla="*/ 22 w 366"/>
                <a:gd name="T29" fmla="*/ 96 h 365"/>
                <a:gd name="T30" fmla="*/ 8 w 366"/>
                <a:gd name="T31" fmla="*/ 127 h 365"/>
                <a:gd name="T32" fmla="*/ 0 w 366"/>
                <a:gd name="T33" fmla="*/ 163 h 365"/>
                <a:gd name="T34" fmla="*/ 0 w 366"/>
                <a:gd name="T35" fmla="*/ 183 h 365"/>
                <a:gd name="T36" fmla="*/ 4 w 366"/>
                <a:gd name="T37" fmla="*/ 219 h 365"/>
                <a:gd name="T38" fmla="*/ 14 w 366"/>
                <a:gd name="T39" fmla="*/ 253 h 365"/>
                <a:gd name="T40" fmla="*/ 30 w 366"/>
                <a:gd name="T41" fmla="*/ 285 h 365"/>
                <a:gd name="T42" fmla="*/ 54 w 366"/>
                <a:gd name="T43" fmla="*/ 311 h 365"/>
                <a:gd name="T44" fmla="*/ 80 w 366"/>
                <a:gd name="T45" fmla="*/ 333 h 365"/>
                <a:gd name="T46" fmla="*/ 112 w 366"/>
                <a:gd name="T47" fmla="*/ 351 h 365"/>
                <a:gd name="T48" fmla="*/ 146 w 366"/>
                <a:gd name="T49" fmla="*/ 361 h 365"/>
                <a:gd name="T50" fmla="*/ 182 w 366"/>
                <a:gd name="T51" fmla="*/ 365 h 365"/>
                <a:gd name="T52" fmla="*/ 202 w 366"/>
                <a:gd name="T53" fmla="*/ 363 h 365"/>
                <a:gd name="T54" fmla="*/ 236 w 366"/>
                <a:gd name="T55" fmla="*/ 357 h 365"/>
                <a:gd name="T56" fmla="*/ 270 w 366"/>
                <a:gd name="T57" fmla="*/ 343 h 365"/>
                <a:gd name="T58" fmla="*/ 298 w 366"/>
                <a:gd name="T59" fmla="*/ 323 h 365"/>
                <a:gd name="T60" fmla="*/ 324 w 366"/>
                <a:gd name="T61" fmla="*/ 299 h 365"/>
                <a:gd name="T62" fmla="*/ 344 w 366"/>
                <a:gd name="T63" fmla="*/ 269 h 365"/>
                <a:gd name="T64" fmla="*/ 358 w 366"/>
                <a:gd name="T65" fmla="*/ 237 h 365"/>
                <a:gd name="T66" fmla="*/ 364 w 366"/>
                <a:gd name="T67" fmla="*/ 201 h 365"/>
                <a:gd name="T68" fmla="*/ 366 w 366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65">
                  <a:moveTo>
                    <a:pt x="366" y="183"/>
                  </a:moveTo>
                  <a:lnTo>
                    <a:pt x="366" y="183"/>
                  </a:lnTo>
                  <a:lnTo>
                    <a:pt x="364" y="163"/>
                  </a:lnTo>
                  <a:lnTo>
                    <a:pt x="362" y="145"/>
                  </a:lnTo>
                  <a:lnTo>
                    <a:pt x="358" y="127"/>
                  </a:lnTo>
                  <a:lnTo>
                    <a:pt x="350" y="111"/>
                  </a:lnTo>
                  <a:lnTo>
                    <a:pt x="344" y="96"/>
                  </a:lnTo>
                  <a:lnTo>
                    <a:pt x="334" y="80"/>
                  </a:lnTo>
                  <a:lnTo>
                    <a:pt x="324" y="66"/>
                  </a:lnTo>
                  <a:lnTo>
                    <a:pt x="312" y="54"/>
                  </a:lnTo>
                  <a:lnTo>
                    <a:pt x="298" y="42"/>
                  </a:lnTo>
                  <a:lnTo>
                    <a:pt x="284" y="32"/>
                  </a:lnTo>
                  <a:lnTo>
                    <a:pt x="270" y="22"/>
                  </a:lnTo>
                  <a:lnTo>
                    <a:pt x="254" y="14"/>
                  </a:lnTo>
                  <a:lnTo>
                    <a:pt x="236" y="8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4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1"/>
                  </a:lnTo>
                  <a:lnTo>
                    <a:pt x="8" y="127"/>
                  </a:lnTo>
                  <a:lnTo>
                    <a:pt x="4" y="145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1"/>
                  </a:lnTo>
                  <a:lnTo>
                    <a:pt x="4" y="219"/>
                  </a:lnTo>
                  <a:lnTo>
                    <a:pt x="8" y="237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5"/>
                  </a:lnTo>
                  <a:lnTo>
                    <a:pt x="42" y="299"/>
                  </a:lnTo>
                  <a:lnTo>
                    <a:pt x="54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6" y="343"/>
                  </a:lnTo>
                  <a:lnTo>
                    <a:pt x="112" y="351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4" y="363"/>
                  </a:lnTo>
                  <a:lnTo>
                    <a:pt x="182" y="365"/>
                  </a:lnTo>
                  <a:lnTo>
                    <a:pt x="182" y="365"/>
                  </a:lnTo>
                  <a:lnTo>
                    <a:pt x="202" y="363"/>
                  </a:lnTo>
                  <a:lnTo>
                    <a:pt x="220" y="361"/>
                  </a:lnTo>
                  <a:lnTo>
                    <a:pt x="236" y="357"/>
                  </a:lnTo>
                  <a:lnTo>
                    <a:pt x="254" y="351"/>
                  </a:lnTo>
                  <a:lnTo>
                    <a:pt x="270" y="343"/>
                  </a:lnTo>
                  <a:lnTo>
                    <a:pt x="284" y="333"/>
                  </a:lnTo>
                  <a:lnTo>
                    <a:pt x="298" y="323"/>
                  </a:lnTo>
                  <a:lnTo>
                    <a:pt x="312" y="311"/>
                  </a:lnTo>
                  <a:lnTo>
                    <a:pt x="324" y="299"/>
                  </a:lnTo>
                  <a:lnTo>
                    <a:pt x="334" y="285"/>
                  </a:lnTo>
                  <a:lnTo>
                    <a:pt x="344" y="269"/>
                  </a:lnTo>
                  <a:lnTo>
                    <a:pt x="350" y="253"/>
                  </a:lnTo>
                  <a:lnTo>
                    <a:pt x="358" y="237"/>
                  </a:lnTo>
                  <a:lnTo>
                    <a:pt x="362" y="219"/>
                  </a:lnTo>
                  <a:lnTo>
                    <a:pt x="364" y="201"/>
                  </a:lnTo>
                  <a:lnTo>
                    <a:pt x="366" y="183"/>
                  </a:lnTo>
                  <a:lnTo>
                    <a:pt x="366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E65E9DA-A6E6-4018-A47C-E150945EC5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3449329"/>
              <a:ext cx="576263" cy="579438"/>
            </a:xfrm>
            <a:custGeom>
              <a:avLst/>
              <a:gdLst>
                <a:gd name="T0" fmla="*/ 363 w 363"/>
                <a:gd name="T1" fmla="*/ 183 h 365"/>
                <a:gd name="T2" fmla="*/ 361 w 363"/>
                <a:gd name="T3" fmla="*/ 145 h 365"/>
                <a:gd name="T4" fmla="*/ 349 w 363"/>
                <a:gd name="T5" fmla="*/ 111 h 365"/>
                <a:gd name="T6" fmla="*/ 333 w 363"/>
                <a:gd name="T7" fmla="*/ 80 h 365"/>
                <a:gd name="T8" fmla="*/ 311 w 363"/>
                <a:gd name="T9" fmla="*/ 54 h 365"/>
                <a:gd name="T10" fmla="*/ 283 w 363"/>
                <a:gd name="T11" fmla="*/ 32 h 365"/>
                <a:gd name="T12" fmla="*/ 253 w 363"/>
                <a:gd name="T13" fmla="*/ 14 h 365"/>
                <a:gd name="T14" fmla="*/ 217 w 363"/>
                <a:gd name="T15" fmla="*/ 4 h 365"/>
                <a:gd name="T16" fmla="*/ 181 w 363"/>
                <a:gd name="T17" fmla="*/ 0 h 365"/>
                <a:gd name="T18" fmla="*/ 163 w 363"/>
                <a:gd name="T19" fmla="*/ 2 h 365"/>
                <a:gd name="T20" fmla="*/ 128 w 363"/>
                <a:gd name="T21" fmla="*/ 8 h 365"/>
                <a:gd name="T22" fmla="*/ 94 w 363"/>
                <a:gd name="T23" fmla="*/ 22 h 365"/>
                <a:gd name="T24" fmla="*/ 66 w 363"/>
                <a:gd name="T25" fmla="*/ 42 h 365"/>
                <a:gd name="T26" fmla="*/ 42 w 363"/>
                <a:gd name="T27" fmla="*/ 66 h 365"/>
                <a:gd name="T28" fmla="*/ 22 w 363"/>
                <a:gd name="T29" fmla="*/ 96 h 365"/>
                <a:gd name="T30" fmla="*/ 8 w 363"/>
                <a:gd name="T31" fmla="*/ 127 h 365"/>
                <a:gd name="T32" fmla="*/ 0 w 363"/>
                <a:gd name="T33" fmla="*/ 163 h 365"/>
                <a:gd name="T34" fmla="*/ 0 w 363"/>
                <a:gd name="T35" fmla="*/ 183 h 365"/>
                <a:gd name="T36" fmla="*/ 2 w 363"/>
                <a:gd name="T37" fmla="*/ 219 h 365"/>
                <a:gd name="T38" fmla="*/ 14 w 363"/>
                <a:gd name="T39" fmla="*/ 253 h 365"/>
                <a:gd name="T40" fmla="*/ 30 w 363"/>
                <a:gd name="T41" fmla="*/ 285 h 365"/>
                <a:gd name="T42" fmla="*/ 52 w 363"/>
                <a:gd name="T43" fmla="*/ 311 h 365"/>
                <a:gd name="T44" fmla="*/ 80 w 363"/>
                <a:gd name="T45" fmla="*/ 333 h 365"/>
                <a:gd name="T46" fmla="*/ 110 w 363"/>
                <a:gd name="T47" fmla="*/ 351 h 365"/>
                <a:gd name="T48" fmla="*/ 146 w 363"/>
                <a:gd name="T49" fmla="*/ 361 h 365"/>
                <a:gd name="T50" fmla="*/ 181 w 363"/>
                <a:gd name="T51" fmla="*/ 365 h 365"/>
                <a:gd name="T52" fmla="*/ 199 w 363"/>
                <a:gd name="T53" fmla="*/ 363 h 365"/>
                <a:gd name="T54" fmla="*/ 235 w 363"/>
                <a:gd name="T55" fmla="*/ 357 h 365"/>
                <a:gd name="T56" fmla="*/ 269 w 363"/>
                <a:gd name="T57" fmla="*/ 343 h 365"/>
                <a:gd name="T58" fmla="*/ 297 w 363"/>
                <a:gd name="T59" fmla="*/ 323 h 365"/>
                <a:gd name="T60" fmla="*/ 323 w 363"/>
                <a:gd name="T61" fmla="*/ 299 h 365"/>
                <a:gd name="T62" fmla="*/ 341 w 363"/>
                <a:gd name="T63" fmla="*/ 269 h 365"/>
                <a:gd name="T64" fmla="*/ 355 w 363"/>
                <a:gd name="T65" fmla="*/ 237 h 365"/>
                <a:gd name="T66" fmla="*/ 363 w 363"/>
                <a:gd name="T67" fmla="*/ 201 h 365"/>
                <a:gd name="T68" fmla="*/ 363 w 363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5">
                  <a:moveTo>
                    <a:pt x="363" y="183"/>
                  </a:moveTo>
                  <a:lnTo>
                    <a:pt x="363" y="183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7"/>
                  </a:lnTo>
                  <a:lnTo>
                    <a:pt x="349" y="111"/>
                  </a:lnTo>
                  <a:lnTo>
                    <a:pt x="341" y="96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4"/>
                  </a:lnTo>
                  <a:lnTo>
                    <a:pt x="297" y="42"/>
                  </a:lnTo>
                  <a:lnTo>
                    <a:pt x="283" y="32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2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2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2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1"/>
                  </a:lnTo>
                  <a:lnTo>
                    <a:pt x="8" y="127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201"/>
                  </a:lnTo>
                  <a:lnTo>
                    <a:pt x="2" y="219"/>
                  </a:lnTo>
                  <a:lnTo>
                    <a:pt x="8" y="237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5"/>
                  </a:lnTo>
                  <a:lnTo>
                    <a:pt x="42" y="299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3"/>
                  </a:lnTo>
                  <a:lnTo>
                    <a:pt x="110" y="351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5"/>
                  </a:lnTo>
                  <a:lnTo>
                    <a:pt x="181" y="365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7"/>
                  </a:lnTo>
                  <a:lnTo>
                    <a:pt x="253" y="351"/>
                  </a:lnTo>
                  <a:lnTo>
                    <a:pt x="269" y="343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9"/>
                  </a:lnTo>
                  <a:lnTo>
                    <a:pt x="333" y="285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7"/>
                  </a:lnTo>
                  <a:lnTo>
                    <a:pt x="361" y="219"/>
                  </a:lnTo>
                  <a:lnTo>
                    <a:pt x="363" y="201"/>
                  </a:lnTo>
                  <a:lnTo>
                    <a:pt x="363" y="183"/>
                  </a:lnTo>
                  <a:lnTo>
                    <a:pt x="363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E8EFACE2-B62B-417C-A842-5717A3841D8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819358" y="3449329"/>
              <a:ext cx="581025" cy="579438"/>
            </a:xfrm>
            <a:custGeom>
              <a:avLst/>
              <a:gdLst>
                <a:gd name="T0" fmla="*/ 366 w 366"/>
                <a:gd name="T1" fmla="*/ 183 h 365"/>
                <a:gd name="T2" fmla="*/ 362 w 366"/>
                <a:gd name="T3" fmla="*/ 145 h 365"/>
                <a:gd name="T4" fmla="*/ 352 w 366"/>
                <a:gd name="T5" fmla="*/ 111 h 365"/>
                <a:gd name="T6" fmla="*/ 336 w 366"/>
                <a:gd name="T7" fmla="*/ 80 h 365"/>
                <a:gd name="T8" fmla="*/ 312 w 366"/>
                <a:gd name="T9" fmla="*/ 54 h 365"/>
                <a:gd name="T10" fmla="*/ 286 w 366"/>
                <a:gd name="T11" fmla="*/ 32 h 365"/>
                <a:gd name="T12" fmla="*/ 254 w 366"/>
                <a:gd name="T13" fmla="*/ 14 h 365"/>
                <a:gd name="T14" fmla="*/ 220 w 366"/>
                <a:gd name="T15" fmla="*/ 4 h 365"/>
                <a:gd name="T16" fmla="*/ 184 w 366"/>
                <a:gd name="T17" fmla="*/ 0 h 365"/>
                <a:gd name="T18" fmla="*/ 164 w 366"/>
                <a:gd name="T19" fmla="*/ 2 h 365"/>
                <a:gd name="T20" fmla="*/ 130 w 366"/>
                <a:gd name="T21" fmla="*/ 8 h 365"/>
                <a:gd name="T22" fmla="*/ 96 w 366"/>
                <a:gd name="T23" fmla="*/ 22 h 365"/>
                <a:gd name="T24" fmla="*/ 68 w 366"/>
                <a:gd name="T25" fmla="*/ 42 h 365"/>
                <a:gd name="T26" fmla="*/ 42 w 366"/>
                <a:gd name="T27" fmla="*/ 66 h 365"/>
                <a:gd name="T28" fmla="*/ 22 w 366"/>
                <a:gd name="T29" fmla="*/ 96 h 365"/>
                <a:gd name="T30" fmla="*/ 8 w 366"/>
                <a:gd name="T31" fmla="*/ 127 h 365"/>
                <a:gd name="T32" fmla="*/ 2 w 366"/>
                <a:gd name="T33" fmla="*/ 163 h 365"/>
                <a:gd name="T34" fmla="*/ 0 w 366"/>
                <a:gd name="T35" fmla="*/ 183 h 365"/>
                <a:gd name="T36" fmla="*/ 4 w 366"/>
                <a:gd name="T37" fmla="*/ 219 h 365"/>
                <a:gd name="T38" fmla="*/ 16 w 366"/>
                <a:gd name="T39" fmla="*/ 253 h 365"/>
                <a:gd name="T40" fmla="*/ 32 w 366"/>
                <a:gd name="T41" fmla="*/ 285 h 365"/>
                <a:gd name="T42" fmla="*/ 54 w 366"/>
                <a:gd name="T43" fmla="*/ 311 h 365"/>
                <a:gd name="T44" fmla="*/ 82 w 366"/>
                <a:gd name="T45" fmla="*/ 333 h 365"/>
                <a:gd name="T46" fmla="*/ 112 w 366"/>
                <a:gd name="T47" fmla="*/ 351 h 365"/>
                <a:gd name="T48" fmla="*/ 146 w 366"/>
                <a:gd name="T49" fmla="*/ 361 h 365"/>
                <a:gd name="T50" fmla="*/ 184 w 366"/>
                <a:gd name="T51" fmla="*/ 365 h 365"/>
                <a:gd name="T52" fmla="*/ 202 w 366"/>
                <a:gd name="T53" fmla="*/ 363 h 365"/>
                <a:gd name="T54" fmla="*/ 238 w 366"/>
                <a:gd name="T55" fmla="*/ 357 h 365"/>
                <a:gd name="T56" fmla="*/ 270 w 366"/>
                <a:gd name="T57" fmla="*/ 343 h 365"/>
                <a:gd name="T58" fmla="*/ 300 w 366"/>
                <a:gd name="T59" fmla="*/ 323 h 365"/>
                <a:gd name="T60" fmla="*/ 324 w 366"/>
                <a:gd name="T61" fmla="*/ 299 h 365"/>
                <a:gd name="T62" fmla="*/ 344 w 366"/>
                <a:gd name="T63" fmla="*/ 269 h 365"/>
                <a:gd name="T64" fmla="*/ 358 w 366"/>
                <a:gd name="T65" fmla="*/ 237 h 365"/>
                <a:gd name="T66" fmla="*/ 366 w 366"/>
                <a:gd name="T67" fmla="*/ 201 h 365"/>
                <a:gd name="T68" fmla="*/ 366 w 366"/>
                <a:gd name="T69" fmla="*/ 18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65">
                  <a:moveTo>
                    <a:pt x="366" y="183"/>
                  </a:moveTo>
                  <a:lnTo>
                    <a:pt x="366" y="183"/>
                  </a:lnTo>
                  <a:lnTo>
                    <a:pt x="366" y="163"/>
                  </a:lnTo>
                  <a:lnTo>
                    <a:pt x="362" y="145"/>
                  </a:lnTo>
                  <a:lnTo>
                    <a:pt x="358" y="127"/>
                  </a:lnTo>
                  <a:lnTo>
                    <a:pt x="352" y="111"/>
                  </a:lnTo>
                  <a:lnTo>
                    <a:pt x="344" y="96"/>
                  </a:lnTo>
                  <a:lnTo>
                    <a:pt x="336" y="80"/>
                  </a:lnTo>
                  <a:lnTo>
                    <a:pt x="324" y="66"/>
                  </a:lnTo>
                  <a:lnTo>
                    <a:pt x="312" y="54"/>
                  </a:lnTo>
                  <a:lnTo>
                    <a:pt x="300" y="42"/>
                  </a:lnTo>
                  <a:lnTo>
                    <a:pt x="286" y="32"/>
                  </a:lnTo>
                  <a:lnTo>
                    <a:pt x="270" y="22"/>
                  </a:lnTo>
                  <a:lnTo>
                    <a:pt x="254" y="14"/>
                  </a:lnTo>
                  <a:lnTo>
                    <a:pt x="238" y="8"/>
                  </a:lnTo>
                  <a:lnTo>
                    <a:pt x="220" y="4"/>
                  </a:lnTo>
                  <a:lnTo>
                    <a:pt x="202" y="2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64" y="2"/>
                  </a:lnTo>
                  <a:lnTo>
                    <a:pt x="146" y="4"/>
                  </a:lnTo>
                  <a:lnTo>
                    <a:pt x="130" y="8"/>
                  </a:lnTo>
                  <a:lnTo>
                    <a:pt x="112" y="14"/>
                  </a:lnTo>
                  <a:lnTo>
                    <a:pt x="96" y="22"/>
                  </a:lnTo>
                  <a:lnTo>
                    <a:pt x="82" y="32"/>
                  </a:lnTo>
                  <a:lnTo>
                    <a:pt x="68" y="42"/>
                  </a:lnTo>
                  <a:lnTo>
                    <a:pt x="54" y="54"/>
                  </a:lnTo>
                  <a:lnTo>
                    <a:pt x="42" y="66"/>
                  </a:lnTo>
                  <a:lnTo>
                    <a:pt x="32" y="80"/>
                  </a:lnTo>
                  <a:lnTo>
                    <a:pt x="22" y="96"/>
                  </a:lnTo>
                  <a:lnTo>
                    <a:pt x="16" y="111"/>
                  </a:lnTo>
                  <a:lnTo>
                    <a:pt x="8" y="127"/>
                  </a:lnTo>
                  <a:lnTo>
                    <a:pt x="4" y="145"/>
                  </a:lnTo>
                  <a:lnTo>
                    <a:pt x="2" y="163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2" y="201"/>
                  </a:lnTo>
                  <a:lnTo>
                    <a:pt x="4" y="219"/>
                  </a:lnTo>
                  <a:lnTo>
                    <a:pt x="8" y="237"/>
                  </a:lnTo>
                  <a:lnTo>
                    <a:pt x="16" y="253"/>
                  </a:lnTo>
                  <a:lnTo>
                    <a:pt x="22" y="269"/>
                  </a:lnTo>
                  <a:lnTo>
                    <a:pt x="32" y="285"/>
                  </a:lnTo>
                  <a:lnTo>
                    <a:pt x="42" y="299"/>
                  </a:lnTo>
                  <a:lnTo>
                    <a:pt x="54" y="311"/>
                  </a:lnTo>
                  <a:lnTo>
                    <a:pt x="68" y="323"/>
                  </a:lnTo>
                  <a:lnTo>
                    <a:pt x="82" y="333"/>
                  </a:lnTo>
                  <a:lnTo>
                    <a:pt x="96" y="343"/>
                  </a:lnTo>
                  <a:lnTo>
                    <a:pt x="112" y="351"/>
                  </a:lnTo>
                  <a:lnTo>
                    <a:pt x="130" y="357"/>
                  </a:lnTo>
                  <a:lnTo>
                    <a:pt x="146" y="361"/>
                  </a:lnTo>
                  <a:lnTo>
                    <a:pt x="164" y="363"/>
                  </a:lnTo>
                  <a:lnTo>
                    <a:pt x="184" y="365"/>
                  </a:lnTo>
                  <a:lnTo>
                    <a:pt x="184" y="365"/>
                  </a:lnTo>
                  <a:lnTo>
                    <a:pt x="202" y="363"/>
                  </a:lnTo>
                  <a:lnTo>
                    <a:pt x="220" y="361"/>
                  </a:lnTo>
                  <a:lnTo>
                    <a:pt x="238" y="357"/>
                  </a:lnTo>
                  <a:lnTo>
                    <a:pt x="254" y="351"/>
                  </a:lnTo>
                  <a:lnTo>
                    <a:pt x="270" y="343"/>
                  </a:lnTo>
                  <a:lnTo>
                    <a:pt x="286" y="333"/>
                  </a:lnTo>
                  <a:lnTo>
                    <a:pt x="300" y="323"/>
                  </a:lnTo>
                  <a:lnTo>
                    <a:pt x="312" y="311"/>
                  </a:lnTo>
                  <a:lnTo>
                    <a:pt x="324" y="299"/>
                  </a:lnTo>
                  <a:lnTo>
                    <a:pt x="336" y="285"/>
                  </a:lnTo>
                  <a:lnTo>
                    <a:pt x="344" y="269"/>
                  </a:lnTo>
                  <a:lnTo>
                    <a:pt x="352" y="253"/>
                  </a:lnTo>
                  <a:lnTo>
                    <a:pt x="358" y="237"/>
                  </a:lnTo>
                  <a:lnTo>
                    <a:pt x="362" y="219"/>
                  </a:lnTo>
                  <a:lnTo>
                    <a:pt x="366" y="201"/>
                  </a:lnTo>
                  <a:lnTo>
                    <a:pt x="366" y="183"/>
                  </a:lnTo>
                  <a:lnTo>
                    <a:pt x="366" y="1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7A074823-271C-4496-B916-5B7B52E802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4130366"/>
              <a:ext cx="576263" cy="579438"/>
            </a:xfrm>
            <a:custGeom>
              <a:avLst/>
              <a:gdLst>
                <a:gd name="T0" fmla="*/ 363 w 363"/>
                <a:gd name="T1" fmla="*/ 181 h 365"/>
                <a:gd name="T2" fmla="*/ 361 w 363"/>
                <a:gd name="T3" fmla="*/ 145 h 365"/>
                <a:gd name="T4" fmla="*/ 349 w 363"/>
                <a:gd name="T5" fmla="*/ 112 h 365"/>
                <a:gd name="T6" fmla="*/ 333 w 363"/>
                <a:gd name="T7" fmla="*/ 80 h 365"/>
                <a:gd name="T8" fmla="*/ 311 w 363"/>
                <a:gd name="T9" fmla="*/ 54 h 365"/>
                <a:gd name="T10" fmla="*/ 283 w 363"/>
                <a:gd name="T11" fmla="*/ 32 h 365"/>
                <a:gd name="T12" fmla="*/ 253 w 363"/>
                <a:gd name="T13" fmla="*/ 14 h 365"/>
                <a:gd name="T14" fmla="*/ 217 w 363"/>
                <a:gd name="T15" fmla="*/ 4 h 365"/>
                <a:gd name="T16" fmla="*/ 181 w 363"/>
                <a:gd name="T17" fmla="*/ 0 h 365"/>
                <a:gd name="T18" fmla="*/ 163 w 363"/>
                <a:gd name="T19" fmla="*/ 0 h 365"/>
                <a:gd name="T20" fmla="*/ 128 w 363"/>
                <a:gd name="T21" fmla="*/ 8 h 365"/>
                <a:gd name="T22" fmla="*/ 94 w 363"/>
                <a:gd name="T23" fmla="*/ 22 h 365"/>
                <a:gd name="T24" fmla="*/ 66 w 363"/>
                <a:gd name="T25" fmla="*/ 42 h 365"/>
                <a:gd name="T26" fmla="*/ 42 w 363"/>
                <a:gd name="T27" fmla="*/ 66 h 365"/>
                <a:gd name="T28" fmla="*/ 22 w 363"/>
                <a:gd name="T29" fmla="*/ 96 h 365"/>
                <a:gd name="T30" fmla="*/ 8 w 363"/>
                <a:gd name="T31" fmla="*/ 127 h 365"/>
                <a:gd name="T32" fmla="*/ 0 w 363"/>
                <a:gd name="T33" fmla="*/ 163 h 365"/>
                <a:gd name="T34" fmla="*/ 0 w 363"/>
                <a:gd name="T35" fmla="*/ 181 h 365"/>
                <a:gd name="T36" fmla="*/ 2 w 363"/>
                <a:gd name="T37" fmla="*/ 219 h 365"/>
                <a:gd name="T38" fmla="*/ 14 w 363"/>
                <a:gd name="T39" fmla="*/ 253 h 365"/>
                <a:gd name="T40" fmla="*/ 30 w 363"/>
                <a:gd name="T41" fmla="*/ 283 h 365"/>
                <a:gd name="T42" fmla="*/ 52 w 363"/>
                <a:gd name="T43" fmla="*/ 311 h 365"/>
                <a:gd name="T44" fmla="*/ 80 w 363"/>
                <a:gd name="T45" fmla="*/ 333 h 365"/>
                <a:gd name="T46" fmla="*/ 110 w 363"/>
                <a:gd name="T47" fmla="*/ 349 h 365"/>
                <a:gd name="T48" fmla="*/ 146 w 363"/>
                <a:gd name="T49" fmla="*/ 361 h 365"/>
                <a:gd name="T50" fmla="*/ 181 w 363"/>
                <a:gd name="T51" fmla="*/ 365 h 365"/>
                <a:gd name="T52" fmla="*/ 199 w 363"/>
                <a:gd name="T53" fmla="*/ 363 h 365"/>
                <a:gd name="T54" fmla="*/ 235 w 363"/>
                <a:gd name="T55" fmla="*/ 357 h 365"/>
                <a:gd name="T56" fmla="*/ 269 w 363"/>
                <a:gd name="T57" fmla="*/ 343 h 365"/>
                <a:gd name="T58" fmla="*/ 297 w 363"/>
                <a:gd name="T59" fmla="*/ 323 h 365"/>
                <a:gd name="T60" fmla="*/ 323 w 363"/>
                <a:gd name="T61" fmla="*/ 297 h 365"/>
                <a:gd name="T62" fmla="*/ 341 w 363"/>
                <a:gd name="T63" fmla="*/ 269 h 365"/>
                <a:gd name="T64" fmla="*/ 355 w 363"/>
                <a:gd name="T65" fmla="*/ 235 h 365"/>
                <a:gd name="T66" fmla="*/ 363 w 363"/>
                <a:gd name="T67" fmla="*/ 201 h 365"/>
                <a:gd name="T68" fmla="*/ 363 w 363"/>
                <a:gd name="T69" fmla="*/ 18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5">
                  <a:moveTo>
                    <a:pt x="363" y="181"/>
                  </a:moveTo>
                  <a:lnTo>
                    <a:pt x="363" y="181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7"/>
                  </a:lnTo>
                  <a:lnTo>
                    <a:pt x="349" y="112"/>
                  </a:lnTo>
                  <a:lnTo>
                    <a:pt x="341" y="96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4"/>
                  </a:lnTo>
                  <a:lnTo>
                    <a:pt x="297" y="42"/>
                  </a:lnTo>
                  <a:lnTo>
                    <a:pt x="283" y="32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0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2"/>
                  </a:lnTo>
                  <a:lnTo>
                    <a:pt x="66" y="42"/>
                  </a:lnTo>
                  <a:lnTo>
                    <a:pt x="52" y="54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6"/>
                  </a:lnTo>
                  <a:lnTo>
                    <a:pt x="14" y="112"/>
                  </a:lnTo>
                  <a:lnTo>
                    <a:pt x="8" y="127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201"/>
                  </a:lnTo>
                  <a:lnTo>
                    <a:pt x="2" y="219"/>
                  </a:lnTo>
                  <a:lnTo>
                    <a:pt x="8" y="235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3"/>
                  </a:lnTo>
                  <a:lnTo>
                    <a:pt x="42" y="297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3"/>
                  </a:lnTo>
                  <a:lnTo>
                    <a:pt x="110" y="349"/>
                  </a:lnTo>
                  <a:lnTo>
                    <a:pt x="128" y="357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5"/>
                  </a:lnTo>
                  <a:lnTo>
                    <a:pt x="181" y="365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7"/>
                  </a:lnTo>
                  <a:lnTo>
                    <a:pt x="253" y="349"/>
                  </a:lnTo>
                  <a:lnTo>
                    <a:pt x="269" y="343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7"/>
                  </a:lnTo>
                  <a:lnTo>
                    <a:pt x="333" y="283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5"/>
                  </a:lnTo>
                  <a:lnTo>
                    <a:pt x="361" y="219"/>
                  </a:lnTo>
                  <a:lnTo>
                    <a:pt x="363" y="201"/>
                  </a:lnTo>
                  <a:lnTo>
                    <a:pt x="363" y="181"/>
                  </a:lnTo>
                  <a:lnTo>
                    <a:pt x="363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13EEB0F-B19D-4AE2-9BAA-3B38F5DE83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41495" y="4811404"/>
              <a:ext cx="576263" cy="576263"/>
            </a:xfrm>
            <a:custGeom>
              <a:avLst/>
              <a:gdLst>
                <a:gd name="T0" fmla="*/ 363 w 363"/>
                <a:gd name="T1" fmla="*/ 181 h 363"/>
                <a:gd name="T2" fmla="*/ 361 w 363"/>
                <a:gd name="T3" fmla="*/ 145 h 363"/>
                <a:gd name="T4" fmla="*/ 349 w 363"/>
                <a:gd name="T5" fmla="*/ 110 h 363"/>
                <a:gd name="T6" fmla="*/ 333 w 363"/>
                <a:gd name="T7" fmla="*/ 80 h 363"/>
                <a:gd name="T8" fmla="*/ 311 w 363"/>
                <a:gd name="T9" fmla="*/ 52 h 363"/>
                <a:gd name="T10" fmla="*/ 283 w 363"/>
                <a:gd name="T11" fmla="*/ 30 h 363"/>
                <a:gd name="T12" fmla="*/ 253 w 363"/>
                <a:gd name="T13" fmla="*/ 14 h 363"/>
                <a:gd name="T14" fmla="*/ 217 w 363"/>
                <a:gd name="T15" fmla="*/ 4 h 363"/>
                <a:gd name="T16" fmla="*/ 181 w 363"/>
                <a:gd name="T17" fmla="*/ 0 h 363"/>
                <a:gd name="T18" fmla="*/ 163 w 363"/>
                <a:gd name="T19" fmla="*/ 0 h 363"/>
                <a:gd name="T20" fmla="*/ 128 w 363"/>
                <a:gd name="T21" fmla="*/ 8 h 363"/>
                <a:gd name="T22" fmla="*/ 94 w 363"/>
                <a:gd name="T23" fmla="*/ 22 h 363"/>
                <a:gd name="T24" fmla="*/ 66 w 363"/>
                <a:gd name="T25" fmla="*/ 42 h 363"/>
                <a:gd name="T26" fmla="*/ 42 w 363"/>
                <a:gd name="T27" fmla="*/ 66 h 363"/>
                <a:gd name="T28" fmla="*/ 22 w 363"/>
                <a:gd name="T29" fmla="*/ 94 h 363"/>
                <a:gd name="T30" fmla="*/ 8 w 363"/>
                <a:gd name="T31" fmla="*/ 128 h 363"/>
                <a:gd name="T32" fmla="*/ 0 w 363"/>
                <a:gd name="T33" fmla="*/ 163 h 363"/>
                <a:gd name="T34" fmla="*/ 0 w 363"/>
                <a:gd name="T35" fmla="*/ 181 h 363"/>
                <a:gd name="T36" fmla="*/ 2 w 363"/>
                <a:gd name="T37" fmla="*/ 217 h 363"/>
                <a:gd name="T38" fmla="*/ 14 w 363"/>
                <a:gd name="T39" fmla="*/ 253 h 363"/>
                <a:gd name="T40" fmla="*/ 30 w 363"/>
                <a:gd name="T41" fmla="*/ 283 h 363"/>
                <a:gd name="T42" fmla="*/ 52 w 363"/>
                <a:gd name="T43" fmla="*/ 311 h 363"/>
                <a:gd name="T44" fmla="*/ 80 w 363"/>
                <a:gd name="T45" fmla="*/ 333 h 363"/>
                <a:gd name="T46" fmla="*/ 110 w 363"/>
                <a:gd name="T47" fmla="*/ 349 h 363"/>
                <a:gd name="T48" fmla="*/ 146 w 363"/>
                <a:gd name="T49" fmla="*/ 361 h 363"/>
                <a:gd name="T50" fmla="*/ 181 w 363"/>
                <a:gd name="T51" fmla="*/ 363 h 363"/>
                <a:gd name="T52" fmla="*/ 199 w 363"/>
                <a:gd name="T53" fmla="*/ 363 h 363"/>
                <a:gd name="T54" fmla="*/ 235 w 363"/>
                <a:gd name="T55" fmla="*/ 355 h 363"/>
                <a:gd name="T56" fmla="*/ 269 w 363"/>
                <a:gd name="T57" fmla="*/ 341 h 363"/>
                <a:gd name="T58" fmla="*/ 297 w 363"/>
                <a:gd name="T59" fmla="*/ 323 h 363"/>
                <a:gd name="T60" fmla="*/ 323 w 363"/>
                <a:gd name="T61" fmla="*/ 297 h 363"/>
                <a:gd name="T62" fmla="*/ 341 w 363"/>
                <a:gd name="T63" fmla="*/ 269 h 363"/>
                <a:gd name="T64" fmla="*/ 355 w 363"/>
                <a:gd name="T65" fmla="*/ 235 h 363"/>
                <a:gd name="T66" fmla="*/ 363 w 363"/>
                <a:gd name="T67" fmla="*/ 199 h 363"/>
                <a:gd name="T68" fmla="*/ 363 w 363"/>
                <a:gd name="T69" fmla="*/ 181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3" h="363">
                  <a:moveTo>
                    <a:pt x="363" y="181"/>
                  </a:moveTo>
                  <a:lnTo>
                    <a:pt x="363" y="181"/>
                  </a:lnTo>
                  <a:lnTo>
                    <a:pt x="363" y="163"/>
                  </a:lnTo>
                  <a:lnTo>
                    <a:pt x="361" y="145"/>
                  </a:lnTo>
                  <a:lnTo>
                    <a:pt x="355" y="128"/>
                  </a:lnTo>
                  <a:lnTo>
                    <a:pt x="349" y="110"/>
                  </a:lnTo>
                  <a:lnTo>
                    <a:pt x="341" y="94"/>
                  </a:lnTo>
                  <a:lnTo>
                    <a:pt x="333" y="80"/>
                  </a:lnTo>
                  <a:lnTo>
                    <a:pt x="323" y="66"/>
                  </a:lnTo>
                  <a:lnTo>
                    <a:pt x="311" y="52"/>
                  </a:lnTo>
                  <a:lnTo>
                    <a:pt x="297" y="42"/>
                  </a:lnTo>
                  <a:lnTo>
                    <a:pt x="283" y="30"/>
                  </a:lnTo>
                  <a:lnTo>
                    <a:pt x="269" y="22"/>
                  </a:lnTo>
                  <a:lnTo>
                    <a:pt x="253" y="14"/>
                  </a:lnTo>
                  <a:lnTo>
                    <a:pt x="235" y="8"/>
                  </a:lnTo>
                  <a:lnTo>
                    <a:pt x="217" y="4"/>
                  </a:lnTo>
                  <a:lnTo>
                    <a:pt x="199" y="0"/>
                  </a:lnTo>
                  <a:lnTo>
                    <a:pt x="181" y="0"/>
                  </a:lnTo>
                  <a:lnTo>
                    <a:pt x="181" y="0"/>
                  </a:lnTo>
                  <a:lnTo>
                    <a:pt x="163" y="0"/>
                  </a:lnTo>
                  <a:lnTo>
                    <a:pt x="146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2"/>
                  </a:lnTo>
                  <a:lnTo>
                    <a:pt x="80" y="30"/>
                  </a:lnTo>
                  <a:lnTo>
                    <a:pt x="66" y="42"/>
                  </a:lnTo>
                  <a:lnTo>
                    <a:pt x="52" y="52"/>
                  </a:lnTo>
                  <a:lnTo>
                    <a:pt x="42" y="66"/>
                  </a:lnTo>
                  <a:lnTo>
                    <a:pt x="30" y="80"/>
                  </a:lnTo>
                  <a:lnTo>
                    <a:pt x="22" y="94"/>
                  </a:lnTo>
                  <a:lnTo>
                    <a:pt x="14" y="110"/>
                  </a:lnTo>
                  <a:lnTo>
                    <a:pt x="8" y="128"/>
                  </a:lnTo>
                  <a:lnTo>
                    <a:pt x="2" y="145"/>
                  </a:lnTo>
                  <a:lnTo>
                    <a:pt x="0" y="163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0" y="199"/>
                  </a:lnTo>
                  <a:lnTo>
                    <a:pt x="2" y="217"/>
                  </a:lnTo>
                  <a:lnTo>
                    <a:pt x="8" y="235"/>
                  </a:lnTo>
                  <a:lnTo>
                    <a:pt x="14" y="253"/>
                  </a:lnTo>
                  <a:lnTo>
                    <a:pt x="22" y="269"/>
                  </a:lnTo>
                  <a:lnTo>
                    <a:pt x="30" y="283"/>
                  </a:lnTo>
                  <a:lnTo>
                    <a:pt x="42" y="297"/>
                  </a:lnTo>
                  <a:lnTo>
                    <a:pt x="52" y="311"/>
                  </a:lnTo>
                  <a:lnTo>
                    <a:pt x="66" y="323"/>
                  </a:lnTo>
                  <a:lnTo>
                    <a:pt x="80" y="333"/>
                  </a:lnTo>
                  <a:lnTo>
                    <a:pt x="94" y="341"/>
                  </a:lnTo>
                  <a:lnTo>
                    <a:pt x="110" y="349"/>
                  </a:lnTo>
                  <a:lnTo>
                    <a:pt x="128" y="355"/>
                  </a:lnTo>
                  <a:lnTo>
                    <a:pt x="146" y="361"/>
                  </a:lnTo>
                  <a:lnTo>
                    <a:pt x="163" y="363"/>
                  </a:lnTo>
                  <a:lnTo>
                    <a:pt x="181" y="363"/>
                  </a:lnTo>
                  <a:lnTo>
                    <a:pt x="181" y="363"/>
                  </a:lnTo>
                  <a:lnTo>
                    <a:pt x="199" y="363"/>
                  </a:lnTo>
                  <a:lnTo>
                    <a:pt x="217" y="361"/>
                  </a:lnTo>
                  <a:lnTo>
                    <a:pt x="235" y="355"/>
                  </a:lnTo>
                  <a:lnTo>
                    <a:pt x="253" y="349"/>
                  </a:lnTo>
                  <a:lnTo>
                    <a:pt x="269" y="341"/>
                  </a:lnTo>
                  <a:lnTo>
                    <a:pt x="283" y="333"/>
                  </a:lnTo>
                  <a:lnTo>
                    <a:pt x="297" y="323"/>
                  </a:lnTo>
                  <a:lnTo>
                    <a:pt x="311" y="311"/>
                  </a:lnTo>
                  <a:lnTo>
                    <a:pt x="323" y="297"/>
                  </a:lnTo>
                  <a:lnTo>
                    <a:pt x="333" y="283"/>
                  </a:lnTo>
                  <a:lnTo>
                    <a:pt x="341" y="269"/>
                  </a:lnTo>
                  <a:lnTo>
                    <a:pt x="349" y="253"/>
                  </a:lnTo>
                  <a:lnTo>
                    <a:pt x="355" y="235"/>
                  </a:lnTo>
                  <a:lnTo>
                    <a:pt x="361" y="217"/>
                  </a:lnTo>
                  <a:lnTo>
                    <a:pt x="363" y="199"/>
                  </a:lnTo>
                  <a:lnTo>
                    <a:pt x="363" y="181"/>
                  </a:lnTo>
                  <a:lnTo>
                    <a:pt x="363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1519CAB2-F180-4714-8C81-B21C13712F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749633" y="4031941"/>
              <a:ext cx="706438" cy="900113"/>
            </a:xfrm>
            <a:custGeom>
              <a:avLst/>
              <a:gdLst>
                <a:gd name="T0" fmla="*/ 170 w 445"/>
                <a:gd name="T1" fmla="*/ 102 h 567"/>
                <a:gd name="T2" fmla="*/ 0 w 445"/>
                <a:gd name="T3" fmla="*/ 102 h 567"/>
                <a:gd name="T4" fmla="*/ 0 w 445"/>
                <a:gd name="T5" fmla="*/ 0 h 567"/>
                <a:gd name="T6" fmla="*/ 445 w 445"/>
                <a:gd name="T7" fmla="*/ 0 h 567"/>
                <a:gd name="T8" fmla="*/ 445 w 445"/>
                <a:gd name="T9" fmla="*/ 102 h 567"/>
                <a:gd name="T10" fmla="*/ 276 w 445"/>
                <a:gd name="T11" fmla="*/ 102 h 567"/>
                <a:gd name="T12" fmla="*/ 276 w 445"/>
                <a:gd name="T13" fmla="*/ 567 h 567"/>
                <a:gd name="T14" fmla="*/ 170 w 445"/>
                <a:gd name="T15" fmla="*/ 567 h 567"/>
                <a:gd name="T16" fmla="*/ 170 w 445"/>
                <a:gd name="T17" fmla="*/ 102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5" h="567">
                  <a:moveTo>
                    <a:pt x="170" y="102"/>
                  </a:moveTo>
                  <a:lnTo>
                    <a:pt x="0" y="102"/>
                  </a:lnTo>
                  <a:lnTo>
                    <a:pt x="0" y="0"/>
                  </a:lnTo>
                  <a:lnTo>
                    <a:pt x="445" y="0"/>
                  </a:lnTo>
                  <a:lnTo>
                    <a:pt x="445" y="102"/>
                  </a:lnTo>
                  <a:lnTo>
                    <a:pt x="276" y="102"/>
                  </a:lnTo>
                  <a:lnTo>
                    <a:pt x="276" y="567"/>
                  </a:lnTo>
                  <a:lnTo>
                    <a:pt x="170" y="567"/>
                  </a:lnTo>
                  <a:lnTo>
                    <a:pt x="17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6F6BD923-AFF5-40FA-84A8-FF37B40A7F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383045" y="4263716"/>
              <a:ext cx="657225" cy="681038"/>
            </a:xfrm>
            <a:custGeom>
              <a:avLst/>
              <a:gdLst>
                <a:gd name="T0" fmla="*/ 402 w 414"/>
                <a:gd name="T1" fmla="*/ 299 h 429"/>
                <a:gd name="T2" fmla="*/ 386 w 414"/>
                <a:gd name="T3" fmla="*/ 333 h 429"/>
                <a:gd name="T4" fmla="*/ 352 w 414"/>
                <a:gd name="T5" fmla="*/ 377 h 429"/>
                <a:gd name="T6" fmla="*/ 326 w 414"/>
                <a:gd name="T7" fmla="*/ 397 h 429"/>
                <a:gd name="T8" fmla="*/ 294 w 414"/>
                <a:gd name="T9" fmla="*/ 413 h 429"/>
                <a:gd name="T10" fmla="*/ 256 w 414"/>
                <a:gd name="T11" fmla="*/ 425 h 429"/>
                <a:gd name="T12" fmla="*/ 212 w 414"/>
                <a:gd name="T13" fmla="*/ 429 h 429"/>
                <a:gd name="T14" fmla="*/ 188 w 414"/>
                <a:gd name="T15" fmla="*/ 429 h 429"/>
                <a:gd name="T16" fmla="*/ 146 w 414"/>
                <a:gd name="T17" fmla="*/ 421 h 429"/>
                <a:gd name="T18" fmla="*/ 108 w 414"/>
                <a:gd name="T19" fmla="*/ 405 h 429"/>
                <a:gd name="T20" fmla="*/ 74 w 414"/>
                <a:gd name="T21" fmla="*/ 383 h 429"/>
                <a:gd name="T22" fmla="*/ 46 w 414"/>
                <a:gd name="T23" fmla="*/ 355 h 429"/>
                <a:gd name="T24" fmla="*/ 24 w 414"/>
                <a:gd name="T25" fmla="*/ 321 h 429"/>
                <a:gd name="T26" fmla="*/ 10 w 414"/>
                <a:gd name="T27" fmla="*/ 281 h 429"/>
                <a:gd name="T28" fmla="*/ 2 w 414"/>
                <a:gd name="T29" fmla="*/ 237 h 429"/>
                <a:gd name="T30" fmla="*/ 0 w 414"/>
                <a:gd name="T31" fmla="*/ 215 h 429"/>
                <a:gd name="T32" fmla="*/ 4 w 414"/>
                <a:gd name="T33" fmla="*/ 169 h 429"/>
                <a:gd name="T34" fmla="*/ 16 w 414"/>
                <a:gd name="T35" fmla="*/ 129 h 429"/>
                <a:gd name="T36" fmla="*/ 34 w 414"/>
                <a:gd name="T37" fmla="*/ 91 h 429"/>
                <a:gd name="T38" fmla="*/ 60 w 414"/>
                <a:gd name="T39" fmla="*/ 61 h 429"/>
                <a:gd name="T40" fmla="*/ 90 w 414"/>
                <a:gd name="T41" fmla="*/ 36 h 429"/>
                <a:gd name="T42" fmla="*/ 126 w 414"/>
                <a:gd name="T43" fmla="*/ 16 h 429"/>
                <a:gd name="T44" fmla="*/ 168 w 414"/>
                <a:gd name="T45" fmla="*/ 4 h 429"/>
                <a:gd name="T46" fmla="*/ 212 w 414"/>
                <a:gd name="T47" fmla="*/ 0 h 429"/>
                <a:gd name="T48" fmla="*/ 232 w 414"/>
                <a:gd name="T49" fmla="*/ 2 h 429"/>
                <a:gd name="T50" fmla="*/ 272 w 414"/>
                <a:gd name="T51" fmla="*/ 10 h 429"/>
                <a:gd name="T52" fmla="*/ 308 w 414"/>
                <a:gd name="T53" fmla="*/ 26 h 429"/>
                <a:gd name="T54" fmla="*/ 340 w 414"/>
                <a:gd name="T55" fmla="*/ 45 h 429"/>
                <a:gd name="T56" fmla="*/ 368 w 414"/>
                <a:gd name="T57" fmla="*/ 73 h 429"/>
                <a:gd name="T58" fmla="*/ 390 w 414"/>
                <a:gd name="T59" fmla="*/ 107 h 429"/>
                <a:gd name="T60" fmla="*/ 404 w 414"/>
                <a:gd name="T61" fmla="*/ 143 h 429"/>
                <a:gd name="T62" fmla="*/ 412 w 414"/>
                <a:gd name="T63" fmla="*/ 185 h 429"/>
                <a:gd name="T64" fmla="*/ 414 w 414"/>
                <a:gd name="T65" fmla="*/ 207 h 429"/>
                <a:gd name="T66" fmla="*/ 412 w 414"/>
                <a:gd name="T67" fmla="*/ 235 h 429"/>
                <a:gd name="T68" fmla="*/ 102 w 414"/>
                <a:gd name="T69" fmla="*/ 247 h 429"/>
                <a:gd name="T70" fmla="*/ 106 w 414"/>
                <a:gd name="T71" fmla="*/ 267 h 429"/>
                <a:gd name="T72" fmla="*/ 124 w 414"/>
                <a:gd name="T73" fmla="*/ 303 h 429"/>
                <a:gd name="T74" fmla="*/ 154 w 414"/>
                <a:gd name="T75" fmla="*/ 329 h 429"/>
                <a:gd name="T76" fmla="*/ 190 w 414"/>
                <a:gd name="T77" fmla="*/ 343 h 429"/>
                <a:gd name="T78" fmla="*/ 212 w 414"/>
                <a:gd name="T79" fmla="*/ 345 h 429"/>
                <a:gd name="T80" fmla="*/ 244 w 414"/>
                <a:gd name="T81" fmla="*/ 339 h 429"/>
                <a:gd name="T82" fmla="*/ 268 w 414"/>
                <a:gd name="T83" fmla="*/ 329 h 429"/>
                <a:gd name="T84" fmla="*/ 286 w 414"/>
                <a:gd name="T85" fmla="*/ 315 h 429"/>
                <a:gd name="T86" fmla="*/ 296 w 414"/>
                <a:gd name="T87" fmla="*/ 299 h 429"/>
                <a:gd name="T88" fmla="*/ 312 w 414"/>
                <a:gd name="T89" fmla="*/ 179 h 429"/>
                <a:gd name="T90" fmla="*/ 308 w 414"/>
                <a:gd name="T91" fmla="*/ 159 h 429"/>
                <a:gd name="T92" fmla="*/ 292 w 414"/>
                <a:gd name="T93" fmla="*/ 125 h 429"/>
                <a:gd name="T94" fmla="*/ 266 w 414"/>
                <a:gd name="T95" fmla="*/ 101 h 429"/>
                <a:gd name="T96" fmla="*/ 232 w 414"/>
                <a:gd name="T97" fmla="*/ 87 h 429"/>
                <a:gd name="T98" fmla="*/ 212 w 414"/>
                <a:gd name="T99" fmla="*/ 85 h 429"/>
                <a:gd name="T100" fmla="*/ 170 w 414"/>
                <a:gd name="T101" fmla="*/ 93 h 429"/>
                <a:gd name="T102" fmla="*/ 138 w 414"/>
                <a:gd name="T103" fmla="*/ 111 h 429"/>
                <a:gd name="T104" fmla="*/ 116 w 414"/>
                <a:gd name="T105" fmla="*/ 141 h 429"/>
                <a:gd name="T106" fmla="*/ 102 w 414"/>
                <a:gd name="T107" fmla="*/ 17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29">
                  <a:moveTo>
                    <a:pt x="402" y="299"/>
                  </a:moveTo>
                  <a:lnTo>
                    <a:pt x="402" y="299"/>
                  </a:lnTo>
                  <a:lnTo>
                    <a:pt x="396" y="315"/>
                  </a:lnTo>
                  <a:lnTo>
                    <a:pt x="386" y="333"/>
                  </a:lnTo>
                  <a:lnTo>
                    <a:pt x="372" y="355"/>
                  </a:lnTo>
                  <a:lnTo>
                    <a:pt x="352" y="377"/>
                  </a:lnTo>
                  <a:lnTo>
                    <a:pt x="340" y="387"/>
                  </a:lnTo>
                  <a:lnTo>
                    <a:pt x="326" y="397"/>
                  </a:lnTo>
                  <a:lnTo>
                    <a:pt x="312" y="407"/>
                  </a:lnTo>
                  <a:lnTo>
                    <a:pt x="294" y="413"/>
                  </a:lnTo>
                  <a:lnTo>
                    <a:pt x="276" y="421"/>
                  </a:lnTo>
                  <a:lnTo>
                    <a:pt x="256" y="425"/>
                  </a:lnTo>
                  <a:lnTo>
                    <a:pt x="234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88" y="429"/>
                  </a:lnTo>
                  <a:lnTo>
                    <a:pt x="168" y="425"/>
                  </a:lnTo>
                  <a:lnTo>
                    <a:pt x="146" y="421"/>
                  </a:lnTo>
                  <a:lnTo>
                    <a:pt x="126" y="413"/>
                  </a:lnTo>
                  <a:lnTo>
                    <a:pt x="108" y="405"/>
                  </a:lnTo>
                  <a:lnTo>
                    <a:pt x="90" y="395"/>
                  </a:lnTo>
                  <a:lnTo>
                    <a:pt x="74" y="383"/>
                  </a:lnTo>
                  <a:lnTo>
                    <a:pt x="60" y="369"/>
                  </a:lnTo>
                  <a:lnTo>
                    <a:pt x="46" y="355"/>
                  </a:lnTo>
                  <a:lnTo>
                    <a:pt x="34" y="337"/>
                  </a:lnTo>
                  <a:lnTo>
                    <a:pt x="24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1"/>
                  </a:lnTo>
                  <a:lnTo>
                    <a:pt x="74" y="47"/>
                  </a:lnTo>
                  <a:lnTo>
                    <a:pt x="90" y="36"/>
                  </a:lnTo>
                  <a:lnTo>
                    <a:pt x="108" y="26"/>
                  </a:lnTo>
                  <a:lnTo>
                    <a:pt x="126" y="16"/>
                  </a:lnTo>
                  <a:lnTo>
                    <a:pt x="146" y="10"/>
                  </a:lnTo>
                  <a:lnTo>
                    <a:pt x="168" y="4"/>
                  </a:lnTo>
                  <a:lnTo>
                    <a:pt x="188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2" y="2"/>
                  </a:lnTo>
                  <a:lnTo>
                    <a:pt x="252" y="4"/>
                  </a:lnTo>
                  <a:lnTo>
                    <a:pt x="272" y="10"/>
                  </a:lnTo>
                  <a:lnTo>
                    <a:pt x="290" y="16"/>
                  </a:lnTo>
                  <a:lnTo>
                    <a:pt x="308" y="26"/>
                  </a:lnTo>
                  <a:lnTo>
                    <a:pt x="326" y="36"/>
                  </a:lnTo>
                  <a:lnTo>
                    <a:pt x="340" y="45"/>
                  </a:lnTo>
                  <a:lnTo>
                    <a:pt x="356" y="59"/>
                  </a:lnTo>
                  <a:lnTo>
                    <a:pt x="368" y="73"/>
                  </a:lnTo>
                  <a:lnTo>
                    <a:pt x="380" y="89"/>
                  </a:lnTo>
                  <a:lnTo>
                    <a:pt x="390" y="107"/>
                  </a:lnTo>
                  <a:lnTo>
                    <a:pt x="398" y="125"/>
                  </a:lnTo>
                  <a:lnTo>
                    <a:pt x="404" y="143"/>
                  </a:lnTo>
                  <a:lnTo>
                    <a:pt x="410" y="163"/>
                  </a:lnTo>
                  <a:lnTo>
                    <a:pt x="412" y="185"/>
                  </a:lnTo>
                  <a:lnTo>
                    <a:pt x="414" y="207"/>
                  </a:lnTo>
                  <a:lnTo>
                    <a:pt x="414" y="207"/>
                  </a:lnTo>
                  <a:lnTo>
                    <a:pt x="412" y="223"/>
                  </a:lnTo>
                  <a:lnTo>
                    <a:pt x="412" y="235"/>
                  </a:lnTo>
                  <a:lnTo>
                    <a:pt x="410" y="247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6" y="267"/>
                  </a:lnTo>
                  <a:lnTo>
                    <a:pt x="114" y="287"/>
                  </a:lnTo>
                  <a:lnTo>
                    <a:pt x="124" y="303"/>
                  </a:lnTo>
                  <a:lnTo>
                    <a:pt x="138" y="317"/>
                  </a:lnTo>
                  <a:lnTo>
                    <a:pt x="154" y="329"/>
                  </a:lnTo>
                  <a:lnTo>
                    <a:pt x="170" y="337"/>
                  </a:lnTo>
                  <a:lnTo>
                    <a:pt x="190" y="343"/>
                  </a:lnTo>
                  <a:lnTo>
                    <a:pt x="212" y="345"/>
                  </a:lnTo>
                  <a:lnTo>
                    <a:pt x="212" y="345"/>
                  </a:lnTo>
                  <a:lnTo>
                    <a:pt x="228" y="343"/>
                  </a:lnTo>
                  <a:lnTo>
                    <a:pt x="244" y="339"/>
                  </a:lnTo>
                  <a:lnTo>
                    <a:pt x="256" y="335"/>
                  </a:lnTo>
                  <a:lnTo>
                    <a:pt x="268" y="329"/>
                  </a:lnTo>
                  <a:lnTo>
                    <a:pt x="278" y="321"/>
                  </a:lnTo>
                  <a:lnTo>
                    <a:pt x="286" y="315"/>
                  </a:lnTo>
                  <a:lnTo>
                    <a:pt x="292" y="307"/>
                  </a:lnTo>
                  <a:lnTo>
                    <a:pt x="296" y="299"/>
                  </a:lnTo>
                  <a:lnTo>
                    <a:pt x="402" y="299"/>
                  </a:lnTo>
                  <a:close/>
                  <a:moveTo>
                    <a:pt x="312" y="179"/>
                  </a:moveTo>
                  <a:lnTo>
                    <a:pt x="312" y="179"/>
                  </a:lnTo>
                  <a:lnTo>
                    <a:pt x="308" y="159"/>
                  </a:lnTo>
                  <a:lnTo>
                    <a:pt x="300" y="141"/>
                  </a:lnTo>
                  <a:lnTo>
                    <a:pt x="292" y="125"/>
                  </a:lnTo>
                  <a:lnTo>
                    <a:pt x="280" y="111"/>
                  </a:lnTo>
                  <a:lnTo>
                    <a:pt x="266" y="101"/>
                  </a:lnTo>
                  <a:lnTo>
                    <a:pt x="250" y="93"/>
                  </a:lnTo>
                  <a:lnTo>
                    <a:pt x="232" y="87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190" y="87"/>
                  </a:lnTo>
                  <a:lnTo>
                    <a:pt x="170" y="93"/>
                  </a:lnTo>
                  <a:lnTo>
                    <a:pt x="152" y="101"/>
                  </a:lnTo>
                  <a:lnTo>
                    <a:pt x="138" y="111"/>
                  </a:lnTo>
                  <a:lnTo>
                    <a:pt x="126" y="125"/>
                  </a:lnTo>
                  <a:lnTo>
                    <a:pt x="116" y="141"/>
                  </a:lnTo>
                  <a:lnTo>
                    <a:pt x="108" y="159"/>
                  </a:lnTo>
                  <a:lnTo>
                    <a:pt x="102" y="179"/>
                  </a:lnTo>
                  <a:lnTo>
                    <a:pt x="312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891F8F0C-7BD5-4F13-AD5A-11CDCAFD87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135520" y="4031941"/>
              <a:ext cx="161925" cy="9001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11FDCAF1-DD33-4893-973E-5D0C4D6476D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392695" y="4263716"/>
              <a:ext cx="657225" cy="681038"/>
            </a:xfrm>
            <a:custGeom>
              <a:avLst/>
              <a:gdLst>
                <a:gd name="T0" fmla="*/ 402 w 414"/>
                <a:gd name="T1" fmla="*/ 299 h 429"/>
                <a:gd name="T2" fmla="*/ 388 w 414"/>
                <a:gd name="T3" fmla="*/ 333 h 429"/>
                <a:gd name="T4" fmla="*/ 352 w 414"/>
                <a:gd name="T5" fmla="*/ 377 h 429"/>
                <a:gd name="T6" fmla="*/ 326 w 414"/>
                <a:gd name="T7" fmla="*/ 397 h 429"/>
                <a:gd name="T8" fmla="*/ 296 w 414"/>
                <a:gd name="T9" fmla="*/ 413 h 429"/>
                <a:gd name="T10" fmla="*/ 256 w 414"/>
                <a:gd name="T11" fmla="*/ 425 h 429"/>
                <a:gd name="T12" fmla="*/ 212 w 414"/>
                <a:gd name="T13" fmla="*/ 429 h 429"/>
                <a:gd name="T14" fmla="*/ 190 w 414"/>
                <a:gd name="T15" fmla="*/ 429 h 429"/>
                <a:gd name="T16" fmla="*/ 146 w 414"/>
                <a:gd name="T17" fmla="*/ 421 h 429"/>
                <a:gd name="T18" fmla="*/ 108 w 414"/>
                <a:gd name="T19" fmla="*/ 405 h 429"/>
                <a:gd name="T20" fmla="*/ 76 w 414"/>
                <a:gd name="T21" fmla="*/ 383 h 429"/>
                <a:gd name="T22" fmla="*/ 48 w 414"/>
                <a:gd name="T23" fmla="*/ 355 h 429"/>
                <a:gd name="T24" fmla="*/ 26 w 414"/>
                <a:gd name="T25" fmla="*/ 321 h 429"/>
                <a:gd name="T26" fmla="*/ 10 w 414"/>
                <a:gd name="T27" fmla="*/ 281 h 429"/>
                <a:gd name="T28" fmla="*/ 2 w 414"/>
                <a:gd name="T29" fmla="*/ 237 h 429"/>
                <a:gd name="T30" fmla="*/ 0 w 414"/>
                <a:gd name="T31" fmla="*/ 215 h 429"/>
                <a:gd name="T32" fmla="*/ 4 w 414"/>
                <a:gd name="T33" fmla="*/ 169 h 429"/>
                <a:gd name="T34" fmla="*/ 16 w 414"/>
                <a:gd name="T35" fmla="*/ 129 h 429"/>
                <a:gd name="T36" fmla="*/ 36 w 414"/>
                <a:gd name="T37" fmla="*/ 91 h 429"/>
                <a:gd name="T38" fmla="*/ 60 w 414"/>
                <a:gd name="T39" fmla="*/ 61 h 429"/>
                <a:gd name="T40" fmla="*/ 92 w 414"/>
                <a:gd name="T41" fmla="*/ 36 h 429"/>
                <a:gd name="T42" fmla="*/ 128 w 414"/>
                <a:gd name="T43" fmla="*/ 16 h 429"/>
                <a:gd name="T44" fmla="*/ 168 w 414"/>
                <a:gd name="T45" fmla="*/ 4 h 429"/>
                <a:gd name="T46" fmla="*/ 212 w 414"/>
                <a:gd name="T47" fmla="*/ 0 h 429"/>
                <a:gd name="T48" fmla="*/ 232 w 414"/>
                <a:gd name="T49" fmla="*/ 2 h 429"/>
                <a:gd name="T50" fmla="*/ 272 w 414"/>
                <a:gd name="T51" fmla="*/ 10 h 429"/>
                <a:gd name="T52" fmla="*/ 308 w 414"/>
                <a:gd name="T53" fmla="*/ 26 h 429"/>
                <a:gd name="T54" fmla="*/ 342 w 414"/>
                <a:gd name="T55" fmla="*/ 45 h 429"/>
                <a:gd name="T56" fmla="*/ 368 w 414"/>
                <a:gd name="T57" fmla="*/ 73 h 429"/>
                <a:gd name="T58" fmla="*/ 390 w 414"/>
                <a:gd name="T59" fmla="*/ 107 h 429"/>
                <a:gd name="T60" fmla="*/ 406 w 414"/>
                <a:gd name="T61" fmla="*/ 143 h 429"/>
                <a:gd name="T62" fmla="*/ 414 w 414"/>
                <a:gd name="T63" fmla="*/ 185 h 429"/>
                <a:gd name="T64" fmla="*/ 414 w 414"/>
                <a:gd name="T65" fmla="*/ 207 h 429"/>
                <a:gd name="T66" fmla="*/ 412 w 414"/>
                <a:gd name="T67" fmla="*/ 235 h 429"/>
                <a:gd name="T68" fmla="*/ 102 w 414"/>
                <a:gd name="T69" fmla="*/ 247 h 429"/>
                <a:gd name="T70" fmla="*/ 108 w 414"/>
                <a:gd name="T71" fmla="*/ 267 h 429"/>
                <a:gd name="T72" fmla="*/ 126 w 414"/>
                <a:gd name="T73" fmla="*/ 303 h 429"/>
                <a:gd name="T74" fmla="*/ 154 w 414"/>
                <a:gd name="T75" fmla="*/ 329 h 429"/>
                <a:gd name="T76" fmla="*/ 190 w 414"/>
                <a:gd name="T77" fmla="*/ 343 h 429"/>
                <a:gd name="T78" fmla="*/ 212 w 414"/>
                <a:gd name="T79" fmla="*/ 345 h 429"/>
                <a:gd name="T80" fmla="*/ 244 w 414"/>
                <a:gd name="T81" fmla="*/ 339 h 429"/>
                <a:gd name="T82" fmla="*/ 270 w 414"/>
                <a:gd name="T83" fmla="*/ 329 h 429"/>
                <a:gd name="T84" fmla="*/ 286 w 414"/>
                <a:gd name="T85" fmla="*/ 315 h 429"/>
                <a:gd name="T86" fmla="*/ 296 w 414"/>
                <a:gd name="T87" fmla="*/ 299 h 429"/>
                <a:gd name="T88" fmla="*/ 312 w 414"/>
                <a:gd name="T89" fmla="*/ 179 h 429"/>
                <a:gd name="T90" fmla="*/ 308 w 414"/>
                <a:gd name="T91" fmla="*/ 159 h 429"/>
                <a:gd name="T92" fmla="*/ 292 w 414"/>
                <a:gd name="T93" fmla="*/ 125 h 429"/>
                <a:gd name="T94" fmla="*/ 266 w 414"/>
                <a:gd name="T95" fmla="*/ 101 h 429"/>
                <a:gd name="T96" fmla="*/ 232 w 414"/>
                <a:gd name="T97" fmla="*/ 87 h 429"/>
                <a:gd name="T98" fmla="*/ 212 w 414"/>
                <a:gd name="T99" fmla="*/ 85 h 429"/>
                <a:gd name="T100" fmla="*/ 170 w 414"/>
                <a:gd name="T101" fmla="*/ 93 h 429"/>
                <a:gd name="T102" fmla="*/ 138 w 414"/>
                <a:gd name="T103" fmla="*/ 111 h 429"/>
                <a:gd name="T104" fmla="*/ 116 w 414"/>
                <a:gd name="T105" fmla="*/ 141 h 429"/>
                <a:gd name="T106" fmla="*/ 102 w 414"/>
                <a:gd name="T107" fmla="*/ 17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29">
                  <a:moveTo>
                    <a:pt x="402" y="299"/>
                  </a:moveTo>
                  <a:lnTo>
                    <a:pt x="402" y="299"/>
                  </a:lnTo>
                  <a:lnTo>
                    <a:pt x="396" y="315"/>
                  </a:lnTo>
                  <a:lnTo>
                    <a:pt x="388" y="333"/>
                  </a:lnTo>
                  <a:lnTo>
                    <a:pt x="372" y="355"/>
                  </a:lnTo>
                  <a:lnTo>
                    <a:pt x="352" y="377"/>
                  </a:lnTo>
                  <a:lnTo>
                    <a:pt x="340" y="387"/>
                  </a:lnTo>
                  <a:lnTo>
                    <a:pt x="326" y="397"/>
                  </a:lnTo>
                  <a:lnTo>
                    <a:pt x="312" y="407"/>
                  </a:lnTo>
                  <a:lnTo>
                    <a:pt x="296" y="413"/>
                  </a:lnTo>
                  <a:lnTo>
                    <a:pt x="276" y="421"/>
                  </a:lnTo>
                  <a:lnTo>
                    <a:pt x="256" y="425"/>
                  </a:lnTo>
                  <a:lnTo>
                    <a:pt x="236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90" y="429"/>
                  </a:lnTo>
                  <a:lnTo>
                    <a:pt x="168" y="425"/>
                  </a:lnTo>
                  <a:lnTo>
                    <a:pt x="146" y="421"/>
                  </a:lnTo>
                  <a:lnTo>
                    <a:pt x="128" y="413"/>
                  </a:lnTo>
                  <a:lnTo>
                    <a:pt x="108" y="405"/>
                  </a:lnTo>
                  <a:lnTo>
                    <a:pt x="92" y="395"/>
                  </a:lnTo>
                  <a:lnTo>
                    <a:pt x="76" y="383"/>
                  </a:lnTo>
                  <a:lnTo>
                    <a:pt x="60" y="369"/>
                  </a:lnTo>
                  <a:lnTo>
                    <a:pt x="48" y="355"/>
                  </a:lnTo>
                  <a:lnTo>
                    <a:pt x="36" y="337"/>
                  </a:lnTo>
                  <a:lnTo>
                    <a:pt x="26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6" y="109"/>
                  </a:lnTo>
                  <a:lnTo>
                    <a:pt x="36" y="91"/>
                  </a:lnTo>
                  <a:lnTo>
                    <a:pt x="48" y="75"/>
                  </a:lnTo>
                  <a:lnTo>
                    <a:pt x="60" y="61"/>
                  </a:lnTo>
                  <a:lnTo>
                    <a:pt x="76" y="47"/>
                  </a:lnTo>
                  <a:lnTo>
                    <a:pt x="92" y="36"/>
                  </a:lnTo>
                  <a:lnTo>
                    <a:pt x="108" y="26"/>
                  </a:lnTo>
                  <a:lnTo>
                    <a:pt x="128" y="16"/>
                  </a:lnTo>
                  <a:lnTo>
                    <a:pt x="146" y="10"/>
                  </a:lnTo>
                  <a:lnTo>
                    <a:pt x="168" y="4"/>
                  </a:lnTo>
                  <a:lnTo>
                    <a:pt x="190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2" y="2"/>
                  </a:lnTo>
                  <a:lnTo>
                    <a:pt x="252" y="4"/>
                  </a:lnTo>
                  <a:lnTo>
                    <a:pt x="272" y="10"/>
                  </a:lnTo>
                  <a:lnTo>
                    <a:pt x="292" y="16"/>
                  </a:lnTo>
                  <a:lnTo>
                    <a:pt x="308" y="26"/>
                  </a:lnTo>
                  <a:lnTo>
                    <a:pt x="326" y="36"/>
                  </a:lnTo>
                  <a:lnTo>
                    <a:pt x="342" y="45"/>
                  </a:lnTo>
                  <a:lnTo>
                    <a:pt x="356" y="59"/>
                  </a:lnTo>
                  <a:lnTo>
                    <a:pt x="368" y="73"/>
                  </a:lnTo>
                  <a:lnTo>
                    <a:pt x="380" y="89"/>
                  </a:lnTo>
                  <a:lnTo>
                    <a:pt x="390" y="107"/>
                  </a:lnTo>
                  <a:lnTo>
                    <a:pt x="398" y="125"/>
                  </a:lnTo>
                  <a:lnTo>
                    <a:pt x="406" y="143"/>
                  </a:lnTo>
                  <a:lnTo>
                    <a:pt x="410" y="163"/>
                  </a:lnTo>
                  <a:lnTo>
                    <a:pt x="414" y="185"/>
                  </a:lnTo>
                  <a:lnTo>
                    <a:pt x="414" y="207"/>
                  </a:lnTo>
                  <a:lnTo>
                    <a:pt x="414" y="207"/>
                  </a:lnTo>
                  <a:lnTo>
                    <a:pt x="414" y="223"/>
                  </a:lnTo>
                  <a:lnTo>
                    <a:pt x="412" y="235"/>
                  </a:lnTo>
                  <a:lnTo>
                    <a:pt x="410" y="247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8" y="267"/>
                  </a:lnTo>
                  <a:lnTo>
                    <a:pt x="114" y="287"/>
                  </a:lnTo>
                  <a:lnTo>
                    <a:pt x="126" y="303"/>
                  </a:lnTo>
                  <a:lnTo>
                    <a:pt x="138" y="317"/>
                  </a:lnTo>
                  <a:lnTo>
                    <a:pt x="154" y="329"/>
                  </a:lnTo>
                  <a:lnTo>
                    <a:pt x="172" y="337"/>
                  </a:lnTo>
                  <a:lnTo>
                    <a:pt x="190" y="343"/>
                  </a:lnTo>
                  <a:lnTo>
                    <a:pt x="212" y="345"/>
                  </a:lnTo>
                  <a:lnTo>
                    <a:pt x="212" y="345"/>
                  </a:lnTo>
                  <a:lnTo>
                    <a:pt x="228" y="343"/>
                  </a:lnTo>
                  <a:lnTo>
                    <a:pt x="244" y="339"/>
                  </a:lnTo>
                  <a:lnTo>
                    <a:pt x="258" y="335"/>
                  </a:lnTo>
                  <a:lnTo>
                    <a:pt x="270" y="329"/>
                  </a:lnTo>
                  <a:lnTo>
                    <a:pt x="278" y="321"/>
                  </a:lnTo>
                  <a:lnTo>
                    <a:pt x="286" y="315"/>
                  </a:lnTo>
                  <a:lnTo>
                    <a:pt x="292" y="307"/>
                  </a:lnTo>
                  <a:lnTo>
                    <a:pt x="296" y="299"/>
                  </a:lnTo>
                  <a:lnTo>
                    <a:pt x="402" y="299"/>
                  </a:lnTo>
                  <a:close/>
                  <a:moveTo>
                    <a:pt x="312" y="179"/>
                  </a:moveTo>
                  <a:lnTo>
                    <a:pt x="312" y="179"/>
                  </a:lnTo>
                  <a:lnTo>
                    <a:pt x="308" y="159"/>
                  </a:lnTo>
                  <a:lnTo>
                    <a:pt x="302" y="141"/>
                  </a:lnTo>
                  <a:lnTo>
                    <a:pt x="292" y="125"/>
                  </a:lnTo>
                  <a:lnTo>
                    <a:pt x="280" y="111"/>
                  </a:lnTo>
                  <a:lnTo>
                    <a:pt x="266" y="101"/>
                  </a:lnTo>
                  <a:lnTo>
                    <a:pt x="250" y="93"/>
                  </a:lnTo>
                  <a:lnTo>
                    <a:pt x="232" y="87"/>
                  </a:lnTo>
                  <a:lnTo>
                    <a:pt x="212" y="85"/>
                  </a:lnTo>
                  <a:lnTo>
                    <a:pt x="212" y="85"/>
                  </a:lnTo>
                  <a:lnTo>
                    <a:pt x="190" y="87"/>
                  </a:lnTo>
                  <a:lnTo>
                    <a:pt x="170" y="93"/>
                  </a:lnTo>
                  <a:lnTo>
                    <a:pt x="154" y="101"/>
                  </a:lnTo>
                  <a:lnTo>
                    <a:pt x="138" y="111"/>
                  </a:lnTo>
                  <a:lnTo>
                    <a:pt x="126" y="125"/>
                  </a:lnTo>
                  <a:lnTo>
                    <a:pt x="116" y="141"/>
                  </a:lnTo>
                  <a:lnTo>
                    <a:pt x="108" y="159"/>
                  </a:lnTo>
                  <a:lnTo>
                    <a:pt x="102" y="179"/>
                  </a:lnTo>
                  <a:lnTo>
                    <a:pt x="312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930592A1-4F33-4F06-AFE1-9C0D395E45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88020" y="4019241"/>
              <a:ext cx="411163" cy="912813"/>
            </a:xfrm>
            <a:custGeom>
              <a:avLst/>
              <a:gdLst>
                <a:gd name="T0" fmla="*/ 69 w 259"/>
                <a:gd name="T1" fmla="*/ 259 h 575"/>
                <a:gd name="T2" fmla="*/ 0 w 259"/>
                <a:gd name="T3" fmla="*/ 259 h 575"/>
                <a:gd name="T4" fmla="*/ 0 w 259"/>
                <a:gd name="T5" fmla="*/ 162 h 575"/>
                <a:gd name="T6" fmla="*/ 69 w 259"/>
                <a:gd name="T7" fmla="*/ 162 h 575"/>
                <a:gd name="T8" fmla="*/ 69 w 259"/>
                <a:gd name="T9" fmla="*/ 102 h 575"/>
                <a:gd name="T10" fmla="*/ 69 w 259"/>
                <a:gd name="T11" fmla="*/ 102 h 575"/>
                <a:gd name="T12" fmla="*/ 71 w 259"/>
                <a:gd name="T13" fmla="*/ 80 h 575"/>
                <a:gd name="T14" fmla="*/ 75 w 259"/>
                <a:gd name="T15" fmla="*/ 60 h 575"/>
                <a:gd name="T16" fmla="*/ 85 w 259"/>
                <a:gd name="T17" fmla="*/ 42 h 575"/>
                <a:gd name="T18" fmla="*/ 97 w 259"/>
                <a:gd name="T19" fmla="*/ 28 h 575"/>
                <a:gd name="T20" fmla="*/ 111 w 259"/>
                <a:gd name="T21" fmla="*/ 16 h 575"/>
                <a:gd name="T22" fmla="*/ 129 w 259"/>
                <a:gd name="T23" fmla="*/ 8 h 575"/>
                <a:gd name="T24" fmla="*/ 147 w 259"/>
                <a:gd name="T25" fmla="*/ 2 h 575"/>
                <a:gd name="T26" fmla="*/ 169 w 259"/>
                <a:gd name="T27" fmla="*/ 0 h 575"/>
                <a:gd name="T28" fmla="*/ 259 w 259"/>
                <a:gd name="T29" fmla="*/ 0 h 575"/>
                <a:gd name="T30" fmla="*/ 259 w 259"/>
                <a:gd name="T31" fmla="*/ 90 h 575"/>
                <a:gd name="T32" fmla="*/ 199 w 259"/>
                <a:gd name="T33" fmla="*/ 90 h 575"/>
                <a:gd name="T34" fmla="*/ 199 w 259"/>
                <a:gd name="T35" fmla="*/ 90 h 575"/>
                <a:gd name="T36" fmla="*/ 187 w 259"/>
                <a:gd name="T37" fmla="*/ 92 h 575"/>
                <a:gd name="T38" fmla="*/ 179 w 259"/>
                <a:gd name="T39" fmla="*/ 98 h 575"/>
                <a:gd name="T40" fmla="*/ 173 w 259"/>
                <a:gd name="T41" fmla="*/ 106 h 575"/>
                <a:gd name="T42" fmla="*/ 169 w 259"/>
                <a:gd name="T43" fmla="*/ 118 h 575"/>
                <a:gd name="T44" fmla="*/ 169 w 259"/>
                <a:gd name="T45" fmla="*/ 162 h 575"/>
                <a:gd name="T46" fmla="*/ 259 w 259"/>
                <a:gd name="T47" fmla="*/ 162 h 575"/>
                <a:gd name="T48" fmla="*/ 259 w 259"/>
                <a:gd name="T49" fmla="*/ 259 h 575"/>
                <a:gd name="T50" fmla="*/ 169 w 259"/>
                <a:gd name="T51" fmla="*/ 259 h 575"/>
                <a:gd name="T52" fmla="*/ 169 w 259"/>
                <a:gd name="T53" fmla="*/ 575 h 575"/>
                <a:gd name="T54" fmla="*/ 69 w 259"/>
                <a:gd name="T55" fmla="*/ 575 h 575"/>
                <a:gd name="T56" fmla="*/ 69 w 259"/>
                <a:gd name="T57" fmla="*/ 259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9" h="575">
                  <a:moveTo>
                    <a:pt x="69" y="259"/>
                  </a:moveTo>
                  <a:lnTo>
                    <a:pt x="0" y="259"/>
                  </a:lnTo>
                  <a:lnTo>
                    <a:pt x="0" y="162"/>
                  </a:lnTo>
                  <a:lnTo>
                    <a:pt x="69" y="162"/>
                  </a:lnTo>
                  <a:lnTo>
                    <a:pt x="69" y="102"/>
                  </a:lnTo>
                  <a:lnTo>
                    <a:pt x="69" y="102"/>
                  </a:lnTo>
                  <a:lnTo>
                    <a:pt x="71" y="80"/>
                  </a:lnTo>
                  <a:lnTo>
                    <a:pt x="75" y="60"/>
                  </a:lnTo>
                  <a:lnTo>
                    <a:pt x="85" y="42"/>
                  </a:lnTo>
                  <a:lnTo>
                    <a:pt x="97" y="28"/>
                  </a:lnTo>
                  <a:lnTo>
                    <a:pt x="111" y="16"/>
                  </a:lnTo>
                  <a:lnTo>
                    <a:pt x="129" y="8"/>
                  </a:lnTo>
                  <a:lnTo>
                    <a:pt x="147" y="2"/>
                  </a:lnTo>
                  <a:lnTo>
                    <a:pt x="169" y="0"/>
                  </a:lnTo>
                  <a:lnTo>
                    <a:pt x="259" y="0"/>
                  </a:lnTo>
                  <a:lnTo>
                    <a:pt x="259" y="90"/>
                  </a:lnTo>
                  <a:lnTo>
                    <a:pt x="199" y="90"/>
                  </a:lnTo>
                  <a:lnTo>
                    <a:pt x="199" y="90"/>
                  </a:lnTo>
                  <a:lnTo>
                    <a:pt x="187" y="92"/>
                  </a:lnTo>
                  <a:lnTo>
                    <a:pt x="179" y="98"/>
                  </a:lnTo>
                  <a:lnTo>
                    <a:pt x="173" y="106"/>
                  </a:lnTo>
                  <a:lnTo>
                    <a:pt x="169" y="118"/>
                  </a:lnTo>
                  <a:lnTo>
                    <a:pt x="169" y="162"/>
                  </a:lnTo>
                  <a:lnTo>
                    <a:pt x="259" y="162"/>
                  </a:lnTo>
                  <a:lnTo>
                    <a:pt x="259" y="259"/>
                  </a:lnTo>
                  <a:lnTo>
                    <a:pt x="169" y="259"/>
                  </a:lnTo>
                  <a:lnTo>
                    <a:pt x="169" y="575"/>
                  </a:lnTo>
                  <a:lnTo>
                    <a:pt x="69" y="575"/>
                  </a:lnTo>
                  <a:lnTo>
                    <a:pt x="69" y="2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B52DFCE3-4C30-49DE-84F4-A0D36B6AC7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524583" y="4263716"/>
              <a:ext cx="669925" cy="681038"/>
            </a:xfrm>
            <a:custGeom>
              <a:avLst/>
              <a:gdLst>
                <a:gd name="T0" fmla="*/ 422 w 422"/>
                <a:gd name="T1" fmla="*/ 215 h 429"/>
                <a:gd name="T2" fmla="*/ 418 w 422"/>
                <a:gd name="T3" fmla="*/ 261 h 429"/>
                <a:gd name="T4" fmla="*/ 406 w 422"/>
                <a:gd name="T5" fmla="*/ 301 h 429"/>
                <a:gd name="T6" fmla="*/ 386 w 422"/>
                <a:gd name="T7" fmla="*/ 337 h 429"/>
                <a:gd name="T8" fmla="*/ 362 w 422"/>
                <a:gd name="T9" fmla="*/ 369 h 429"/>
                <a:gd name="T10" fmla="*/ 330 w 422"/>
                <a:gd name="T11" fmla="*/ 395 h 429"/>
                <a:gd name="T12" fmla="*/ 294 w 422"/>
                <a:gd name="T13" fmla="*/ 413 h 429"/>
                <a:gd name="T14" fmla="*/ 254 w 422"/>
                <a:gd name="T15" fmla="*/ 425 h 429"/>
                <a:gd name="T16" fmla="*/ 210 w 422"/>
                <a:gd name="T17" fmla="*/ 429 h 429"/>
                <a:gd name="T18" fmla="*/ 188 w 422"/>
                <a:gd name="T19" fmla="*/ 429 h 429"/>
                <a:gd name="T20" fmla="*/ 146 w 422"/>
                <a:gd name="T21" fmla="*/ 421 h 429"/>
                <a:gd name="T22" fmla="*/ 108 w 422"/>
                <a:gd name="T23" fmla="*/ 405 h 429"/>
                <a:gd name="T24" fmla="*/ 74 w 422"/>
                <a:gd name="T25" fmla="*/ 383 h 429"/>
                <a:gd name="T26" fmla="*/ 46 w 422"/>
                <a:gd name="T27" fmla="*/ 355 h 429"/>
                <a:gd name="T28" fmla="*/ 24 w 422"/>
                <a:gd name="T29" fmla="*/ 321 h 429"/>
                <a:gd name="T30" fmla="*/ 8 w 422"/>
                <a:gd name="T31" fmla="*/ 281 h 429"/>
                <a:gd name="T32" fmla="*/ 0 w 422"/>
                <a:gd name="T33" fmla="*/ 237 h 429"/>
                <a:gd name="T34" fmla="*/ 0 w 422"/>
                <a:gd name="T35" fmla="*/ 215 h 429"/>
                <a:gd name="T36" fmla="*/ 4 w 422"/>
                <a:gd name="T37" fmla="*/ 169 h 429"/>
                <a:gd name="T38" fmla="*/ 16 w 422"/>
                <a:gd name="T39" fmla="*/ 129 h 429"/>
                <a:gd name="T40" fmla="*/ 34 w 422"/>
                <a:gd name="T41" fmla="*/ 91 h 429"/>
                <a:gd name="T42" fmla="*/ 60 w 422"/>
                <a:gd name="T43" fmla="*/ 61 h 429"/>
                <a:gd name="T44" fmla="*/ 90 w 422"/>
                <a:gd name="T45" fmla="*/ 36 h 429"/>
                <a:gd name="T46" fmla="*/ 126 w 422"/>
                <a:gd name="T47" fmla="*/ 16 h 429"/>
                <a:gd name="T48" fmla="*/ 166 w 422"/>
                <a:gd name="T49" fmla="*/ 4 h 429"/>
                <a:gd name="T50" fmla="*/ 210 w 422"/>
                <a:gd name="T51" fmla="*/ 0 h 429"/>
                <a:gd name="T52" fmla="*/ 232 w 422"/>
                <a:gd name="T53" fmla="*/ 2 h 429"/>
                <a:gd name="T54" fmla="*/ 274 w 422"/>
                <a:gd name="T55" fmla="*/ 10 h 429"/>
                <a:gd name="T56" fmla="*/ 314 w 422"/>
                <a:gd name="T57" fmla="*/ 26 h 429"/>
                <a:gd name="T58" fmla="*/ 346 w 422"/>
                <a:gd name="T59" fmla="*/ 47 h 429"/>
                <a:gd name="T60" fmla="*/ 374 w 422"/>
                <a:gd name="T61" fmla="*/ 75 h 429"/>
                <a:gd name="T62" fmla="*/ 396 w 422"/>
                <a:gd name="T63" fmla="*/ 109 h 429"/>
                <a:gd name="T64" fmla="*/ 412 w 422"/>
                <a:gd name="T65" fmla="*/ 149 h 429"/>
                <a:gd name="T66" fmla="*/ 420 w 422"/>
                <a:gd name="T67" fmla="*/ 191 h 429"/>
                <a:gd name="T68" fmla="*/ 422 w 422"/>
                <a:gd name="T69" fmla="*/ 215 h 429"/>
                <a:gd name="T70" fmla="*/ 320 w 422"/>
                <a:gd name="T71" fmla="*/ 215 h 429"/>
                <a:gd name="T72" fmla="*/ 312 w 422"/>
                <a:gd name="T73" fmla="*/ 165 h 429"/>
                <a:gd name="T74" fmla="*/ 288 w 422"/>
                <a:gd name="T75" fmla="*/ 127 h 429"/>
                <a:gd name="T76" fmla="*/ 252 w 422"/>
                <a:gd name="T77" fmla="*/ 101 h 429"/>
                <a:gd name="T78" fmla="*/ 210 w 422"/>
                <a:gd name="T79" fmla="*/ 93 h 429"/>
                <a:gd name="T80" fmla="*/ 188 w 422"/>
                <a:gd name="T81" fmla="*/ 95 h 429"/>
                <a:gd name="T82" fmla="*/ 148 w 422"/>
                <a:gd name="T83" fmla="*/ 113 h 429"/>
                <a:gd name="T84" fmla="*/ 120 w 422"/>
                <a:gd name="T85" fmla="*/ 145 h 429"/>
                <a:gd name="T86" fmla="*/ 102 w 422"/>
                <a:gd name="T87" fmla="*/ 189 h 429"/>
                <a:gd name="T88" fmla="*/ 100 w 422"/>
                <a:gd name="T89" fmla="*/ 215 h 429"/>
                <a:gd name="T90" fmla="*/ 110 w 422"/>
                <a:gd name="T91" fmla="*/ 265 h 429"/>
                <a:gd name="T92" fmla="*/ 132 w 422"/>
                <a:gd name="T93" fmla="*/ 303 h 429"/>
                <a:gd name="T94" fmla="*/ 168 w 422"/>
                <a:gd name="T95" fmla="*/ 327 h 429"/>
                <a:gd name="T96" fmla="*/ 210 w 422"/>
                <a:gd name="T97" fmla="*/ 337 h 429"/>
                <a:gd name="T98" fmla="*/ 232 w 422"/>
                <a:gd name="T99" fmla="*/ 335 h 429"/>
                <a:gd name="T100" fmla="*/ 272 w 422"/>
                <a:gd name="T101" fmla="*/ 317 h 429"/>
                <a:gd name="T102" fmla="*/ 302 w 422"/>
                <a:gd name="T103" fmla="*/ 285 h 429"/>
                <a:gd name="T104" fmla="*/ 318 w 422"/>
                <a:gd name="T105" fmla="*/ 241 h 429"/>
                <a:gd name="T106" fmla="*/ 320 w 422"/>
                <a:gd name="T107" fmla="*/ 21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2" h="429">
                  <a:moveTo>
                    <a:pt x="422" y="215"/>
                  </a:moveTo>
                  <a:lnTo>
                    <a:pt x="422" y="215"/>
                  </a:lnTo>
                  <a:lnTo>
                    <a:pt x="420" y="237"/>
                  </a:lnTo>
                  <a:lnTo>
                    <a:pt x="418" y="261"/>
                  </a:lnTo>
                  <a:lnTo>
                    <a:pt x="412" y="281"/>
                  </a:lnTo>
                  <a:lnTo>
                    <a:pt x="406" y="301"/>
                  </a:lnTo>
                  <a:lnTo>
                    <a:pt x="396" y="321"/>
                  </a:lnTo>
                  <a:lnTo>
                    <a:pt x="386" y="337"/>
                  </a:lnTo>
                  <a:lnTo>
                    <a:pt x="374" y="355"/>
                  </a:lnTo>
                  <a:lnTo>
                    <a:pt x="362" y="369"/>
                  </a:lnTo>
                  <a:lnTo>
                    <a:pt x="346" y="383"/>
                  </a:lnTo>
                  <a:lnTo>
                    <a:pt x="330" y="395"/>
                  </a:lnTo>
                  <a:lnTo>
                    <a:pt x="314" y="405"/>
                  </a:lnTo>
                  <a:lnTo>
                    <a:pt x="294" y="413"/>
                  </a:lnTo>
                  <a:lnTo>
                    <a:pt x="274" y="421"/>
                  </a:lnTo>
                  <a:lnTo>
                    <a:pt x="254" y="425"/>
                  </a:lnTo>
                  <a:lnTo>
                    <a:pt x="232" y="429"/>
                  </a:lnTo>
                  <a:lnTo>
                    <a:pt x="210" y="429"/>
                  </a:lnTo>
                  <a:lnTo>
                    <a:pt x="210" y="429"/>
                  </a:lnTo>
                  <a:lnTo>
                    <a:pt x="188" y="429"/>
                  </a:lnTo>
                  <a:lnTo>
                    <a:pt x="166" y="425"/>
                  </a:lnTo>
                  <a:lnTo>
                    <a:pt x="146" y="421"/>
                  </a:lnTo>
                  <a:lnTo>
                    <a:pt x="126" y="413"/>
                  </a:lnTo>
                  <a:lnTo>
                    <a:pt x="108" y="405"/>
                  </a:lnTo>
                  <a:lnTo>
                    <a:pt x="90" y="395"/>
                  </a:lnTo>
                  <a:lnTo>
                    <a:pt x="74" y="383"/>
                  </a:lnTo>
                  <a:lnTo>
                    <a:pt x="60" y="369"/>
                  </a:lnTo>
                  <a:lnTo>
                    <a:pt x="46" y="355"/>
                  </a:lnTo>
                  <a:lnTo>
                    <a:pt x="34" y="337"/>
                  </a:lnTo>
                  <a:lnTo>
                    <a:pt x="24" y="321"/>
                  </a:lnTo>
                  <a:lnTo>
                    <a:pt x="16" y="301"/>
                  </a:lnTo>
                  <a:lnTo>
                    <a:pt x="8" y="281"/>
                  </a:lnTo>
                  <a:lnTo>
                    <a:pt x="4" y="261"/>
                  </a:lnTo>
                  <a:lnTo>
                    <a:pt x="0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0" y="191"/>
                  </a:lnTo>
                  <a:lnTo>
                    <a:pt x="4" y="169"/>
                  </a:lnTo>
                  <a:lnTo>
                    <a:pt x="8" y="149"/>
                  </a:lnTo>
                  <a:lnTo>
                    <a:pt x="16" y="129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1"/>
                  </a:lnTo>
                  <a:lnTo>
                    <a:pt x="74" y="47"/>
                  </a:lnTo>
                  <a:lnTo>
                    <a:pt x="90" y="36"/>
                  </a:lnTo>
                  <a:lnTo>
                    <a:pt x="108" y="26"/>
                  </a:lnTo>
                  <a:lnTo>
                    <a:pt x="126" y="16"/>
                  </a:lnTo>
                  <a:lnTo>
                    <a:pt x="146" y="10"/>
                  </a:lnTo>
                  <a:lnTo>
                    <a:pt x="166" y="4"/>
                  </a:lnTo>
                  <a:lnTo>
                    <a:pt x="188" y="2"/>
                  </a:lnTo>
                  <a:lnTo>
                    <a:pt x="210" y="0"/>
                  </a:lnTo>
                  <a:lnTo>
                    <a:pt x="210" y="0"/>
                  </a:lnTo>
                  <a:lnTo>
                    <a:pt x="232" y="2"/>
                  </a:lnTo>
                  <a:lnTo>
                    <a:pt x="254" y="4"/>
                  </a:lnTo>
                  <a:lnTo>
                    <a:pt x="274" y="10"/>
                  </a:lnTo>
                  <a:lnTo>
                    <a:pt x="294" y="16"/>
                  </a:lnTo>
                  <a:lnTo>
                    <a:pt x="314" y="26"/>
                  </a:lnTo>
                  <a:lnTo>
                    <a:pt x="330" y="36"/>
                  </a:lnTo>
                  <a:lnTo>
                    <a:pt x="346" y="47"/>
                  </a:lnTo>
                  <a:lnTo>
                    <a:pt x="362" y="61"/>
                  </a:lnTo>
                  <a:lnTo>
                    <a:pt x="374" y="75"/>
                  </a:lnTo>
                  <a:lnTo>
                    <a:pt x="386" y="91"/>
                  </a:lnTo>
                  <a:lnTo>
                    <a:pt x="396" y="109"/>
                  </a:lnTo>
                  <a:lnTo>
                    <a:pt x="406" y="129"/>
                  </a:lnTo>
                  <a:lnTo>
                    <a:pt x="412" y="149"/>
                  </a:lnTo>
                  <a:lnTo>
                    <a:pt x="418" y="169"/>
                  </a:lnTo>
                  <a:lnTo>
                    <a:pt x="420" y="191"/>
                  </a:lnTo>
                  <a:lnTo>
                    <a:pt x="422" y="215"/>
                  </a:lnTo>
                  <a:lnTo>
                    <a:pt x="422" y="215"/>
                  </a:lnTo>
                  <a:close/>
                  <a:moveTo>
                    <a:pt x="320" y="215"/>
                  </a:moveTo>
                  <a:lnTo>
                    <a:pt x="320" y="215"/>
                  </a:lnTo>
                  <a:lnTo>
                    <a:pt x="318" y="189"/>
                  </a:lnTo>
                  <a:lnTo>
                    <a:pt x="312" y="165"/>
                  </a:lnTo>
                  <a:lnTo>
                    <a:pt x="302" y="145"/>
                  </a:lnTo>
                  <a:lnTo>
                    <a:pt x="288" y="127"/>
                  </a:lnTo>
                  <a:lnTo>
                    <a:pt x="272" y="113"/>
                  </a:lnTo>
                  <a:lnTo>
                    <a:pt x="252" y="101"/>
                  </a:lnTo>
                  <a:lnTo>
                    <a:pt x="232" y="95"/>
                  </a:lnTo>
                  <a:lnTo>
                    <a:pt x="210" y="93"/>
                  </a:lnTo>
                  <a:lnTo>
                    <a:pt x="210" y="93"/>
                  </a:lnTo>
                  <a:lnTo>
                    <a:pt x="188" y="95"/>
                  </a:lnTo>
                  <a:lnTo>
                    <a:pt x="168" y="101"/>
                  </a:lnTo>
                  <a:lnTo>
                    <a:pt x="148" y="113"/>
                  </a:lnTo>
                  <a:lnTo>
                    <a:pt x="132" y="127"/>
                  </a:lnTo>
                  <a:lnTo>
                    <a:pt x="120" y="145"/>
                  </a:lnTo>
                  <a:lnTo>
                    <a:pt x="110" y="165"/>
                  </a:lnTo>
                  <a:lnTo>
                    <a:pt x="102" y="189"/>
                  </a:lnTo>
                  <a:lnTo>
                    <a:pt x="100" y="215"/>
                  </a:lnTo>
                  <a:lnTo>
                    <a:pt x="100" y="215"/>
                  </a:lnTo>
                  <a:lnTo>
                    <a:pt x="102" y="241"/>
                  </a:lnTo>
                  <a:lnTo>
                    <a:pt x="110" y="265"/>
                  </a:lnTo>
                  <a:lnTo>
                    <a:pt x="120" y="285"/>
                  </a:lnTo>
                  <a:lnTo>
                    <a:pt x="132" y="303"/>
                  </a:lnTo>
                  <a:lnTo>
                    <a:pt x="148" y="317"/>
                  </a:lnTo>
                  <a:lnTo>
                    <a:pt x="168" y="327"/>
                  </a:lnTo>
                  <a:lnTo>
                    <a:pt x="188" y="335"/>
                  </a:lnTo>
                  <a:lnTo>
                    <a:pt x="210" y="337"/>
                  </a:lnTo>
                  <a:lnTo>
                    <a:pt x="210" y="337"/>
                  </a:lnTo>
                  <a:lnTo>
                    <a:pt x="232" y="335"/>
                  </a:lnTo>
                  <a:lnTo>
                    <a:pt x="252" y="327"/>
                  </a:lnTo>
                  <a:lnTo>
                    <a:pt x="272" y="317"/>
                  </a:lnTo>
                  <a:lnTo>
                    <a:pt x="288" y="303"/>
                  </a:lnTo>
                  <a:lnTo>
                    <a:pt x="302" y="285"/>
                  </a:lnTo>
                  <a:lnTo>
                    <a:pt x="312" y="265"/>
                  </a:lnTo>
                  <a:lnTo>
                    <a:pt x="318" y="241"/>
                  </a:lnTo>
                  <a:lnTo>
                    <a:pt x="320" y="215"/>
                  </a:lnTo>
                  <a:lnTo>
                    <a:pt x="320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65BFD84D-36E7-4982-B166-BCA7952FF7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289758" y="4263716"/>
              <a:ext cx="606425" cy="668338"/>
            </a:xfrm>
            <a:custGeom>
              <a:avLst/>
              <a:gdLst>
                <a:gd name="T0" fmla="*/ 0 w 382"/>
                <a:gd name="T1" fmla="*/ 8 h 421"/>
                <a:gd name="T2" fmla="*/ 94 w 382"/>
                <a:gd name="T3" fmla="*/ 8 h 421"/>
                <a:gd name="T4" fmla="*/ 102 w 382"/>
                <a:gd name="T5" fmla="*/ 49 h 421"/>
                <a:gd name="T6" fmla="*/ 106 w 382"/>
                <a:gd name="T7" fmla="*/ 49 h 421"/>
                <a:gd name="T8" fmla="*/ 106 w 382"/>
                <a:gd name="T9" fmla="*/ 49 h 421"/>
                <a:gd name="T10" fmla="*/ 118 w 382"/>
                <a:gd name="T11" fmla="*/ 36 h 421"/>
                <a:gd name="T12" fmla="*/ 132 w 382"/>
                <a:gd name="T13" fmla="*/ 26 h 421"/>
                <a:gd name="T14" fmla="*/ 132 w 382"/>
                <a:gd name="T15" fmla="*/ 26 h 421"/>
                <a:gd name="T16" fmla="*/ 148 w 382"/>
                <a:gd name="T17" fmla="*/ 16 h 421"/>
                <a:gd name="T18" fmla="*/ 168 w 382"/>
                <a:gd name="T19" fmla="*/ 8 h 421"/>
                <a:gd name="T20" fmla="*/ 192 w 382"/>
                <a:gd name="T21" fmla="*/ 2 h 421"/>
                <a:gd name="T22" fmla="*/ 218 w 382"/>
                <a:gd name="T23" fmla="*/ 0 h 421"/>
                <a:gd name="T24" fmla="*/ 218 w 382"/>
                <a:gd name="T25" fmla="*/ 0 h 421"/>
                <a:gd name="T26" fmla="*/ 236 w 382"/>
                <a:gd name="T27" fmla="*/ 2 h 421"/>
                <a:gd name="T28" fmla="*/ 252 w 382"/>
                <a:gd name="T29" fmla="*/ 4 h 421"/>
                <a:gd name="T30" fmla="*/ 268 w 382"/>
                <a:gd name="T31" fmla="*/ 8 h 421"/>
                <a:gd name="T32" fmla="*/ 284 w 382"/>
                <a:gd name="T33" fmla="*/ 14 h 421"/>
                <a:gd name="T34" fmla="*/ 298 w 382"/>
                <a:gd name="T35" fmla="*/ 20 h 421"/>
                <a:gd name="T36" fmla="*/ 312 w 382"/>
                <a:gd name="T37" fmla="*/ 28 h 421"/>
                <a:gd name="T38" fmla="*/ 324 w 382"/>
                <a:gd name="T39" fmla="*/ 38 h 421"/>
                <a:gd name="T40" fmla="*/ 334 w 382"/>
                <a:gd name="T41" fmla="*/ 47 h 421"/>
                <a:gd name="T42" fmla="*/ 346 w 382"/>
                <a:gd name="T43" fmla="*/ 59 h 421"/>
                <a:gd name="T44" fmla="*/ 354 w 382"/>
                <a:gd name="T45" fmla="*/ 73 h 421"/>
                <a:gd name="T46" fmla="*/ 362 w 382"/>
                <a:gd name="T47" fmla="*/ 87 h 421"/>
                <a:gd name="T48" fmla="*/ 368 w 382"/>
                <a:gd name="T49" fmla="*/ 103 h 421"/>
                <a:gd name="T50" fmla="*/ 374 w 382"/>
                <a:gd name="T51" fmla="*/ 119 h 421"/>
                <a:gd name="T52" fmla="*/ 378 w 382"/>
                <a:gd name="T53" fmla="*/ 137 h 421"/>
                <a:gd name="T54" fmla="*/ 380 w 382"/>
                <a:gd name="T55" fmla="*/ 155 h 421"/>
                <a:gd name="T56" fmla="*/ 382 w 382"/>
                <a:gd name="T57" fmla="*/ 175 h 421"/>
                <a:gd name="T58" fmla="*/ 382 w 382"/>
                <a:gd name="T59" fmla="*/ 421 h 421"/>
                <a:gd name="T60" fmla="*/ 280 w 382"/>
                <a:gd name="T61" fmla="*/ 421 h 421"/>
                <a:gd name="T62" fmla="*/ 280 w 382"/>
                <a:gd name="T63" fmla="*/ 183 h 421"/>
                <a:gd name="T64" fmla="*/ 280 w 382"/>
                <a:gd name="T65" fmla="*/ 183 h 421"/>
                <a:gd name="T66" fmla="*/ 278 w 382"/>
                <a:gd name="T67" fmla="*/ 163 h 421"/>
                <a:gd name="T68" fmla="*/ 274 w 382"/>
                <a:gd name="T69" fmla="*/ 147 h 421"/>
                <a:gd name="T70" fmla="*/ 266 w 382"/>
                <a:gd name="T71" fmla="*/ 131 h 421"/>
                <a:gd name="T72" fmla="*/ 254 w 382"/>
                <a:gd name="T73" fmla="*/ 117 h 421"/>
                <a:gd name="T74" fmla="*/ 242 w 382"/>
                <a:gd name="T75" fmla="*/ 107 h 421"/>
                <a:gd name="T76" fmla="*/ 226 w 382"/>
                <a:gd name="T77" fmla="*/ 99 h 421"/>
                <a:gd name="T78" fmla="*/ 210 w 382"/>
                <a:gd name="T79" fmla="*/ 95 h 421"/>
                <a:gd name="T80" fmla="*/ 190 w 382"/>
                <a:gd name="T81" fmla="*/ 93 h 421"/>
                <a:gd name="T82" fmla="*/ 190 w 382"/>
                <a:gd name="T83" fmla="*/ 93 h 421"/>
                <a:gd name="T84" fmla="*/ 172 w 382"/>
                <a:gd name="T85" fmla="*/ 95 h 421"/>
                <a:gd name="T86" fmla="*/ 154 w 382"/>
                <a:gd name="T87" fmla="*/ 99 h 421"/>
                <a:gd name="T88" fmla="*/ 140 w 382"/>
                <a:gd name="T89" fmla="*/ 107 h 421"/>
                <a:gd name="T90" fmla="*/ 126 w 382"/>
                <a:gd name="T91" fmla="*/ 117 h 421"/>
                <a:gd name="T92" fmla="*/ 116 w 382"/>
                <a:gd name="T93" fmla="*/ 131 h 421"/>
                <a:gd name="T94" fmla="*/ 108 w 382"/>
                <a:gd name="T95" fmla="*/ 147 h 421"/>
                <a:gd name="T96" fmla="*/ 102 w 382"/>
                <a:gd name="T97" fmla="*/ 163 h 421"/>
                <a:gd name="T98" fmla="*/ 102 w 382"/>
                <a:gd name="T99" fmla="*/ 183 h 421"/>
                <a:gd name="T100" fmla="*/ 102 w 382"/>
                <a:gd name="T101" fmla="*/ 421 h 421"/>
                <a:gd name="T102" fmla="*/ 0 w 382"/>
                <a:gd name="T103" fmla="*/ 421 h 421"/>
                <a:gd name="T104" fmla="*/ 0 w 382"/>
                <a:gd name="T105" fmla="*/ 8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2" h="421">
                  <a:moveTo>
                    <a:pt x="0" y="8"/>
                  </a:moveTo>
                  <a:lnTo>
                    <a:pt x="94" y="8"/>
                  </a:lnTo>
                  <a:lnTo>
                    <a:pt x="102" y="49"/>
                  </a:lnTo>
                  <a:lnTo>
                    <a:pt x="106" y="49"/>
                  </a:lnTo>
                  <a:lnTo>
                    <a:pt x="106" y="49"/>
                  </a:lnTo>
                  <a:lnTo>
                    <a:pt x="118" y="36"/>
                  </a:lnTo>
                  <a:lnTo>
                    <a:pt x="132" y="26"/>
                  </a:lnTo>
                  <a:lnTo>
                    <a:pt x="132" y="26"/>
                  </a:lnTo>
                  <a:lnTo>
                    <a:pt x="148" y="16"/>
                  </a:lnTo>
                  <a:lnTo>
                    <a:pt x="168" y="8"/>
                  </a:lnTo>
                  <a:lnTo>
                    <a:pt x="192" y="2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36" y="2"/>
                  </a:lnTo>
                  <a:lnTo>
                    <a:pt x="252" y="4"/>
                  </a:lnTo>
                  <a:lnTo>
                    <a:pt x="268" y="8"/>
                  </a:lnTo>
                  <a:lnTo>
                    <a:pt x="284" y="14"/>
                  </a:lnTo>
                  <a:lnTo>
                    <a:pt x="298" y="20"/>
                  </a:lnTo>
                  <a:lnTo>
                    <a:pt x="312" y="28"/>
                  </a:lnTo>
                  <a:lnTo>
                    <a:pt x="324" y="38"/>
                  </a:lnTo>
                  <a:lnTo>
                    <a:pt x="334" y="47"/>
                  </a:lnTo>
                  <a:lnTo>
                    <a:pt x="346" y="59"/>
                  </a:lnTo>
                  <a:lnTo>
                    <a:pt x="354" y="73"/>
                  </a:lnTo>
                  <a:lnTo>
                    <a:pt x="362" y="87"/>
                  </a:lnTo>
                  <a:lnTo>
                    <a:pt x="368" y="103"/>
                  </a:lnTo>
                  <a:lnTo>
                    <a:pt x="374" y="119"/>
                  </a:lnTo>
                  <a:lnTo>
                    <a:pt x="378" y="137"/>
                  </a:lnTo>
                  <a:lnTo>
                    <a:pt x="380" y="155"/>
                  </a:lnTo>
                  <a:lnTo>
                    <a:pt x="382" y="175"/>
                  </a:lnTo>
                  <a:lnTo>
                    <a:pt x="382" y="421"/>
                  </a:lnTo>
                  <a:lnTo>
                    <a:pt x="280" y="421"/>
                  </a:lnTo>
                  <a:lnTo>
                    <a:pt x="280" y="183"/>
                  </a:lnTo>
                  <a:lnTo>
                    <a:pt x="280" y="183"/>
                  </a:lnTo>
                  <a:lnTo>
                    <a:pt x="278" y="163"/>
                  </a:lnTo>
                  <a:lnTo>
                    <a:pt x="274" y="147"/>
                  </a:lnTo>
                  <a:lnTo>
                    <a:pt x="266" y="131"/>
                  </a:lnTo>
                  <a:lnTo>
                    <a:pt x="254" y="117"/>
                  </a:lnTo>
                  <a:lnTo>
                    <a:pt x="242" y="107"/>
                  </a:lnTo>
                  <a:lnTo>
                    <a:pt x="226" y="99"/>
                  </a:lnTo>
                  <a:lnTo>
                    <a:pt x="210" y="95"/>
                  </a:lnTo>
                  <a:lnTo>
                    <a:pt x="190" y="93"/>
                  </a:lnTo>
                  <a:lnTo>
                    <a:pt x="190" y="93"/>
                  </a:lnTo>
                  <a:lnTo>
                    <a:pt x="172" y="95"/>
                  </a:lnTo>
                  <a:lnTo>
                    <a:pt x="154" y="99"/>
                  </a:lnTo>
                  <a:lnTo>
                    <a:pt x="140" y="107"/>
                  </a:lnTo>
                  <a:lnTo>
                    <a:pt x="126" y="117"/>
                  </a:lnTo>
                  <a:lnTo>
                    <a:pt x="116" y="131"/>
                  </a:lnTo>
                  <a:lnTo>
                    <a:pt x="108" y="147"/>
                  </a:lnTo>
                  <a:lnTo>
                    <a:pt x="102" y="163"/>
                  </a:lnTo>
                  <a:lnTo>
                    <a:pt x="102" y="183"/>
                  </a:lnTo>
                  <a:lnTo>
                    <a:pt x="102" y="421"/>
                  </a:lnTo>
                  <a:lnTo>
                    <a:pt x="0" y="421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7A1D4C88-CA84-4B58-97AE-679D77E48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272420" y="4263716"/>
              <a:ext cx="644525" cy="681038"/>
            </a:xfrm>
            <a:custGeom>
              <a:avLst/>
              <a:gdLst>
                <a:gd name="T0" fmla="*/ 406 w 406"/>
                <a:gd name="T1" fmla="*/ 267 h 429"/>
                <a:gd name="T2" fmla="*/ 388 w 406"/>
                <a:gd name="T3" fmla="*/ 321 h 429"/>
                <a:gd name="T4" fmla="*/ 364 w 406"/>
                <a:gd name="T5" fmla="*/ 361 h 429"/>
                <a:gd name="T6" fmla="*/ 340 w 406"/>
                <a:gd name="T7" fmla="*/ 385 h 429"/>
                <a:gd name="T8" fmla="*/ 312 w 406"/>
                <a:gd name="T9" fmla="*/ 405 h 429"/>
                <a:gd name="T10" fmla="*/ 278 w 406"/>
                <a:gd name="T11" fmla="*/ 421 h 429"/>
                <a:gd name="T12" fmla="*/ 236 w 406"/>
                <a:gd name="T13" fmla="*/ 429 h 429"/>
                <a:gd name="T14" fmla="*/ 212 w 406"/>
                <a:gd name="T15" fmla="*/ 429 h 429"/>
                <a:gd name="T16" fmla="*/ 168 w 406"/>
                <a:gd name="T17" fmla="*/ 425 h 429"/>
                <a:gd name="T18" fmla="*/ 128 w 406"/>
                <a:gd name="T19" fmla="*/ 413 h 429"/>
                <a:gd name="T20" fmla="*/ 92 w 406"/>
                <a:gd name="T21" fmla="*/ 395 h 429"/>
                <a:gd name="T22" fmla="*/ 60 w 406"/>
                <a:gd name="T23" fmla="*/ 369 h 429"/>
                <a:gd name="T24" fmla="*/ 36 w 406"/>
                <a:gd name="T25" fmla="*/ 337 h 429"/>
                <a:gd name="T26" fmla="*/ 16 w 406"/>
                <a:gd name="T27" fmla="*/ 301 h 429"/>
                <a:gd name="T28" fmla="*/ 4 w 406"/>
                <a:gd name="T29" fmla="*/ 261 h 429"/>
                <a:gd name="T30" fmla="*/ 0 w 406"/>
                <a:gd name="T31" fmla="*/ 215 h 429"/>
                <a:gd name="T32" fmla="*/ 2 w 406"/>
                <a:gd name="T33" fmla="*/ 191 h 429"/>
                <a:gd name="T34" fmla="*/ 10 w 406"/>
                <a:gd name="T35" fmla="*/ 149 h 429"/>
                <a:gd name="T36" fmla="*/ 26 w 406"/>
                <a:gd name="T37" fmla="*/ 109 h 429"/>
                <a:gd name="T38" fmla="*/ 48 w 406"/>
                <a:gd name="T39" fmla="*/ 75 h 429"/>
                <a:gd name="T40" fmla="*/ 76 w 406"/>
                <a:gd name="T41" fmla="*/ 47 h 429"/>
                <a:gd name="T42" fmla="*/ 108 w 406"/>
                <a:gd name="T43" fmla="*/ 26 h 429"/>
                <a:gd name="T44" fmla="*/ 148 w 406"/>
                <a:gd name="T45" fmla="*/ 10 h 429"/>
                <a:gd name="T46" fmla="*/ 190 w 406"/>
                <a:gd name="T47" fmla="*/ 2 h 429"/>
                <a:gd name="T48" fmla="*/ 212 w 406"/>
                <a:gd name="T49" fmla="*/ 0 h 429"/>
                <a:gd name="T50" fmla="*/ 258 w 406"/>
                <a:gd name="T51" fmla="*/ 6 h 429"/>
                <a:gd name="T52" fmla="*/ 296 w 406"/>
                <a:gd name="T53" fmla="*/ 16 h 429"/>
                <a:gd name="T54" fmla="*/ 328 w 406"/>
                <a:gd name="T55" fmla="*/ 34 h 429"/>
                <a:gd name="T56" fmla="*/ 354 w 406"/>
                <a:gd name="T57" fmla="*/ 57 h 429"/>
                <a:gd name="T58" fmla="*/ 374 w 406"/>
                <a:gd name="T59" fmla="*/ 81 h 429"/>
                <a:gd name="T60" fmla="*/ 400 w 406"/>
                <a:gd name="T61" fmla="*/ 133 h 429"/>
                <a:gd name="T62" fmla="*/ 304 w 406"/>
                <a:gd name="T63" fmla="*/ 157 h 429"/>
                <a:gd name="T64" fmla="*/ 300 w 406"/>
                <a:gd name="T65" fmla="*/ 149 h 429"/>
                <a:gd name="T66" fmla="*/ 288 w 406"/>
                <a:gd name="T67" fmla="*/ 127 h 429"/>
                <a:gd name="T68" fmla="*/ 266 w 406"/>
                <a:gd name="T69" fmla="*/ 107 h 429"/>
                <a:gd name="T70" fmla="*/ 232 w 406"/>
                <a:gd name="T71" fmla="*/ 95 h 429"/>
                <a:gd name="T72" fmla="*/ 212 w 406"/>
                <a:gd name="T73" fmla="*/ 93 h 429"/>
                <a:gd name="T74" fmla="*/ 168 w 406"/>
                <a:gd name="T75" fmla="*/ 101 h 429"/>
                <a:gd name="T76" fmla="*/ 134 w 406"/>
                <a:gd name="T77" fmla="*/ 127 h 429"/>
                <a:gd name="T78" fmla="*/ 110 w 406"/>
                <a:gd name="T79" fmla="*/ 165 h 429"/>
                <a:gd name="T80" fmla="*/ 102 w 406"/>
                <a:gd name="T81" fmla="*/ 215 h 429"/>
                <a:gd name="T82" fmla="*/ 104 w 406"/>
                <a:gd name="T83" fmla="*/ 241 h 429"/>
                <a:gd name="T84" fmla="*/ 120 w 406"/>
                <a:gd name="T85" fmla="*/ 285 h 429"/>
                <a:gd name="T86" fmla="*/ 150 w 406"/>
                <a:gd name="T87" fmla="*/ 317 h 429"/>
                <a:gd name="T88" fmla="*/ 190 w 406"/>
                <a:gd name="T89" fmla="*/ 335 h 429"/>
                <a:gd name="T90" fmla="*/ 212 w 406"/>
                <a:gd name="T91" fmla="*/ 337 h 429"/>
                <a:gd name="T92" fmla="*/ 250 w 406"/>
                <a:gd name="T93" fmla="*/ 329 h 429"/>
                <a:gd name="T94" fmla="*/ 278 w 406"/>
                <a:gd name="T95" fmla="*/ 313 h 429"/>
                <a:gd name="T96" fmla="*/ 296 w 406"/>
                <a:gd name="T97" fmla="*/ 291 h 429"/>
                <a:gd name="T98" fmla="*/ 304 w 406"/>
                <a:gd name="T99" fmla="*/ 267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06" h="429">
                  <a:moveTo>
                    <a:pt x="406" y="267"/>
                  </a:moveTo>
                  <a:lnTo>
                    <a:pt x="406" y="267"/>
                  </a:lnTo>
                  <a:lnTo>
                    <a:pt x="400" y="293"/>
                  </a:lnTo>
                  <a:lnTo>
                    <a:pt x="388" y="321"/>
                  </a:lnTo>
                  <a:lnTo>
                    <a:pt x="374" y="347"/>
                  </a:lnTo>
                  <a:lnTo>
                    <a:pt x="364" y="361"/>
                  </a:lnTo>
                  <a:lnTo>
                    <a:pt x="354" y="373"/>
                  </a:lnTo>
                  <a:lnTo>
                    <a:pt x="340" y="385"/>
                  </a:lnTo>
                  <a:lnTo>
                    <a:pt x="328" y="395"/>
                  </a:lnTo>
                  <a:lnTo>
                    <a:pt x="312" y="405"/>
                  </a:lnTo>
                  <a:lnTo>
                    <a:pt x="296" y="413"/>
                  </a:lnTo>
                  <a:lnTo>
                    <a:pt x="278" y="421"/>
                  </a:lnTo>
                  <a:lnTo>
                    <a:pt x="258" y="425"/>
                  </a:lnTo>
                  <a:lnTo>
                    <a:pt x="236" y="429"/>
                  </a:lnTo>
                  <a:lnTo>
                    <a:pt x="212" y="429"/>
                  </a:lnTo>
                  <a:lnTo>
                    <a:pt x="212" y="429"/>
                  </a:lnTo>
                  <a:lnTo>
                    <a:pt x="190" y="429"/>
                  </a:lnTo>
                  <a:lnTo>
                    <a:pt x="168" y="425"/>
                  </a:lnTo>
                  <a:lnTo>
                    <a:pt x="148" y="421"/>
                  </a:lnTo>
                  <a:lnTo>
                    <a:pt x="128" y="413"/>
                  </a:lnTo>
                  <a:lnTo>
                    <a:pt x="108" y="405"/>
                  </a:lnTo>
                  <a:lnTo>
                    <a:pt x="92" y="395"/>
                  </a:lnTo>
                  <a:lnTo>
                    <a:pt x="76" y="383"/>
                  </a:lnTo>
                  <a:lnTo>
                    <a:pt x="60" y="369"/>
                  </a:lnTo>
                  <a:lnTo>
                    <a:pt x="48" y="355"/>
                  </a:lnTo>
                  <a:lnTo>
                    <a:pt x="36" y="337"/>
                  </a:lnTo>
                  <a:lnTo>
                    <a:pt x="26" y="321"/>
                  </a:lnTo>
                  <a:lnTo>
                    <a:pt x="16" y="301"/>
                  </a:lnTo>
                  <a:lnTo>
                    <a:pt x="10" y="281"/>
                  </a:lnTo>
                  <a:lnTo>
                    <a:pt x="4" y="261"/>
                  </a:lnTo>
                  <a:lnTo>
                    <a:pt x="2" y="237"/>
                  </a:lnTo>
                  <a:lnTo>
                    <a:pt x="0" y="215"/>
                  </a:lnTo>
                  <a:lnTo>
                    <a:pt x="0" y="215"/>
                  </a:lnTo>
                  <a:lnTo>
                    <a:pt x="2" y="191"/>
                  </a:lnTo>
                  <a:lnTo>
                    <a:pt x="4" y="169"/>
                  </a:lnTo>
                  <a:lnTo>
                    <a:pt x="10" y="149"/>
                  </a:lnTo>
                  <a:lnTo>
                    <a:pt x="16" y="129"/>
                  </a:lnTo>
                  <a:lnTo>
                    <a:pt x="26" y="109"/>
                  </a:lnTo>
                  <a:lnTo>
                    <a:pt x="36" y="91"/>
                  </a:lnTo>
                  <a:lnTo>
                    <a:pt x="48" y="75"/>
                  </a:lnTo>
                  <a:lnTo>
                    <a:pt x="60" y="61"/>
                  </a:lnTo>
                  <a:lnTo>
                    <a:pt x="76" y="47"/>
                  </a:lnTo>
                  <a:lnTo>
                    <a:pt x="92" y="36"/>
                  </a:lnTo>
                  <a:lnTo>
                    <a:pt x="108" y="26"/>
                  </a:lnTo>
                  <a:lnTo>
                    <a:pt x="128" y="16"/>
                  </a:lnTo>
                  <a:lnTo>
                    <a:pt x="148" y="10"/>
                  </a:lnTo>
                  <a:lnTo>
                    <a:pt x="168" y="4"/>
                  </a:lnTo>
                  <a:lnTo>
                    <a:pt x="190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6" y="2"/>
                  </a:lnTo>
                  <a:lnTo>
                    <a:pt x="258" y="6"/>
                  </a:lnTo>
                  <a:lnTo>
                    <a:pt x="278" y="10"/>
                  </a:lnTo>
                  <a:lnTo>
                    <a:pt x="296" y="16"/>
                  </a:lnTo>
                  <a:lnTo>
                    <a:pt x="312" y="26"/>
                  </a:lnTo>
                  <a:lnTo>
                    <a:pt x="328" y="34"/>
                  </a:lnTo>
                  <a:lnTo>
                    <a:pt x="340" y="45"/>
                  </a:lnTo>
                  <a:lnTo>
                    <a:pt x="354" y="57"/>
                  </a:lnTo>
                  <a:lnTo>
                    <a:pt x="364" y="69"/>
                  </a:lnTo>
                  <a:lnTo>
                    <a:pt x="374" y="81"/>
                  </a:lnTo>
                  <a:lnTo>
                    <a:pt x="388" y="107"/>
                  </a:lnTo>
                  <a:lnTo>
                    <a:pt x="400" y="133"/>
                  </a:lnTo>
                  <a:lnTo>
                    <a:pt x="406" y="157"/>
                  </a:lnTo>
                  <a:lnTo>
                    <a:pt x="304" y="157"/>
                  </a:lnTo>
                  <a:lnTo>
                    <a:pt x="304" y="157"/>
                  </a:lnTo>
                  <a:lnTo>
                    <a:pt x="300" y="149"/>
                  </a:lnTo>
                  <a:lnTo>
                    <a:pt x="296" y="137"/>
                  </a:lnTo>
                  <a:lnTo>
                    <a:pt x="288" y="127"/>
                  </a:lnTo>
                  <a:lnTo>
                    <a:pt x="278" y="117"/>
                  </a:lnTo>
                  <a:lnTo>
                    <a:pt x="266" y="107"/>
                  </a:lnTo>
                  <a:lnTo>
                    <a:pt x="250" y="99"/>
                  </a:lnTo>
                  <a:lnTo>
                    <a:pt x="232" y="95"/>
                  </a:lnTo>
                  <a:lnTo>
                    <a:pt x="212" y="93"/>
                  </a:lnTo>
                  <a:lnTo>
                    <a:pt x="212" y="93"/>
                  </a:lnTo>
                  <a:lnTo>
                    <a:pt x="190" y="95"/>
                  </a:lnTo>
                  <a:lnTo>
                    <a:pt x="168" y="101"/>
                  </a:lnTo>
                  <a:lnTo>
                    <a:pt x="150" y="113"/>
                  </a:lnTo>
                  <a:lnTo>
                    <a:pt x="134" y="127"/>
                  </a:lnTo>
                  <a:lnTo>
                    <a:pt x="120" y="145"/>
                  </a:lnTo>
                  <a:lnTo>
                    <a:pt x="110" y="165"/>
                  </a:lnTo>
                  <a:lnTo>
                    <a:pt x="104" y="189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04" y="241"/>
                  </a:lnTo>
                  <a:lnTo>
                    <a:pt x="110" y="265"/>
                  </a:lnTo>
                  <a:lnTo>
                    <a:pt x="120" y="285"/>
                  </a:lnTo>
                  <a:lnTo>
                    <a:pt x="134" y="303"/>
                  </a:lnTo>
                  <a:lnTo>
                    <a:pt x="150" y="317"/>
                  </a:lnTo>
                  <a:lnTo>
                    <a:pt x="168" y="327"/>
                  </a:lnTo>
                  <a:lnTo>
                    <a:pt x="190" y="335"/>
                  </a:lnTo>
                  <a:lnTo>
                    <a:pt x="212" y="337"/>
                  </a:lnTo>
                  <a:lnTo>
                    <a:pt x="212" y="337"/>
                  </a:lnTo>
                  <a:lnTo>
                    <a:pt x="232" y="335"/>
                  </a:lnTo>
                  <a:lnTo>
                    <a:pt x="250" y="329"/>
                  </a:lnTo>
                  <a:lnTo>
                    <a:pt x="266" y="323"/>
                  </a:lnTo>
                  <a:lnTo>
                    <a:pt x="278" y="313"/>
                  </a:lnTo>
                  <a:lnTo>
                    <a:pt x="288" y="301"/>
                  </a:lnTo>
                  <a:lnTo>
                    <a:pt x="296" y="291"/>
                  </a:lnTo>
                  <a:lnTo>
                    <a:pt x="300" y="279"/>
                  </a:lnTo>
                  <a:lnTo>
                    <a:pt x="304" y="267"/>
                  </a:lnTo>
                  <a:lnTo>
                    <a:pt x="406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B49F5841-787A-48C8-A4DE-F10A95C7FF7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974095" y="4263716"/>
              <a:ext cx="577850" cy="681038"/>
            </a:xfrm>
            <a:custGeom>
              <a:avLst/>
              <a:gdLst>
                <a:gd name="T0" fmla="*/ 266 w 364"/>
                <a:gd name="T1" fmla="*/ 381 h 429"/>
                <a:gd name="T2" fmla="*/ 238 w 364"/>
                <a:gd name="T3" fmla="*/ 405 h 429"/>
                <a:gd name="T4" fmla="*/ 178 w 364"/>
                <a:gd name="T5" fmla="*/ 427 h 429"/>
                <a:gd name="T6" fmla="*/ 132 w 364"/>
                <a:gd name="T7" fmla="*/ 429 h 429"/>
                <a:gd name="T8" fmla="*/ 86 w 364"/>
                <a:gd name="T9" fmla="*/ 419 h 429"/>
                <a:gd name="T10" fmla="*/ 50 w 364"/>
                <a:gd name="T11" fmla="*/ 401 h 429"/>
                <a:gd name="T12" fmla="*/ 22 w 364"/>
                <a:gd name="T13" fmla="*/ 373 h 429"/>
                <a:gd name="T14" fmla="*/ 4 w 364"/>
                <a:gd name="T15" fmla="*/ 341 h 429"/>
                <a:gd name="T16" fmla="*/ 0 w 364"/>
                <a:gd name="T17" fmla="*/ 303 h 429"/>
                <a:gd name="T18" fmla="*/ 2 w 364"/>
                <a:gd name="T19" fmla="*/ 275 h 429"/>
                <a:gd name="T20" fmla="*/ 16 w 364"/>
                <a:gd name="T21" fmla="*/ 235 h 429"/>
                <a:gd name="T22" fmla="*/ 42 w 364"/>
                <a:gd name="T23" fmla="*/ 205 h 429"/>
                <a:gd name="T24" fmla="*/ 80 w 364"/>
                <a:gd name="T25" fmla="*/ 181 h 429"/>
                <a:gd name="T26" fmla="*/ 130 w 364"/>
                <a:gd name="T27" fmla="*/ 169 h 429"/>
                <a:gd name="T28" fmla="*/ 262 w 364"/>
                <a:gd name="T29" fmla="*/ 167 h 429"/>
                <a:gd name="T30" fmla="*/ 262 w 364"/>
                <a:gd name="T31" fmla="*/ 141 h 429"/>
                <a:gd name="T32" fmla="*/ 244 w 364"/>
                <a:gd name="T33" fmla="*/ 103 h 429"/>
                <a:gd name="T34" fmla="*/ 206 w 364"/>
                <a:gd name="T35" fmla="*/ 83 h 429"/>
                <a:gd name="T36" fmla="*/ 174 w 364"/>
                <a:gd name="T37" fmla="*/ 83 h 429"/>
                <a:gd name="T38" fmla="*/ 138 w 364"/>
                <a:gd name="T39" fmla="*/ 99 h 429"/>
                <a:gd name="T40" fmla="*/ 120 w 364"/>
                <a:gd name="T41" fmla="*/ 125 h 429"/>
                <a:gd name="T42" fmla="*/ 16 w 364"/>
                <a:gd name="T43" fmla="*/ 133 h 429"/>
                <a:gd name="T44" fmla="*/ 38 w 364"/>
                <a:gd name="T45" fmla="*/ 73 h 429"/>
                <a:gd name="T46" fmla="*/ 64 w 364"/>
                <a:gd name="T47" fmla="*/ 41 h 429"/>
                <a:gd name="T48" fmla="*/ 102 w 364"/>
                <a:gd name="T49" fmla="*/ 18 h 429"/>
                <a:gd name="T50" fmla="*/ 150 w 364"/>
                <a:gd name="T51" fmla="*/ 4 h 429"/>
                <a:gd name="T52" fmla="*/ 190 w 364"/>
                <a:gd name="T53" fmla="*/ 0 h 429"/>
                <a:gd name="T54" fmla="*/ 246 w 364"/>
                <a:gd name="T55" fmla="*/ 8 h 429"/>
                <a:gd name="T56" fmla="*/ 292 w 364"/>
                <a:gd name="T57" fmla="*/ 28 h 429"/>
                <a:gd name="T58" fmla="*/ 328 w 364"/>
                <a:gd name="T59" fmla="*/ 57 h 429"/>
                <a:gd name="T60" fmla="*/ 352 w 364"/>
                <a:gd name="T61" fmla="*/ 95 h 429"/>
                <a:gd name="T62" fmla="*/ 364 w 364"/>
                <a:gd name="T63" fmla="*/ 141 h 429"/>
                <a:gd name="T64" fmla="*/ 278 w 364"/>
                <a:gd name="T65" fmla="*/ 421 h 429"/>
                <a:gd name="T66" fmla="*/ 178 w 364"/>
                <a:gd name="T67" fmla="*/ 243 h 429"/>
                <a:gd name="T68" fmla="*/ 144 w 364"/>
                <a:gd name="T69" fmla="*/ 247 h 429"/>
                <a:gd name="T70" fmla="*/ 112 w 364"/>
                <a:gd name="T71" fmla="*/ 265 h 429"/>
                <a:gd name="T72" fmla="*/ 100 w 364"/>
                <a:gd name="T73" fmla="*/ 295 h 429"/>
                <a:gd name="T74" fmla="*/ 104 w 364"/>
                <a:gd name="T75" fmla="*/ 317 h 429"/>
                <a:gd name="T76" fmla="*/ 126 w 364"/>
                <a:gd name="T77" fmla="*/ 341 h 429"/>
                <a:gd name="T78" fmla="*/ 166 w 364"/>
                <a:gd name="T79" fmla="*/ 349 h 429"/>
                <a:gd name="T80" fmla="*/ 206 w 364"/>
                <a:gd name="T81" fmla="*/ 343 h 429"/>
                <a:gd name="T82" fmla="*/ 248 w 364"/>
                <a:gd name="T83" fmla="*/ 311 h 429"/>
                <a:gd name="T84" fmla="*/ 262 w 364"/>
                <a:gd name="T85" fmla="*/ 255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4" h="429">
                  <a:moveTo>
                    <a:pt x="270" y="381"/>
                  </a:moveTo>
                  <a:lnTo>
                    <a:pt x="266" y="381"/>
                  </a:lnTo>
                  <a:lnTo>
                    <a:pt x="266" y="381"/>
                  </a:lnTo>
                  <a:lnTo>
                    <a:pt x="254" y="393"/>
                  </a:lnTo>
                  <a:lnTo>
                    <a:pt x="238" y="405"/>
                  </a:lnTo>
                  <a:lnTo>
                    <a:pt x="238" y="405"/>
                  </a:lnTo>
                  <a:lnTo>
                    <a:pt x="222" y="415"/>
                  </a:lnTo>
                  <a:lnTo>
                    <a:pt x="202" y="423"/>
                  </a:lnTo>
                  <a:lnTo>
                    <a:pt x="178" y="427"/>
                  </a:lnTo>
                  <a:lnTo>
                    <a:pt x="150" y="429"/>
                  </a:lnTo>
                  <a:lnTo>
                    <a:pt x="150" y="429"/>
                  </a:lnTo>
                  <a:lnTo>
                    <a:pt x="132" y="429"/>
                  </a:lnTo>
                  <a:lnTo>
                    <a:pt x="116" y="427"/>
                  </a:lnTo>
                  <a:lnTo>
                    <a:pt x="100" y="423"/>
                  </a:lnTo>
                  <a:lnTo>
                    <a:pt x="86" y="419"/>
                  </a:lnTo>
                  <a:lnTo>
                    <a:pt x="72" y="415"/>
                  </a:lnTo>
                  <a:lnTo>
                    <a:pt x="60" y="407"/>
                  </a:lnTo>
                  <a:lnTo>
                    <a:pt x="50" y="401"/>
                  </a:lnTo>
                  <a:lnTo>
                    <a:pt x="38" y="393"/>
                  </a:lnTo>
                  <a:lnTo>
                    <a:pt x="30" y="383"/>
                  </a:lnTo>
                  <a:lnTo>
                    <a:pt x="22" y="373"/>
                  </a:lnTo>
                  <a:lnTo>
                    <a:pt x="16" y="363"/>
                  </a:lnTo>
                  <a:lnTo>
                    <a:pt x="10" y="353"/>
                  </a:lnTo>
                  <a:lnTo>
                    <a:pt x="4" y="341"/>
                  </a:lnTo>
                  <a:lnTo>
                    <a:pt x="2" y="329"/>
                  </a:lnTo>
                  <a:lnTo>
                    <a:pt x="0" y="317"/>
                  </a:lnTo>
                  <a:lnTo>
                    <a:pt x="0" y="303"/>
                  </a:lnTo>
                  <a:lnTo>
                    <a:pt x="0" y="303"/>
                  </a:lnTo>
                  <a:lnTo>
                    <a:pt x="0" y="289"/>
                  </a:lnTo>
                  <a:lnTo>
                    <a:pt x="2" y="275"/>
                  </a:lnTo>
                  <a:lnTo>
                    <a:pt x="6" y="261"/>
                  </a:lnTo>
                  <a:lnTo>
                    <a:pt x="10" y="249"/>
                  </a:lnTo>
                  <a:lnTo>
                    <a:pt x="16" y="235"/>
                  </a:lnTo>
                  <a:lnTo>
                    <a:pt x="24" y="225"/>
                  </a:lnTo>
                  <a:lnTo>
                    <a:pt x="32" y="215"/>
                  </a:lnTo>
                  <a:lnTo>
                    <a:pt x="42" y="205"/>
                  </a:lnTo>
                  <a:lnTo>
                    <a:pt x="54" y="195"/>
                  </a:lnTo>
                  <a:lnTo>
                    <a:pt x="66" y="189"/>
                  </a:lnTo>
                  <a:lnTo>
                    <a:pt x="80" y="181"/>
                  </a:lnTo>
                  <a:lnTo>
                    <a:pt x="94" y="177"/>
                  </a:lnTo>
                  <a:lnTo>
                    <a:pt x="112" y="171"/>
                  </a:lnTo>
                  <a:lnTo>
                    <a:pt x="130" y="169"/>
                  </a:lnTo>
                  <a:lnTo>
                    <a:pt x="148" y="167"/>
                  </a:lnTo>
                  <a:lnTo>
                    <a:pt x="170" y="167"/>
                  </a:lnTo>
                  <a:lnTo>
                    <a:pt x="262" y="167"/>
                  </a:lnTo>
                  <a:lnTo>
                    <a:pt x="262" y="157"/>
                  </a:lnTo>
                  <a:lnTo>
                    <a:pt x="262" y="157"/>
                  </a:lnTo>
                  <a:lnTo>
                    <a:pt x="262" y="141"/>
                  </a:lnTo>
                  <a:lnTo>
                    <a:pt x="258" y="127"/>
                  </a:lnTo>
                  <a:lnTo>
                    <a:pt x="252" y="113"/>
                  </a:lnTo>
                  <a:lnTo>
                    <a:pt x="244" y="103"/>
                  </a:lnTo>
                  <a:lnTo>
                    <a:pt x="232" y="93"/>
                  </a:lnTo>
                  <a:lnTo>
                    <a:pt x="220" y="87"/>
                  </a:lnTo>
                  <a:lnTo>
                    <a:pt x="206" y="83"/>
                  </a:lnTo>
                  <a:lnTo>
                    <a:pt x="190" y="81"/>
                  </a:lnTo>
                  <a:lnTo>
                    <a:pt x="190" y="81"/>
                  </a:lnTo>
                  <a:lnTo>
                    <a:pt x="174" y="83"/>
                  </a:lnTo>
                  <a:lnTo>
                    <a:pt x="160" y="85"/>
                  </a:lnTo>
                  <a:lnTo>
                    <a:pt x="148" y="91"/>
                  </a:lnTo>
                  <a:lnTo>
                    <a:pt x="138" y="99"/>
                  </a:lnTo>
                  <a:lnTo>
                    <a:pt x="130" y="107"/>
                  </a:lnTo>
                  <a:lnTo>
                    <a:pt x="124" y="115"/>
                  </a:lnTo>
                  <a:lnTo>
                    <a:pt x="120" y="125"/>
                  </a:lnTo>
                  <a:lnTo>
                    <a:pt x="116" y="133"/>
                  </a:lnTo>
                  <a:lnTo>
                    <a:pt x="16" y="133"/>
                  </a:lnTo>
                  <a:lnTo>
                    <a:pt x="16" y="133"/>
                  </a:lnTo>
                  <a:lnTo>
                    <a:pt x="20" y="109"/>
                  </a:lnTo>
                  <a:lnTo>
                    <a:pt x="30" y="83"/>
                  </a:lnTo>
                  <a:lnTo>
                    <a:pt x="38" y="73"/>
                  </a:lnTo>
                  <a:lnTo>
                    <a:pt x="46" y="61"/>
                  </a:lnTo>
                  <a:lnTo>
                    <a:pt x="54" y="51"/>
                  </a:lnTo>
                  <a:lnTo>
                    <a:pt x="64" y="41"/>
                  </a:lnTo>
                  <a:lnTo>
                    <a:pt x="76" y="34"/>
                  </a:lnTo>
                  <a:lnTo>
                    <a:pt x="88" y="26"/>
                  </a:lnTo>
                  <a:lnTo>
                    <a:pt x="102" y="18"/>
                  </a:lnTo>
                  <a:lnTo>
                    <a:pt x="118" y="12"/>
                  </a:lnTo>
                  <a:lnTo>
                    <a:pt x="134" y="8"/>
                  </a:lnTo>
                  <a:lnTo>
                    <a:pt x="150" y="4"/>
                  </a:lnTo>
                  <a:lnTo>
                    <a:pt x="170" y="2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10" y="2"/>
                  </a:lnTo>
                  <a:lnTo>
                    <a:pt x="228" y="4"/>
                  </a:lnTo>
                  <a:lnTo>
                    <a:pt x="246" y="8"/>
                  </a:lnTo>
                  <a:lnTo>
                    <a:pt x="262" y="14"/>
                  </a:lnTo>
                  <a:lnTo>
                    <a:pt x="276" y="20"/>
                  </a:lnTo>
                  <a:lnTo>
                    <a:pt x="292" y="28"/>
                  </a:lnTo>
                  <a:lnTo>
                    <a:pt x="304" y="36"/>
                  </a:lnTo>
                  <a:lnTo>
                    <a:pt x="316" y="45"/>
                  </a:lnTo>
                  <a:lnTo>
                    <a:pt x="328" y="57"/>
                  </a:lnTo>
                  <a:lnTo>
                    <a:pt x="336" y="69"/>
                  </a:lnTo>
                  <a:lnTo>
                    <a:pt x="344" y="83"/>
                  </a:lnTo>
                  <a:lnTo>
                    <a:pt x="352" y="95"/>
                  </a:lnTo>
                  <a:lnTo>
                    <a:pt x="358" y="111"/>
                  </a:lnTo>
                  <a:lnTo>
                    <a:pt x="360" y="125"/>
                  </a:lnTo>
                  <a:lnTo>
                    <a:pt x="364" y="141"/>
                  </a:lnTo>
                  <a:lnTo>
                    <a:pt x="364" y="157"/>
                  </a:lnTo>
                  <a:lnTo>
                    <a:pt x="364" y="421"/>
                  </a:lnTo>
                  <a:lnTo>
                    <a:pt x="278" y="421"/>
                  </a:lnTo>
                  <a:lnTo>
                    <a:pt x="270" y="381"/>
                  </a:lnTo>
                  <a:close/>
                  <a:moveTo>
                    <a:pt x="262" y="243"/>
                  </a:moveTo>
                  <a:lnTo>
                    <a:pt x="178" y="243"/>
                  </a:lnTo>
                  <a:lnTo>
                    <a:pt x="178" y="243"/>
                  </a:lnTo>
                  <a:lnTo>
                    <a:pt x="160" y="245"/>
                  </a:lnTo>
                  <a:lnTo>
                    <a:pt x="144" y="247"/>
                  </a:lnTo>
                  <a:lnTo>
                    <a:pt x="130" y="251"/>
                  </a:lnTo>
                  <a:lnTo>
                    <a:pt x="120" y="257"/>
                  </a:lnTo>
                  <a:lnTo>
                    <a:pt x="112" y="265"/>
                  </a:lnTo>
                  <a:lnTo>
                    <a:pt x="106" y="273"/>
                  </a:lnTo>
                  <a:lnTo>
                    <a:pt x="102" y="285"/>
                  </a:lnTo>
                  <a:lnTo>
                    <a:pt x="100" y="295"/>
                  </a:lnTo>
                  <a:lnTo>
                    <a:pt x="100" y="295"/>
                  </a:lnTo>
                  <a:lnTo>
                    <a:pt x="102" y="307"/>
                  </a:lnTo>
                  <a:lnTo>
                    <a:pt x="104" y="317"/>
                  </a:lnTo>
                  <a:lnTo>
                    <a:pt x="110" y="327"/>
                  </a:lnTo>
                  <a:lnTo>
                    <a:pt x="118" y="335"/>
                  </a:lnTo>
                  <a:lnTo>
                    <a:pt x="126" y="341"/>
                  </a:lnTo>
                  <a:lnTo>
                    <a:pt x="138" y="345"/>
                  </a:lnTo>
                  <a:lnTo>
                    <a:pt x="150" y="347"/>
                  </a:lnTo>
                  <a:lnTo>
                    <a:pt x="166" y="349"/>
                  </a:lnTo>
                  <a:lnTo>
                    <a:pt x="166" y="349"/>
                  </a:lnTo>
                  <a:lnTo>
                    <a:pt x="188" y="347"/>
                  </a:lnTo>
                  <a:lnTo>
                    <a:pt x="206" y="343"/>
                  </a:lnTo>
                  <a:lnTo>
                    <a:pt x="224" y="335"/>
                  </a:lnTo>
                  <a:lnTo>
                    <a:pt x="238" y="323"/>
                  </a:lnTo>
                  <a:lnTo>
                    <a:pt x="248" y="311"/>
                  </a:lnTo>
                  <a:lnTo>
                    <a:pt x="256" y="295"/>
                  </a:lnTo>
                  <a:lnTo>
                    <a:pt x="262" y="275"/>
                  </a:lnTo>
                  <a:lnTo>
                    <a:pt x="262" y="255"/>
                  </a:lnTo>
                  <a:lnTo>
                    <a:pt x="262" y="2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5C91509C-E0BF-4216-9F6E-487D88E5E7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015245" y="4276416"/>
              <a:ext cx="161925" cy="655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0BB2381B-C777-4613-997A-889EB18E2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002545" y="3993841"/>
              <a:ext cx="190500" cy="190500"/>
            </a:xfrm>
            <a:custGeom>
              <a:avLst/>
              <a:gdLst>
                <a:gd name="T0" fmla="*/ 120 w 120"/>
                <a:gd name="T1" fmla="*/ 60 h 120"/>
                <a:gd name="T2" fmla="*/ 120 w 120"/>
                <a:gd name="T3" fmla="*/ 60 h 120"/>
                <a:gd name="T4" fmla="*/ 118 w 120"/>
                <a:gd name="T5" fmla="*/ 48 h 120"/>
                <a:gd name="T6" fmla="*/ 114 w 120"/>
                <a:gd name="T7" fmla="*/ 36 h 120"/>
                <a:gd name="T8" fmla="*/ 110 w 120"/>
                <a:gd name="T9" fmla="*/ 26 h 120"/>
                <a:gd name="T10" fmla="*/ 102 w 120"/>
                <a:gd name="T11" fmla="*/ 18 h 120"/>
                <a:gd name="T12" fmla="*/ 92 w 120"/>
                <a:gd name="T13" fmla="*/ 10 h 120"/>
                <a:gd name="T14" fmla="*/ 82 w 120"/>
                <a:gd name="T15" fmla="*/ 4 h 120"/>
                <a:gd name="T16" fmla="*/ 72 w 120"/>
                <a:gd name="T17" fmla="*/ 0 h 120"/>
                <a:gd name="T18" fmla="*/ 60 w 120"/>
                <a:gd name="T19" fmla="*/ 0 h 120"/>
                <a:gd name="T20" fmla="*/ 60 w 120"/>
                <a:gd name="T21" fmla="*/ 0 h 120"/>
                <a:gd name="T22" fmla="*/ 48 w 120"/>
                <a:gd name="T23" fmla="*/ 0 h 120"/>
                <a:gd name="T24" fmla="*/ 36 w 120"/>
                <a:gd name="T25" fmla="*/ 4 h 120"/>
                <a:gd name="T26" fmla="*/ 26 w 120"/>
                <a:gd name="T27" fmla="*/ 10 h 120"/>
                <a:gd name="T28" fmla="*/ 16 w 120"/>
                <a:gd name="T29" fmla="*/ 18 h 120"/>
                <a:gd name="T30" fmla="*/ 10 w 120"/>
                <a:gd name="T31" fmla="*/ 26 h 120"/>
                <a:gd name="T32" fmla="*/ 4 w 120"/>
                <a:gd name="T33" fmla="*/ 36 h 120"/>
                <a:gd name="T34" fmla="*/ 0 w 120"/>
                <a:gd name="T35" fmla="*/ 48 h 120"/>
                <a:gd name="T36" fmla="*/ 0 w 120"/>
                <a:gd name="T37" fmla="*/ 60 h 120"/>
                <a:gd name="T38" fmla="*/ 0 w 120"/>
                <a:gd name="T39" fmla="*/ 60 h 120"/>
                <a:gd name="T40" fmla="*/ 0 w 120"/>
                <a:gd name="T41" fmla="*/ 72 h 120"/>
                <a:gd name="T42" fmla="*/ 4 w 120"/>
                <a:gd name="T43" fmla="*/ 82 h 120"/>
                <a:gd name="T44" fmla="*/ 10 w 120"/>
                <a:gd name="T45" fmla="*/ 92 h 120"/>
                <a:gd name="T46" fmla="*/ 16 w 120"/>
                <a:gd name="T47" fmla="*/ 102 h 120"/>
                <a:gd name="T48" fmla="*/ 26 w 120"/>
                <a:gd name="T49" fmla="*/ 110 h 120"/>
                <a:gd name="T50" fmla="*/ 36 w 120"/>
                <a:gd name="T51" fmla="*/ 114 h 120"/>
                <a:gd name="T52" fmla="*/ 48 w 120"/>
                <a:gd name="T53" fmla="*/ 118 h 120"/>
                <a:gd name="T54" fmla="*/ 60 w 120"/>
                <a:gd name="T55" fmla="*/ 120 h 120"/>
                <a:gd name="T56" fmla="*/ 60 w 120"/>
                <a:gd name="T57" fmla="*/ 120 h 120"/>
                <a:gd name="T58" fmla="*/ 72 w 120"/>
                <a:gd name="T59" fmla="*/ 118 h 120"/>
                <a:gd name="T60" fmla="*/ 82 w 120"/>
                <a:gd name="T61" fmla="*/ 114 h 120"/>
                <a:gd name="T62" fmla="*/ 92 w 120"/>
                <a:gd name="T63" fmla="*/ 110 h 120"/>
                <a:gd name="T64" fmla="*/ 102 w 120"/>
                <a:gd name="T65" fmla="*/ 102 h 120"/>
                <a:gd name="T66" fmla="*/ 110 w 120"/>
                <a:gd name="T67" fmla="*/ 92 h 120"/>
                <a:gd name="T68" fmla="*/ 114 w 120"/>
                <a:gd name="T69" fmla="*/ 82 h 120"/>
                <a:gd name="T70" fmla="*/ 118 w 120"/>
                <a:gd name="T71" fmla="*/ 72 h 120"/>
                <a:gd name="T72" fmla="*/ 120 w 120"/>
                <a:gd name="T73" fmla="*/ 60 h 120"/>
                <a:gd name="T74" fmla="*/ 120 w 120"/>
                <a:gd name="T75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20">
                  <a:moveTo>
                    <a:pt x="120" y="60"/>
                  </a:moveTo>
                  <a:lnTo>
                    <a:pt x="120" y="60"/>
                  </a:lnTo>
                  <a:lnTo>
                    <a:pt x="118" y="48"/>
                  </a:lnTo>
                  <a:lnTo>
                    <a:pt x="114" y="36"/>
                  </a:lnTo>
                  <a:lnTo>
                    <a:pt x="110" y="26"/>
                  </a:lnTo>
                  <a:lnTo>
                    <a:pt x="102" y="18"/>
                  </a:lnTo>
                  <a:lnTo>
                    <a:pt x="92" y="10"/>
                  </a:lnTo>
                  <a:lnTo>
                    <a:pt x="82" y="4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48" y="0"/>
                  </a:lnTo>
                  <a:lnTo>
                    <a:pt x="36" y="4"/>
                  </a:lnTo>
                  <a:lnTo>
                    <a:pt x="26" y="10"/>
                  </a:lnTo>
                  <a:lnTo>
                    <a:pt x="16" y="18"/>
                  </a:lnTo>
                  <a:lnTo>
                    <a:pt x="10" y="26"/>
                  </a:lnTo>
                  <a:lnTo>
                    <a:pt x="4" y="36"/>
                  </a:lnTo>
                  <a:lnTo>
                    <a:pt x="0" y="48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72"/>
                  </a:lnTo>
                  <a:lnTo>
                    <a:pt x="4" y="82"/>
                  </a:lnTo>
                  <a:lnTo>
                    <a:pt x="10" y="92"/>
                  </a:lnTo>
                  <a:lnTo>
                    <a:pt x="16" y="102"/>
                  </a:lnTo>
                  <a:lnTo>
                    <a:pt x="26" y="110"/>
                  </a:lnTo>
                  <a:lnTo>
                    <a:pt x="36" y="114"/>
                  </a:lnTo>
                  <a:lnTo>
                    <a:pt x="48" y="118"/>
                  </a:lnTo>
                  <a:lnTo>
                    <a:pt x="60" y="120"/>
                  </a:lnTo>
                  <a:lnTo>
                    <a:pt x="60" y="120"/>
                  </a:lnTo>
                  <a:lnTo>
                    <a:pt x="72" y="118"/>
                  </a:lnTo>
                  <a:lnTo>
                    <a:pt x="82" y="114"/>
                  </a:lnTo>
                  <a:lnTo>
                    <a:pt x="92" y="110"/>
                  </a:lnTo>
                  <a:lnTo>
                    <a:pt x="102" y="102"/>
                  </a:lnTo>
                  <a:lnTo>
                    <a:pt x="110" y="92"/>
                  </a:lnTo>
                  <a:lnTo>
                    <a:pt x="114" y="82"/>
                  </a:lnTo>
                  <a:lnTo>
                    <a:pt x="118" y="72"/>
                  </a:lnTo>
                  <a:lnTo>
                    <a:pt x="120" y="60"/>
                  </a:lnTo>
                  <a:lnTo>
                    <a:pt x="120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6FC42B25-6D5C-4400-9B82-C0D2AA322F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794458" y="4000191"/>
              <a:ext cx="288925" cy="187325"/>
            </a:xfrm>
            <a:custGeom>
              <a:avLst/>
              <a:gdLst>
                <a:gd name="T0" fmla="*/ 76 w 182"/>
                <a:gd name="T1" fmla="*/ 0 h 118"/>
                <a:gd name="T2" fmla="*/ 182 w 182"/>
                <a:gd name="T3" fmla="*/ 0 h 118"/>
                <a:gd name="T4" fmla="*/ 84 w 182"/>
                <a:gd name="T5" fmla="*/ 118 h 118"/>
                <a:gd name="T6" fmla="*/ 0 w 182"/>
                <a:gd name="T7" fmla="*/ 118 h 118"/>
                <a:gd name="T8" fmla="*/ 76 w 18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18">
                  <a:moveTo>
                    <a:pt x="76" y="0"/>
                  </a:moveTo>
                  <a:lnTo>
                    <a:pt x="182" y="0"/>
                  </a:lnTo>
                  <a:lnTo>
                    <a:pt x="84" y="118"/>
                  </a:lnTo>
                  <a:lnTo>
                    <a:pt x="0" y="118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5pPr>
              <a:lvl6pPr marL="22860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6pPr>
              <a:lvl7pPr marL="27432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7pPr>
              <a:lvl8pPr marL="32004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8pPr>
              <a:lvl9pPr marL="3657600" algn="l" defTabSz="914400" rtl="0" eaLnBrk="1" latinLnBrk="0" hangingPunct="1">
                <a:defRPr sz="2800" u="sng" kern="1200">
                  <a:solidFill>
                    <a:srgbClr val="000000"/>
                  </a:solidFill>
                  <a:latin typeface="Arial" pitchFamily="34" charset="0"/>
                  <a:ea typeface="ヒラギノ角ゴ ProN W3" charset="-128"/>
                  <a:cs typeface="+mn-cs"/>
                  <a:sym typeface="Gill Sans" charset="0"/>
                </a:defRPr>
              </a:lvl9pPr>
            </a:lstStyle>
            <a:p>
              <a:endParaRPr lang="es-ES" sz="2800"/>
            </a:p>
          </p:txBody>
        </p:sp>
      </p:grpSp>
    </p:spTree>
    <p:extLst>
      <p:ext uri="{BB962C8B-B14F-4D97-AF65-F5344CB8AC3E}">
        <p14:creationId xmlns:p14="http://schemas.microsoft.com/office/powerpoint/2010/main" val="4149843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4">
            <a:extLst>
              <a:ext uri="{FF2B5EF4-FFF2-40B4-BE49-F238E27FC236}">
                <a16:creationId xmlns:a16="http://schemas.microsoft.com/office/drawing/2014/main" id="{EF25DCB9-BC6E-4CB5-8087-FAA7B6BB05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6" b="216"/>
          <a:stretch>
            <a:fillRect/>
          </a:stretch>
        </p:blipFill>
        <p:spPr>
          <a:xfrm>
            <a:off x="4010439" y="2010188"/>
            <a:ext cx="1123122" cy="1123123"/>
          </a:xfrm>
          <a:prstGeom prst="rect">
            <a:avLst/>
          </a:prstGeom>
        </p:spPr>
      </p:pic>
      <p:pic>
        <p:nvPicPr>
          <p:cNvPr id="5" name="Marcador de posición de imagen 6">
            <a:extLst>
              <a:ext uri="{FF2B5EF4-FFF2-40B4-BE49-F238E27FC236}">
                <a16:creationId xmlns:a16="http://schemas.microsoft.com/office/drawing/2014/main" id="{C3530E1E-8A7E-4917-9FAE-5B8480B565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3353" b="23353"/>
          <a:stretch>
            <a:fillRect/>
          </a:stretch>
        </p:blipFill>
        <p:spPr>
          <a:xfrm>
            <a:off x="3642691" y="4310304"/>
            <a:ext cx="1858619" cy="61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1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14679696"/>
              </p:ext>
            </p:ext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539750" y="928693"/>
            <a:ext cx="82282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1200"/>
            </a:lvl1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/>
          </p:nvPr>
        </p:nvSpPr>
        <p:spPr>
          <a:xfrm>
            <a:off x="540000" y="1371601"/>
            <a:ext cx="2997424" cy="647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9776" indent="-129776">
              <a:spcBef>
                <a:spcPts val="300"/>
              </a:spcBef>
              <a:spcAft>
                <a:spcPts val="150"/>
              </a:spcAft>
              <a:defRPr sz="1200"/>
            </a:lvl1pPr>
            <a:lvl2pPr marL="269075" indent="-139301">
              <a:spcBef>
                <a:spcPts val="300"/>
              </a:spcBef>
              <a:spcAft>
                <a:spcPts val="150"/>
              </a:spcAft>
              <a:defRPr sz="1125"/>
            </a:lvl2pPr>
            <a:lvl3pPr marL="398850" indent="-129776">
              <a:spcBef>
                <a:spcPts val="300"/>
              </a:spcBef>
              <a:spcAft>
                <a:spcPts val="150"/>
              </a:spcAft>
              <a:defRPr sz="105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D7F18E4-6BC4-4E8E-9640-2FD2F43C5A88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5314DF8-0174-4EAC-89AD-A03FF1D58EB7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025EC25F-0593-48D8-82C8-726E54956C2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8">
            <a:extLst>
              <a:ext uri="{FF2B5EF4-FFF2-40B4-BE49-F238E27FC236}">
                <a16:creationId xmlns:a16="http://schemas.microsoft.com/office/drawing/2014/main" id="{FDBCE3AF-A5C4-4F6A-A79F-2F2F7821679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884" y="4806032"/>
            <a:ext cx="1258920" cy="271153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B40B5140-E720-4428-9A16-55C58DE4022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1401B77-728B-499D-BA57-C9FE98D3ED3C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6A631BF-1438-4C09-9E93-2AD3EA143346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6A6B3EF4-32DA-4CB3-8D8F-9B52C13D69E8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09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1637997" y="1983114"/>
            <a:ext cx="5845383" cy="65325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spAutoFit/>
          </a:bodyPr>
          <a:lstStyle>
            <a:lvl1pPr marL="0" indent="0" algn="ctr">
              <a:defRPr lang="es-ES" sz="4050" b="1" i="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685783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1F0AF6C-AF52-43FC-A493-7D7B75B8F218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65CB368-87A9-427F-B8A6-2D9C8A65117F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áfico 11">
            <a:extLst>
              <a:ext uri="{FF2B5EF4-FFF2-40B4-BE49-F238E27FC236}">
                <a16:creationId xmlns:a16="http://schemas.microsoft.com/office/drawing/2014/main" id="{7F8BF500-5CE5-4887-AA52-1548423A2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D5EC9034-0387-4301-AAE5-565CEF5E92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84" y="4806032"/>
            <a:ext cx="1258920" cy="2711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contenido"/>
          <p:cNvSpPr>
            <a:spLocks noGrp="1"/>
          </p:cNvSpPr>
          <p:nvPr>
            <p:ph sz="half" idx="12" hasCustomPrompt="1"/>
          </p:nvPr>
        </p:nvSpPr>
        <p:spPr>
          <a:xfrm>
            <a:off x="252000" y="1934233"/>
            <a:ext cx="8640000" cy="415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2700" b="1" i="0" kern="1200" spc="-56" baseline="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Arial" charset="0"/>
                <a:sym typeface="Gill Sans" charset="0"/>
              </a:defRPr>
            </a:lvl1pPr>
            <a:lvl2pPr marL="600045" indent="-257162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942929" indent="-257162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151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8" name="2 Marcador de contenido"/>
          <p:cNvSpPr>
            <a:spLocks noGrp="1"/>
          </p:cNvSpPr>
          <p:nvPr>
            <p:ph sz="half" idx="13" hasCustomPrompt="1"/>
          </p:nvPr>
        </p:nvSpPr>
        <p:spPr>
          <a:xfrm>
            <a:off x="252000" y="2831157"/>
            <a:ext cx="8640000" cy="4154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2700" b="1" i="0" kern="1200" spc="-56" baseline="0" dirty="0" smtClean="0">
                <a:solidFill>
                  <a:schemeClr val="tx2"/>
                </a:solidFill>
                <a:latin typeface="+mj-lt"/>
                <a:ea typeface="MS PGothic" pitchFamily="34" charset="-128"/>
                <a:cs typeface="Arial" charset="0"/>
                <a:sym typeface="Gill Sans" charset="0"/>
              </a:defRPr>
            </a:lvl1pPr>
            <a:lvl2pPr marL="600045" indent="-257162"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942929" indent="-257162"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>
              <a:buClr>
                <a:schemeClr val="bg1"/>
              </a:buClr>
              <a:defRPr lang="es-ES" altLang="es-ES" sz="1069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>
              <a:buClr>
                <a:schemeClr val="tx2"/>
              </a:buClr>
              <a:defRPr sz="1519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style</a:t>
            </a:r>
            <a:endParaRPr lang="es-ES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799496D-842F-4F0A-8A4F-9E43319C6AC8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467ECDD-440D-4A1C-8287-667791AF640C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áfico 23">
            <a:extLst>
              <a:ext uri="{FF2B5EF4-FFF2-40B4-BE49-F238E27FC236}">
                <a16:creationId xmlns:a16="http://schemas.microsoft.com/office/drawing/2014/main" id="{3D24CCDA-A43F-4FC8-A873-9FDF6BA72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grpSp>
        <p:nvGrpSpPr>
          <p:cNvPr id="25" name="Group 12">
            <a:extLst>
              <a:ext uri="{FF2B5EF4-FFF2-40B4-BE49-F238E27FC236}">
                <a16:creationId xmlns:a16="http://schemas.microsoft.com/office/drawing/2014/main" id="{1D3754D9-1542-4BE5-9315-49CBEAFF9CF2}"/>
              </a:ext>
            </a:extLst>
          </p:cNvPr>
          <p:cNvGrpSpPr/>
          <p:nvPr userDrawn="1"/>
        </p:nvGrpSpPr>
        <p:grpSpPr>
          <a:xfrm>
            <a:off x="4143777" y="2518624"/>
            <a:ext cx="856445" cy="106251"/>
            <a:chOff x="1613079" y="1938477"/>
            <a:chExt cx="856445" cy="106251"/>
          </a:xfrm>
        </p:grpSpPr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628A5A3D-B2E5-4D1C-BCDC-12B470365666}"/>
                </a:ext>
              </a:extLst>
            </p:cNvPr>
            <p:cNvSpPr/>
            <p:nvPr/>
          </p:nvSpPr>
          <p:spPr>
            <a:xfrm>
              <a:off x="1613079" y="1938477"/>
              <a:ext cx="106251" cy="1062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6F434BF1-98D8-4928-B27A-339A2800330D}"/>
                </a:ext>
              </a:extLst>
            </p:cNvPr>
            <p:cNvSpPr/>
            <p:nvPr/>
          </p:nvSpPr>
          <p:spPr>
            <a:xfrm>
              <a:off x="1803042" y="1938477"/>
              <a:ext cx="106251" cy="1062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C62C71AC-3565-4CAB-AC08-81CF0954378A}"/>
                </a:ext>
              </a:extLst>
            </p:cNvPr>
            <p:cNvSpPr/>
            <p:nvPr/>
          </p:nvSpPr>
          <p:spPr>
            <a:xfrm>
              <a:off x="1983346" y="1938477"/>
              <a:ext cx="106251" cy="1062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35FCE826-D7AD-452F-8A60-025DFD87AEEC}"/>
                </a:ext>
              </a:extLst>
            </p:cNvPr>
            <p:cNvSpPr/>
            <p:nvPr/>
          </p:nvSpPr>
          <p:spPr>
            <a:xfrm>
              <a:off x="2176529" y="1938477"/>
              <a:ext cx="106251" cy="1062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B633BF78-BC82-4297-A851-9ED64387E5DF}"/>
                </a:ext>
              </a:extLst>
            </p:cNvPr>
            <p:cNvSpPr/>
            <p:nvPr/>
          </p:nvSpPr>
          <p:spPr>
            <a:xfrm>
              <a:off x="2363273" y="1938477"/>
              <a:ext cx="106251" cy="10625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pic>
        <p:nvPicPr>
          <p:cNvPr id="31" name="Picture 8">
            <a:extLst>
              <a:ext uri="{FF2B5EF4-FFF2-40B4-BE49-F238E27FC236}">
                <a16:creationId xmlns:a16="http://schemas.microsoft.com/office/drawing/2014/main" id="{C5157A57-DCF4-41F6-B3E2-79709BA527A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84" y="4806032"/>
            <a:ext cx="1258920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8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3AB3792B-D253-48FD-8A27-BEB066D31E2E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E489DDB-89BC-48B7-AB76-FB877EA196F1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áfico 11">
            <a:extLst>
              <a:ext uri="{FF2B5EF4-FFF2-40B4-BE49-F238E27FC236}">
                <a16:creationId xmlns:a16="http://schemas.microsoft.com/office/drawing/2014/main" id="{0444AA4D-93E4-47A1-AB8E-604D7BF9DE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42DBFE81-7BF0-4489-BD69-71BA27366F8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884" y="4806032"/>
            <a:ext cx="1258920" cy="27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1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5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Rele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9601454"/>
              </p:ext>
            </p:ext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Título">
            <a:extLst>
              <a:ext uri="{FF2B5EF4-FFF2-40B4-BE49-F238E27FC236}">
                <a16:creationId xmlns:a16="http://schemas.microsoft.com/office/drawing/2014/main" id="{289C240E-E1D3-4282-8A48-59020A34CB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284D61E-2D6E-4302-BD68-CEAE891BE4EC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AFD0D26-D816-47E6-9AA2-A1BF0B146096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D2115E6E-13F3-47F5-8D29-F9FEE7A20CF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13">
            <a:extLst>
              <a:ext uri="{FF2B5EF4-FFF2-40B4-BE49-F238E27FC236}">
                <a16:creationId xmlns:a16="http://schemas.microsoft.com/office/drawing/2014/main" id="{DD697EBE-E8E2-41C0-A1B4-2E5A660439E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77" y="4795244"/>
            <a:ext cx="1237302" cy="27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78DDA3A6-96DD-4F23-80A0-7A83C228BF2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C677DA9-BC5E-4600-A04D-9ED417911151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DDD243B1-7051-431D-86BA-3A49E4A32FCA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96C135F-5C0E-4960-AC2C-529DE7C4353B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1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Reven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Título">
            <a:extLst>
              <a:ext uri="{FF2B5EF4-FFF2-40B4-BE49-F238E27FC236}">
                <a16:creationId xmlns:a16="http://schemas.microsoft.com/office/drawing/2014/main" id="{9E8D16F7-1BA9-4CE0-B2D2-1C2B726CAD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379947B-CB2D-4492-AEA0-0FDC1F98D5BB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AEA538B-8D34-4892-AB2A-70D48F661406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C64A9AC3-9D10-4F3B-8676-93BAFD146B7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19">
            <a:extLst>
              <a:ext uri="{FF2B5EF4-FFF2-40B4-BE49-F238E27FC236}">
                <a16:creationId xmlns:a16="http://schemas.microsoft.com/office/drawing/2014/main" id="{B15932EC-A88B-4B16-B596-60C50DD5CB5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0877" y="4795244"/>
            <a:ext cx="1136347" cy="27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E76D2918-E442-474F-99F0-A7A4F65E2D0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0A04E4D-A2F7-4A6A-B9ED-9E5498A63AB6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746A001-4D6C-4E65-9F53-9BF7EB748972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81CA0E2-E72F-4BF4-AB7F-E74BFDD4CB0F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41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Retu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Título">
            <a:extLst>
              <a:ext uri="{FF2B5EF4-FFF2-40B4-BE49-F238E27FC236}">
                <a16:creationId xmlns:a16="http://schemas.microsoft.com/office/drawing/2014/main" id="{805A43ED-98E0-42F0-B7B7-B6247CA6A8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4FF9DB1-8314-4C3F-880E-344179976E95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4C93712-1EBD-41D9-A25D-E67B176F03CC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8D980843-2C44-4D01-8145-BD91B06C9E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id="{ACCA9051-36C8-4F8A-B77B-B71E7E3F3D1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5551" y="4807185"/>
            <a:ext cx="1063565" cy="27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46FB71EC-9259-4F33-AD90-50912D6EA12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4C76CCC2-0B8F-4807-864D-459683EDD070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6791461D-FA15-4977-95E4-6729C88BD552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E50D8C5-3EE0-43BE-AC54-0281D5C47A99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53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_Responsi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iapositiva de think-cell" r:id="rId4" imgW="336" imgH="336" progId="TCLayout.ActiveDocument.1">
                  <p:embed/>
                </p:oleObj>
              </mc:Choice>
              <mc:Fallback>
                <p:oleObj name="Diapositiva de think-cell" r:id="rId4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1 Título">
            <a:extLst>
              <a:ext uri="{FF2B5EF4-FFF2-40B4-BE49-F238E27FC236}">
                <a16:creationId xmlns:a16="http://schemas.microsoft.com/office/drawing/2014/main" id="{59A92478-94FC-4453-9704-181CF64BCF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08" y="267883"/>
            <a:ext cx="8910638" cy="494123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algn="l">
              <a:defRPr lang="es-ES" altLang="es-ES" sz="2100" b="1" i="0" baseline="0" dirty="0">
                <a:solidFill>
                  <a:schemeClr val="tx2"/>
                </a:solidFill>
                <a:ea typeface="Arial" charset="0"/>
                <a:cs typeface="Arial" charset="0"/>
              </a:defRPr>
            </a:lvl1pPr>
          </a:lstStyle>
          <a:p>
            <a:pPr lvl="0" algn="l"/>
            <a:r>
              <a:rPr lang="es-ES" altLang="es-ES" dirty="0" err="1"/>
              <a:t>Click</a:t>
            </a:r>
            <a:r>
              <a:rPr lang="es-ES" altLang="es-ES" dirty="0"/>
              <a:t> to </a:t>
            </a:r>
            <a:r>
              <a:rPr lang="es-ES" altLang="es-ES" dirty="0" err="1"/>
              <a:t>edit</a:t>
            </a:r>
            <a:r>
              <a:rPr lang="es-ES" altLang="es-ES" dirty="0"/>
              <a:t> master </a:t>
            </a:r>
            <a:r>
              <a:rPr lang="es-ES" altLang="es-ES" dirty="0" err="1"/>
              <a:t>title</a:t>
            </a:r>
            <a:r>
              <a:rPr lang="es-ES" altLang="es-ES" dirty="0"/>
              <a:t> </a:t>
            </a:r>
            <a:r>
              <a:rPr lang="es-ES" altLang="es-ES" dirty="0" err="1"/>
              <a:t>style</a:t>
            </a:r>
            <a:endParaRPr lang="es-ES" altLang="es-ES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C5CC3DF-C274-4168-8EF8-CF44B19289A9}"/>
              </a:ext>
            </a:extLst>
          </p:cNvPr>
          <p:cNvSpPr>
            <a:spLocks/>
          </p:cNvSpPr>
          <p:nvPr userDrawn="1"/>
        </p:nvSpPr>
        <p:spPr bwMode="auto">
          <a:xfrm>
            <a:off x="7997933" y="4871962"/>
            <a:ext cx="2244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fld id="{4C133B8C-2B4F-45CB-BBA4-156FF8F44E6A}" type="slidenum">
              <a:rPr lang="es-ES_tradnl" altLang="es-ES" sz="1000" b="0" i="0" smtClean="0">
                <a:solidFill>
                  <a:schemeClr val="tx2"/>
                </a:solidFill>
                <a:latin typeface="+mn-lt"/>
                <a:ea typeface="Arial" charset="0"/>
                <a:cs typeface="Arial" charset="0"/>
                <a:sym typeface="Arial" pitchFamily="34" charset="0"/>
              </a:rPr>
              <a:pPr algn="r" eaLnBrk="1" hangingPunct="1">
                <a:defRPr/>
              </a:pPr>
              <a:t>‹#›</a:t>
            </a:fld>
            <a:endParaRPr lang="es-ES_tradnl" altLang="es-ES" sz="1000" b="0" i="0" dirty="0">
              <a:solidFill>
                <a:schemeClr val="tx2"/>
              </a:solidFill>
              <a:latin typeface="+mn-lt"/>
              <a:ea typeface="Arial" charset="0"/>
              <a:cs typeface="Arial" charset="0"/>
              <a:sym typeface="Arial" pitchFamily="34" charset="0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5D0F7D4-C58D-41C4-8348-4FAFCB54AC08}"/>
              </a:ext>
            </a:extLst>
          </p:cNvPr>
          <p:cNvCxnSpPr/>
          <p:nvPr userDrawn="1"/>
        </p:nvCxnSpPr>
        <p:spPr>
          <a:xfrm flipV="1">
            <a:off x="8275692" y="4853784"/>
            <a:ext cx="0" cy="1902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CF92096B-6ED1-4FFD-B8C2-BC4119FF72C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3792" y="4848620"/>
            <a:ext cx="720000" cy="200572"/>
          </a:xfrm>
          <a:prstGeom prst="rect">
            <a:avLst/>
          </a:prstGeom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90577EC8-A058-4A6C-A08B-3E9A22992F5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8464" y="4797854"/>
            <a:ext cx="1643474" cy="270000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2F455E3D-257C-4F2D-A0AF-3E81D1B9DA2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44718" y="105522"/>
            <a:ext cx="504000" cy="127147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AEF33328-B523-4688-B682-FAEAE79FCE01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A631C4E0-390A-4E85-952E-8B02238DD125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C6C42C7-124A-4A72-9015-37DA058F0A12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33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4.bin"/><Relationship Id="rId5" Type="http://schemas.openxmlformats.org/officeDocument/2006/relationships/tags" Target="../tags/tag10.xml"/><Relationship Id="rId4" Type="http://schemas.openxmlformats.org/officeDocument/2006/relationships/vmlDrawing" Target="../drawings/vmlDrawing9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20604997"/>
              </p:ext>
            </p:extLst>
          </p:nvPr>
        </p:nvGraphicFramePr>
        <p:xfrm>
          <a:off x="1192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iapositiva de think-cell" r:id="rId14" imgW="336" imgH="336" progId="TCLayout.ActiveDocument.1">
                  <p:embed/>
                </p:oleObj>
              </mc:Choice>
              <mc:Fallback>
                <p:oleObj name="Diapositiva de think-cell" r:id="rId14" imgW="336" imgH="33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92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 userDrawn="1"/>
        </p:nvSpPr>
        <p:spPr bwMode="auto">
          <a:xfrm>
            <a:off x="956197" y="1153137"/>
            <a:ext cx="138562" cy="27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9" tIns="34289" rIns="68579" bIns="34289" rtlCol="0">
            <a:spAutoFit/>
          </a:bodyPr>
          <a:lstStyle/>
          <a:p>
            <a:pPr defTabSz="514337" fontAlgn="base">
              <a:spcBef>
                <a:spcPct val="0"/>
              </a:spcBef>
              <a:spcAft>
                <a:spcPct val="0"/>
              </a:spcAft>
            </a:pPr>
            <a:endParaRPr lang="es-ES_tradnl" sz="1350" b="0" i="0" dirty="0" err="1">
              <a:solidFill>
                <a:srgbClr val="FFFFFF"/>
              </a:solidFill>
              <a:latin typeface="Arial" charset="0"/>
              <a:ea typeface="ヒラギノ角ゴ ProN W3" charset="-128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9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699" r:id="rId2"/>
    <p:sldLayoutId id="2147483731" r:id="rId3"/>
    <p:sldLayoutId id="2147483740" r:id="rId4"/>
    <p:sldLayoutId id="2147483737" r:id="rId5"/>
    <p:sldLayoutId id="2147483741" r:id="rId6"/>
    <p:sldLayoutId id="2147483742" r:id="rId7"/>
    <p:sldLayoutId id="2147483743" r:id="rId8"/>
    <p:sldLayoutId id="2147483744" r:id="rId9"/>
    <p:sldLayoutId id="2147483745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19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5pPr>
      <a:lvl6pPr marL="342884" algn="ctr" rtl="0" fontAlgn="base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6pPr>
      <a:lvl7pPr marL="685767" algn="ctr" rtl="0" fontAlgn="base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7pPr>
      <a:lvl8pPr marL="1028649" algn="ctr" rtl="0" fontAlgn="base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8pPr>
      <a:lvl9pPr marL="1371532" algn="ctr" rtl="0" fontAlgn="base">
        <a:spcBef>
          <a:spcPct val="0"/>
        </a:spcBef>
        <a:spcAft>
          <a:spcPct val="0"/>
        </a:spcAft>
        <a:defRPr sz="3319">
          <a:solidFill>
            <a:schemeClr val="tx1"/>
          </a:solidFill>
          <a:latin typeface="Calibri" pitchFamily="34" charset="0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19" kern="1200">
          <a:solidFill>
            <a:schemeClr val="tx1"/>
          </a:solidFill>
          <a:latin typeface="+mn-lt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81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81" userDrawn="1">
          <p15:clr>
            <a:srgbClr val="F26B43"/>
          </p15:clr>
        </p15:guide>
        <p15:guide id="2" orient="horz" pos="480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90" userDrawn="1">
          <p15:clr>
            <a:srgbClr val="F26B43"/>
          </p15:clr>
        </p15:guide>
        <p15:guide id="5" pos="5670" userDrawn="1">
          <p15:clr>
            <a:srgbClr val="F26B43"/>
          </p15:clr>
        </p15:guide>
        <p15:guide id="6" orient="horz" pos="3151" userDrawn="1">
          <p15:clr>
            <a:srgbClr val="F26B43"/>
          </p15:clr>
        </p15:guide>
        <p15:guide id="7" pos="385" userDrawn="1">
          <p15:clr>
            <a:srgbClr val="F26B43"/>
          </p15:clr>
        </p15:guide>
        <p15:guide id="8" pos="5375" userDrawn="1">
          <p15:clr>
            <a:srgbClr val="F26B43"/>
          </p15:clr>
        </p15:guide>
        <p15:guide id="9" orient="horz" pos="1620" userDrawn="1">
          <p15:clr>
            <a:srgbClr val="F26B43"/>
          </p15:clr>
        </p15:guide>
        <p15:guide id="10" orient="horz" pos="7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50340526"/>
              </p:ext>
            </p:extLst>
          </p:nvPr>
        </p:nvGraphicFramePr>
        <p:xfrm>
          <a:off x="1591" y="1194"/>
          <a:ext cx="1587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iapositiva de think-cell" r:id="rId6" imgW="336" imgH="336" progId="TCLayout.ActiveDocument.1">
                  <p:embed/>
                </p:oleObj>
              </mc:Choice>
              <mc:Fallback>
                <p:oleObj name="Diapositiva de think-cell" r:id="rId6" imgW="336" imgH="336" progId="TCLayout.ActiveDocument.1">
                  <p:embed/>
                  <p:pic>
                    <p:nvPicPr>
                      <p:cNvPr id="2" name="Objeto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1" y="1194"/>
                        <a:ext cx="1587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0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84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67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49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532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3" indent="-17144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7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7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974338"/>
              </p:ext>
            </p:extLst>
          </p:nvPr>
        </p:nvGraphicFramePr>
        <p:xfrm>
          <a:off x="1144195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iapositiva de think-cell" r:id="rId5" imgW="336" imgH="336" progId="TCLayout.ActiveDocument.1">
                  <p:embed/>
                </p:oleObj>
              </mc:Choice>
              <mc:Fallback>
                <p:oleObj name="Diapositiva de think-cell" r:id="rId5" imgW="336" imgH="33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195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contenido 1"/>
          <p:cNvSpPr>
            <a:spLocks noGrp="1"/>
          </p:cNvSpPr>
          <p:nvPr>
            <p:ph sz="half" idx="12"/>
          </p:nvPr>
        </p:nvSpPr>
        <p:spPr>
          <a:xfrm>
            <a:off x="454636" y="2028339"/>
            <a:ext cx="6714659" cy="1066574"/>
          </a:xfrm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GB" altLang="es-ES" dirty="0">
                <a:solidFill>
                  <a:schemeClr val="tx2"/>
                </a:solidFill>
              </a:rPr>
              <a:t>API Families</a:t>
            </a:r>
          </a:p>
          <a:p>
            <a:pPr eaLnBrk="1" hangingPunct="1">
              <a:defRPr/>
            </a:pPr>
            <a:r>
              <a:rPr lang="en-GB" altLang="es-ES" dirty="0">
                <a:solidFill>
                  <a:schemeClr val="tx2"/>
                </a:solidFill>
              </a:rPr>
              <a:t>Architecture discussion and API classification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BE3B375-1899-4DEC-9D89-45CD64820179}"/>
              </a:ext>
            </a:extLst>
          </p:cNvPr>
          <p:cNvSpPr/>
          <p:nvPr/>
        </p:nvSpPr>
        <p:spPr>
          <a:xfrm>
            <a:off x="3739152" y="4015627"/>
            <a:ext cx="5833795" cy="1127873"/>
          </a:xfrm>
          <a:custGeom>
            <a:avLst/>
            <a:gdLst>
              <a:gd name="connsiteX0" fmla="*/ 0 w 3451123"/>
              <a:gd name="connsiteY0" fmla="*/ 1725562 h 3451123"/>
              <a:gd name="connsiteX1" fmla="*/ 1725562 w 3451123"/>
              <a:gd name="connsiteY1" fmla="*/ 0 h 3451123"/>
              <a:gd name="connsiteX2" fmla="*/ 3451124 w 3451123"/>
              <a:gd name="connsiteY2" fmla="*/ 1725562 h 3451123"/>
              <a:gd name="connsiteX3" fmla="*/ 1725562 w 3451123"/>
              <a:gd name="connsiteY3" fmla="*/ 3451124 h 3451123"/>
              <a:gd name="connsiteX4" fmla="*/ 0 w 3451123"/>
              <a:gd name="connsiteY4" fmla="*/ 1725562 h 3451123"/>
              <a:gd name="connsiteX0" fmla="*/ 1000 w 3452124"/>
              <a:gd name="connsiteY0" fmla="*/ 1725562 h 2186499"/>
              <a:gd name="connsiteX1" fmla="*/ 1726562 w 3452124"/>
              <a:gd name="connsiteY1" fmla="*/ 0 h 2186499"/>
              <a:gd name="connsiteX2" fmla="*/ 3452124 w 3452124"/>
              <a:gd name="connsiteY2" fmla="*/ 1725562 h 2186499"/>
              <a:gd name="connsiteX3" fmla="*/ 1549582 w 3452124"/>
              <a:gd name="connsiteY3" fmla="*/ 1858298 h 2186499"/>
              <a:gd name="connsiteX4" fmla="*/ 1000 w 3452124"/>
              <a:gd name="connsiteY4" fmla="*/ 1725562 h 2186499"/>
              <a:gd name="connsiteX0" fmla="*/ 1000 w 3452124"/>
              <a:gd name="connsiteY0" fmla="*/ 1725562 h 1908638"/>
              <a:gd name="connsiteX1" fmla="*/ 1726562 w 3452124"/>
              <a:gd name="connsiteY1" fmla="*/ 0 h 1908638"/>
              <a:gd name="connsiteX2" fmla="*/ 3452124 w 3452124"/>
              <a:gd name="connsiteY2" fmla="*/ 1725562 h 1908638"/>
              <a:gd name="connsiteX3" fmla="*/ 1549582 w 3452124"/>
              <a:gd name="connsiteY3" fmla="*/ 1858298 h 1908638"/>
              <a:gd name="connsiteX4" fmla="*/ 1000 w 3452124"/>
              <a:gd name="connsiteY4" fmla="*/ 1725562 h 1908638"/>
              <a:gd name="connsiteX0" fmla="*/ 1000 w 3452124"/>
              <a:gd name="connsiteY0" fmla="*/ 1725562 h 2124029"/>
              <a:gd name="connsiteX1" fmla="*/ 1726562 w 3452124"/>
              <a:gd name="connsiteY1" fmla="*/ 0 h 2124029"/>
              <a:gd name="connsiteX2" fmla="*/ 3452124 w 3452124"/>
              <a:gd name="connsiteY2" fmla="*/ 1725562 h 2124029"/>
              <a:gd name="connsiteX3" fmla="*/ 1549582 w 3452124"/>
              <a:gd name="connsiteY3" fmla="*/ 1858298 h 2124029"/>
              <a:gd name="connsiteX4" fmla="*/ 1000 w 3452124"/>
              <a:gd name="connsiteY4" fmla="*/ 1725562 h 2124029"/>
              <a:gd name="connsiteX0" fmla="*/ 49953 w 3501077"/>
              <a:gd name="connsiteY0" fmla="*/ 1725562 h 2098117"/>
              <a:gd name="connsiteX1" fmla="*/ 1775515 w 3501077"/>
              <a:gd name="connsiteY1" fmla="*/ 0 h 2098117"/>
              <a:gd name="connsiteX2" fmla="*/ 3501077 w 3501077"/>
              <a:gd name="connsiteY2" fmla="*/ 1725562 h 2098117"/>
              <a:gd name="connsiteX3" fmla="*/ 1598535 w 3501077"/>
              <a:gd name="connsiteY3" fmla="*/ 1858298 h 2098117"/>
              <a:gd name="connsiteX4" fmla="*/ 49953 w 3501077"/>
              <a:gd name="connsiteY4" fmla="*/ 1725562 h 2098117"/>
              <a:gd name="connsiteX0" fmla="*/ 49953 w 3501077"/>
              <a:gd name="connsiteY0" fmla="*/ 1725562 h 2098117"/>
              <a:gd name="connsiteX1" fmla="*/ 1775515 w 3501077"/>
              <a:gd name="connsiteY1" fmla="*/ 0 h 2098117"/>
              <a:gd name="connsiteX2" fmla="*/ 3501077 w 3501077"/>
              <a:gd name="connsiteY2" fmla="*/ 1725562 h 2098117"/>
              <a:gd name="connsiteX3" fmla="*/ 1598535 w 3501077"/>
              <a:gd name="connsiteY3" fmla="*/ 1858298 h 2098117"/>
              <a:gd name="connsiteX4" fmla="*/ 49953 w 3501077"/>
              <a:gd name="connsiteY4" fmla="*/ 1725562 h 2098117"/>
              <a:gd name="connsiteX0" fmla="*/ 49953 w 3501077"/>
              <a:gd name="connsiteY0" fmla="*/ 1725562 h 1858298"/>
              <a:gd name="connsiteX1" fmla="*/ 1775515 w 3501077"/>
              <a:gd name="connsiteY1" fmla="*/ 0 h 1858298"/>
              <a:gd name="connsiteX2" fmla="*/ 3501077 w 3501077"/>
              <a:gd name="connsiteY2" fmla="*/ 1725562 h 1858298"/>
              <a:gd name="connsiteX3" fmla="*/ 1598535 w 3501077"/>
              <a:gd name="connsiteY3" fmla="*/ 1858298 h 1858298"/>
              <a:gd name="connsiteX4" fmla="*/ 49953 w 3501077"/>
              <a:gd name="connsiteY4" fmla="*/ 1725562 h 1858298"/>
              <a:gd name="connsiteX0" fmla="*/ 0 w 3451124"/>
              <a:gd name="connsiteY0" fmla="*/ 1725562 h 1858298"/>
              <a:gd name="connsiteX1" fmla="*/ 1725562 w 3451124"/>
              <a:gd name="connsiteY1" fmla="*/ 0 h 1858298"/>
              <a:gd name="connsiteX2" fmla="*/ 3451124 w 3451124"/>
              <a:gd name="connsiteY2" fmla="*/ 1725562 h 1858298"/>
              <a:gd name="connsiteX3" fmla="*/ 1548582 w 3451124"/>
              <a:gd name="connsiteY3" fmla="*/ 1858298 h 1858298"/>
              <a:gd name="connsiteX4" fmla="*/ 0 w 3451124"/>
              <a:gd name="connsiteY4" fmla="*/ 1725562 h 1858298"/>
              <a:gd name="connsiteX0" fmla="*/ 0 w 3531644"/>
              <a:gd name="connsiteY0" fmla="*/ 1659793 h 1861246"/>
              <a:gd name="connsiteX1" fmla="*/ 1806082 w 3531644"/>
              <a:gd name="connsiteY1" fmla="*/ 136 h 1861246"/>
              <a:gd name="connsiteX2" fmla="*/ 3531644 w 3531644"/>
              <a:gd name="connsiteY2" fmla="*/ 1725698 h 1861246"/>
              <a:gd name="connsiteX3" fmla="*/ 1629102 w 3531644"/>
              <a:gd name="connsiteY3" fmla="*/ 1858434 h 1861246"/>
              <a:gd name="connsiteX4" fmla="*/ 0 w 3531644"/>
              <a:gd name="connsiteY4" fmla="*/ 1659793 h 1861246"/>
              <a:gd name="connsiteX0" fmla="*/ 0 w 3531644"/>
              <a:gd name="connsiteY0" fmla="*/ 1659735 h 1861188"/>
              <a:gd name="connsiteX1" fmla="*/ 1806082 w 3531644"/>
              <a:gd name="connsiteY1" fmla="*/ 78 h 1861188"/>
              <a:gd name="connsiteX2" fmla="*/ 3531644 w 3531644"/>
              <a:gd name="connsiteY2" fmla="*/ 1725640 h 1861188"/>
              <a:gd name="connsiteX3" fmla="*/ 1629102 w 3531644"/>
              <a:gd name="connsiteY3" fmla="*/ 1858376 h 1861188"/>
              <a:gd name="connsiteX4" fmla="*/ 0 w 3531644"/>
              <a:gd name="connsiteY4" fmla="*/ 1659735 h 1861188"/>
              <a:gd name="connsiteX0" fmla="*/ 0 w 3532100"/>
              <a:gd name="connsiteY0" fmla="*/ 1659735 h 1861188"/>
              <a:gd name="connsiteX1" fmla="*/ 1806082 w 3532100"/>
              <a:gd name="connsiteY1" fmla="*/ 78 h 1861188"/>
              <a:gd name="connsiteX2" fmla="*/ 3531644 w 3532100"/>
              <a:gd name="connsiteY2" fmla="*/ 1725640 h 1861188"/>
              <a:gd name="connsiteX3" fmla="*/ 1629102 w 3532100"/>
              <a:gd name="connsiteY3" fmla="*/ 1858376 h 1861188"/>
              <a:gd name="connsiteX4" fmla="*/ 0 w 3532100"/>
              <a:gd name="connsiteY4" fmla="*/ 1659735 h 1861188"/>
              <a:gd name="connsiteX0" fmla="*/ 0 w 3532149"/>
              <a:gd name="connsiteY0" fmla="*/ 1659735 h 1861188"/>
              <a:gd name="connsiteX1" fmla="*/ 1806082 w 3532149"/>
              <a:gd name="connsiteY1" fmla="*/ 78 h 1861188"/>
              <a:gd name="connsiteX2" fmla="*/ 3531644 w 3532149"/>
              <a:gd name="connsiteY2" fmla="*/ 1725640 h 1861188"/>
              <a:gd name="connsiteX3" fmla="*/ 1629102 w 3532149"/>
              <a:gd name="connsiteY3" fmla="*/ 1858376 h 1861188"/>
              <a:gd name="connsiteX4" fmla="*/ 0 w 3532149"/>
              <a:gd name="connsiteY4" fmla="*/ 1659735 h 1861188"/>
              <a:gd name="connsiteX0" fmla="*/ 0 w 3532149"/>
              <a:gd name="connsiteY0" fmla="*/ 1659735 h 1861189"/>
              <a:gd name="connsiteX1" fmla="*/ 1806082 w 3532149"/>
              <a:gd name="connsiteY1" fmla="*/ 78 h 1861189"/>
              <a:gd name="connsiteX2" fmla="*/ 3531644 w 3532149"/>
              <a:gd name="connsiteY2" fmla="*/ 1725640 h 1861189"/>
              <a:gd name="connsiteX3" fmla="*/ 1629102 w 3532149"/>
              <a:gd name="connsiteY3" fmla="*/ 1858377 h 1861189"/>
              <a:gd name="connsiteX4" fmla="*/ 0 w 3532149"/>
              <a:gd name="connsiteY4" fmla="*/ 1659735 h 1861189"/>
              <a:gd name="connsiteX0" fmla="*/ 0 w 3532149"/>
              <a:gd name="connsiteY0" fmla="*/ 1659735 h 1861190"/>
              <a:gd name="connsiteX1" fmla="*/ 1806082 w 3532149"/>
              <a:gd name="connsiteY1" fmla="*/ 78 h 1861190"/>
              <a:gd name="connsiteX2" fmla="*/ 3531644 w 3532149"/>
              <a:gd name="connsiteY2" fmla="*/ 1725640 h 1861190"/>
              <a:gd name="connsiteX3" fmla="*/ 1629102 w 3532149"/>
              <a:gd name="connsiteY3" fmla="*/ 1858378 h 1861190"/>
              <a:gd name="connsiteX4" fmla="*/ 0 w 3532149"/>
              <a:gd name="connsiteY4" fmla="*/ 1659735 h 1861190"/>
              <a:gd name="connsiteX0" fmla="*/ 0 w 3532149"/>
              <a:gd name="connsiteY0" fmla="*/ 1659735 h 1906674"/>
              <a:gd name="connsiteX1" fmla="*/ 1806082 w 3532149"/>
              <a:gd name="connsiteY1" fmla="*/ 78 h 1906674"/>
              <a:gd name="connsiteX2" fmla="*/ 3531644 w 3532149"/>
              <a:gd name="connsiteY2" fmla="*/ 1725640 h 1906674"/>
              <a:gd name="connsiteX3" fmla="*/ 0 w 3532149"/>
              <a:gd name="connsiteY3" fmla="*/ 1659735 h 1906674"/>
              <a:gd name="connsiteX0" fmla="*/ 0 w 3532149"/>
              <a:gd name="connsiteY0" fmla="*/ 1659735 h 1817478"/>
              <a:gd name="connsiteX1" fmla="*/ 1806082 w 3532149"/>
              <a:gd name="connsiteY1" fmla="*/ 78 h 1817478"/>
              <a:gd name="connsiteX2" fmla="*/ 3531644 w 3532149"/>
              <a:gd name="connsiteY2" fmla="*/ 1725640 h 1817478"/>
              <a:gd name="connsiteX3" fmla="*/ 0 w 3532149"/>
              <a:gd name="connsiteY3" fmla="*/ 1659735 h 1817478"/>
              <a:gd name="connsiteX0" fmla="*/ 0 w 3532149"/>
              <a:gd name="connsiteY0" fmla="*/ 1659735 h 1788055"/>
              <a:gd name="connsiteX1" fmla="*/ 1806082 w 3532149"/>
              <a:gd name="connsiteY1" fmla="*/ 78 h 1788055"/>
              <a:gd name="connsiteX2" fmla="*/ 3531644 w 3532149"/>
              <a:gd name="connsiteY2" fmla="*/ 1725640 h 1788055"/>
              <a:gd name="connsiteX3" fmla="*/ 0 w 3532149"/>
              <a:gd name="connsiteY3" fmla="*/ 1659735 h 1788055"/>
              <a:gd name="connsiteX0" fmla="*/ 0 w 3532149"/>
              <a:gd name="connsiteY0" fmla="*/ 1659735 h 1725640"/>
              <a:gd name="connsiteX1" fmla="*/ 1806082 w 3532149"/>
              <a:gd name="connsiteY1" fmla="*/ 78 h 1725640"/>
              <a:gd name="connsiteX2" fmla="*/ 3531644 w 3532149"/>
              <a:gd name="connsiteY2" fmla="*/ 1725640 h 1725640"/>
              <a:gd name="connsiteX3" fmla="*/ 0 w 3532149"/>
              <a:gd name="connsiteY3" fmla="*/ 1659735 h 1725640"/>
              <a:gd name="connsiteX0" fmla="*/ 0 w 3648372"/>
              <a:gd name="connsiteY0" fmla="*/ 1659692 h 1703629"/>
              <a:gd name="connsiteX1" fmla="*/ 1806082 w 3648372"/>
              <a:gd name="connsiteY1" fmla="*/ 35 h 1703629"/>
              <a:gd name="connsiteX2" fmla="*/ 3647951 w 3648372"/>
              <a:gd name="connsiteY2" fmla="*/ 1703629 h 1703629"/>
              <a:gd name="connsiteX3" fmla="*/ 0 w 3648372"/>
              <a:gd name="connsiteY3" fmla="*/ 1659692 h 1703629"/>
              <a:gd name="connsiteX0" fmla="*/ 0 w 3647951"/>
              <a:gd name="connsiteY0" fmla="*/ 1659692 h 1703629"/>
              <a:gd name="connsiteX1" fmla="*/ 1806082 w 3647951"/>
              <a:gd name="connsiteY1" fmla="*/ 35 h 1703629"/>
              <a:gd name="connsiteX2" fmla="*/ 3647951 w 3647951"/>
              <a:gd name="connsiteY2" fmla="*/ 1703629 h 1703629"/>
              <a:gd name="connsiteX3" fmla="*/ 0 w 3647951"/>
              <a:gd name="connsiteY3" fmla="*/ 1659692 h 1703629"/>
              <a:gd name="connsiteX0" fmla="*/ 0 w 3674791"/>
              <a:gd name="connsiteY0" fmla="*/ 1659793 h 1747667"/>
              <a:gd name="connsiteX1" fmla="*/ 1806082 w 3674791"/>
              <a:gd name="connsiteY1" fmla="*/ 136 h 1747667"/>
              <a:gd name="connsiteX2" fmla="*/ 3674791 w 3674791"/>
              <a:gd name="connsiteY2" fmla="*/ 1747666 h 1747667"/>
              <a:gd name="connsiteX3" fmla="*/ 0 w 3674791"/>
              <a:gd name="connsiteY3" fmla="*/ 1659793 h 1747667"/>
              <a:gd name="connsiteX0" fmla="*/ 0 w 3674791"/>
              <a:gd name="connsiteY0" fmla="*/ 1659701 h 1747574"/>
              <a:gd name="connsiteX1" fmla="*/ 1806082 w 3674791"/>
              <a:gd name="connsiteY1" fmla="*/ 44 h 1747574"/>
              <a:gd name="connsiteX2" fmla="*/ 3674791 w 3674791"/>
              <a:gd name="connsiteY2" fmla="*/ 1747574 h 1747574"/>
              <a:gd name="connsiteX3" fmla="*/ 0 w 3674791"/>
              <a:gd name="connsiteY3" fmla="*/ 1659701 h 1747574"/>
              <a:gd name="connsiteX0" fmla="*/ 0 w 3674791"/>
              <a:gd name="connsiteY0" fmla="*/ 1659701 h 1747574"/>
              <a:gd name="connsiteX1" fmla="*/ 1806082 w 3674791"/>
              <a:gd name="connsiteY1" fmla="*/ 44 h 1747574"/>
              <a:gd name="connsiteX2" fmla="*/ 3674791 w 3674791"/>
              <a:gd name="connsiteY2" fmla="*/ 1747574 h 1747574"/>
              <a:gd name="connsiteX3" fmla="*/ 0 w 3674791"/>
              <a:gd name="connsiteY3" fmla="*/ 1659701 h 1747574"/>
              <a:gd name="connsiteX0" fmla="*/ 0 w 3674791"/>
              <a:gd name="connsiteY0" fmla="*/ 1659711 h 1747584"/>
              <a:gd name="connsiteX1" fmla="*/ 1806082 w 3674791"/>
              <a:gd name="connsiteY1" fmla="*/ 54 h 1747584"/>
              <a:gd name="connsiteX2" fmla="*/ 3674791 w 3674791"/>
              <a:gd name="connsiteY2" fmla="*/ 1747584 h 1747584"/>
              <a:gd name="connsiteX3" fmla="*/ 0 w 3674791"/>
              <a:gd name="connsiteY3" fmla="*/ 1659711 h 1747584"/>
              <a:gd name="connsiteX0" fmla="*/ 0 w 3669355"/>
              <a:gd name="connsiteY0" fmla="*/ 1713081 h 1747562"/>
              <a:gd name="connsiteX1" fmla="*/ 1800646 w 3669355"/>
              <a:gd name="connsiteY1" fmla="*/ 32 h 1747562"/>
              <a:gd name="connsiteX2" fmla="*/ 3669355 w 3669355"/>
              <a:gd name="connsiteY2" fmla="*/ 1747562 h 1747562"/>
              <a:gd name="connsiteX3" fmla="*/ 0 w 3669355"/>
              <a:gd name="connsiteY3" fmla="*/ 1713081 h 1747562"/>
              <a:gd name="connsiteX0" fmla="*/ 0 w 3669355"/>
              <a:gd name="connsiteY0" fmla="*/ 1713081 h 1747562"/>
              <a:gd name="connsiteX1" fmla="*/ 1800646 w 3669355"/>
              <a:gd name="connsiteY1" fmla="*/ 32 h 1747562"/>
              <a:gd name="connsiteX2" fmla="*/ 3669355 w 3669355"/>
              <a:gd name="connsiteY2" fmla="*/ 1747562 h 1747562"/>
              <a:gd name="connsiteX3" fmla="*/ 0 w 3669355"/>
              <a:gd name="connsiteY3" fmla="*/ 1713081 h 1747562"/>
              <a:gd name="connsiteX0" fmla="*/ 0 w 3653047"/>
              <a:gd name="connsiteY0" fmla="*/ 1713061 h 1734194"/>
              <a:gd name="connsiteX1" fmla="*/ 1800646 w 3653047"/>
              <a:gd name="connsiteY1" fmla="*/ 12 h 1734194"/>
              <a:gd name="connsiteX2" fmla="*/ 3653047 w 3653047"/>
              <a:gd name="connsiteY2" fmla="*/ 1734194 h 1734194"/>
              <a:gd name="connsiteX3" fmla="*/ 0 w 3653047"/>
              <a:gd name="connsiteY3" fmla="*/ 1713061 h 1734194"/>
              <a:gd name="connsiteX0" fmla="*/ 0 w 3653047"/>
              <a:gd name="connsiteY0" fmla="*/ 1713061 h 1734194"/>
              <a:gd name="connsiteX1" fmla="*/ 1800646 w 3653047"/>
              <a:gd name="connsiteY1" fmla="*/ 12 h 1734194"/>
              <a:gd name="connsiteX2" fmla="*/ 3653047 w 3653047"/>
              <a:gd name="connsiteY2" fmla="*/ 1734194 h 1734194"/>
              <a:gd name="connsiteX3" fmla="*/ 0 w 3653047"/>
              <a:gd name="connsiteY3" fmla="*/ 1713061 h 173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3047" h="1734194">
                <a:moveTo>
                  <a:pt x="0" y="1713061"/>
                </a:moveTo>
                <a:cubicBezTo>
                  <a:pt x="461594" y="783296"/>
                  <a:pt x="1191805" y="-3510"/>
                  <a:pt x="1800646" y="12"/>
                </a:cubicBezTo>
                <a:cubicBezTo>
                  <a:pt x="2409487" y="3534"/>
                  <a:pt x="3268342" y="715287"/>
                  <a:pt x="3653047" y="1734194"/>
                </a:cubicBezTo>
                <a:lnTo>
                  <a:pt x="0" y="17130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500">
              <a:solidFill>
                <a:schemeClr val="bg1"/>
              </a:solidFill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619665" y="4409682"/>
            <a:ext cx="259103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000000"/>
                </a:solidFill>
                <a:latin typeface="Arial" pitchFamily="34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GB" altLang="en-US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Telefónica SA</a:t>
            </a:r>
          </a:p>
          <a:p>
            <a:pPr algn="r" eaLnBrk="1" hangingPunct="1"/>
            <a:r>
              <a:rPr lang="en-GB" altLang="en-US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Jose Ordonez-Lucena / Juan Carlos García</a:t>
            </a:r>
          </a:p>
          <a:p>
            <a:pPr algn="r" eaLnBrk="1" hangingPunct="1"/>
            <a:r>
              <a:rPr lang="en-GB" altLang="en-US" sz="1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19/Aug/2021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03083AC-470F-467D-9512-D937FB113FCC}"/>
              </a:ext>
            </a:extLst>
          </p:cNvPr>
          <p:cNvGrpSpPr/>
          <p:nvPr/>
        </p:nvGrpSpPr>
        <p:grpSpPr>
          <a:xfrm>
            <a:off x="463323" y="1808096"/>
            <a:ext cx="561710" cy="141706"/>
            <a:chOff x="1055507" y="1075764"/>
            <a:chExt cx="770304" cy="194329"/>
          </a:xfrm>
          <a:solidFill>
            <a:schemeClr val="tx2"/>
          </a:solidFill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3EEFD891-D180-41AB-8EBB-3EC41238E616}"/>
                </a:ext>
              </a:extLst>
            </p:cNvPr>
            <p:cNvSpPr/>
            <p:nvPr userDrawn="1"/>
          </p:nvSpPr>
          <p:spPr>
            <a:xfrm>
              <a:off x="1631481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0" err="1">
                <a:solidFill>
                  <a:schemeClr val="tx1"/>
                </a:solidFill>
              </a:endParaRP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A02702EB-F96D-4E91-8578-B24CEE959E44}"/>
                </a:ext>
              </a:extLst>
            </p:cNvPr>
            <p:cNvSpPr/>
            <p:nvPr userDrawn="1"/>
          </p:nvSpPr>
          <p:spPr>
            <a:xfrm>
              <a:off x="1343402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0" err="1">
                <a:solidFill>
                  <a:schemeClr val="tx1"/>
                </a:solidFill>
              </a:endParaRP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95B7FF0-55F0-44B6-9982-82E527744421}"/>
                </a:ext>
              </a:extLst>
            </p:cNvPr>
            <p:cNvSpPr/>
            <p:nvPr userDrawn="1"/>
          </p:nvSpPr>
          <p:spPr>
            <a:xfrm>
              <a:off x="1055507" y="1075764"/>
              <a:ext cx="194330" cy="194329"/>
            </a:xfrm>
            <a:prstGeom prst="ellipse">
              <a:avLst/>
            </a:prstGeom>
            <a:grp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35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56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API Backlog: </a:t>
            </a:r>
            <a:r>
              <a:rPr lang="es-ES" dirty="0" err="1"/>
              <a:t>Proposal</a:t>
            </a:r>
            <a:r>
              <a:rPr lang="es-ES" dirty="0"/>
              <a:t> #4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43" y="834269"/>
            <a:ext cx="2857918" cy="3816429"/>
          </a:xfrm>
        </p:spPr>
        <p:txBody>
          <a:bodyPr/>
          <a:lstStyle/>
          <a:p>
            <a:r>
              <a:rPr lang="es-ES" dirty="0" err="1"/>
              <a:t>Reinforce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set of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capabilities</a:t>
            </a:r>
            <a:r>
              <a:rPr lang="es-ES" dirty="0"/>
              <a:t> (OAM)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Extending</a:t>
            </a:r>
            <a:r>
              <a:rPr lang="es-ES" dirty="0"/>
              <a:t> </a:t>
            </a:r>
            <a:r>
              <a:rPr lang="es-ES" dirty="0" err="1"/>
              <a:t>Billing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“</a:t>
            </a:r>
            <a:r>
              <a:rPr lang="es-ES" dirty="0" err="1"/>
              <a:t>Accounting</a:t>
            </a:r>
            <a:r>
              <a:rPr lang="es-ES" dirty="0"/>
              <a:t>, </a:t>
            </a:r>
            <a:r>
              <a:rPr lang="es-ES" dirty="0" err="1"/>
              <a:t>Charging</a:t>
            </a:r>
            <a:r>
              <a:rPr lang="es-ES" dirty="0"/>
              <a:t> and </a:t>
            </a:r>
            <a:r>
              <a:rPr lang="es-ES" dirty="0" err="1"/>
              <a:t>Billing</a:t>
            </a:r>
            <a:r>
              <a:rPr lang="es-ES" dirty="0"/>
              <a:t>” in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 </a:t>
            </a:r>
            <a:r>
              <a:rPr lang="es-ES" dirty="0" err="1"/>
              <a:t>accounting</a:t>
            </a:r>
            <a:r>
              <a:rPr lang="es-ES" dirty="0"/>
              <a:t> (</a:t>
            </a:r>
            <a:r>
              <a:rPr lang="es-ES" dirty="0" err="1"/>
              <a:t>usage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Service) and </a:t>
            </a:r>
            <a:r>
              <a:rPr lang="es-ES" dirty="0" err="1"/>
              <a:t>charging</a:t>
            </a:r>
            <a:r>
              <a:rPr lang="es-ES" dirty="0"/>
              <a:t> (</a:t>
            </a:r>
            <a:r>
              <a:rPr lang="es-ES" dirty="0" err="1"/>
              <a:t>activated</a:t>
            </a:r>
            <a:r>
              <a:rPr lang="es-ES" dirty="0"/>
              <a:t> </a:t>
            </a:r>
            <a:r>
              <a:rPr lang="es-ES" dirty="0" err="1"/>
              <a:t>chargeable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) </a:t>
            </a:r>
            <a:r>
              <a:rPr lang="es-ES" dirty="0" err="1"/>
              <a:t>information</a:t>
            </a:r>
            <a:r>
              <a:rPr lang="es-ES" dirty="0"/>
              <a:t> in </a:t>
            </a:r>
            <a:r>
              <a:rPr lang="es-ES" dirty="0" err="1"/>
              <a:t>addition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billing</a:t>
            </a:r>
            <a:r>
              <a:rPr lang="es-ES" dirty="0"/>
              <a:t> (</a:t>
            </a:r>
            <a:r>
              <a:rPr lang="es-ES" dirty="0" err="1"/>
              <a:t>cost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Adding</a:t>
            </a:r>
            <a:r>
              <a:rPr lang="es-ES" dirty="0"/>
              <a:t> 2 </a:t>
            </a:r>
            <a:r>
              <a:rPr lang="es-ES" dirty="0" err="1"/>
              <a:t>categories</a:t>
            </a:r>
            <a:r>
              <a:rPr lang="es-ES" dirty="0"/>
              <a:t> of OAM </a:t>
            </a:r>
            <a:r>
              <a:rPr lang="es-ES" dirty="0" err="1"/>
              <a:t>APIs</a:t>
            </a:r>
            <a:r>
              <a:rPr lang="es-ES" dirty="0"/>
              <a:t>: </a:t>
            </a:r>
            <a:r>
              <a:rPr lang="es-ES" dirty="0" err="1"/>
              <a:t>baseline</a:t>
            </a:r>
            <a:r>
              <a:rPr lang="es-ES" dirty="0"/>
              <a:t> and </a:t>
            </a:r>
            <a:r>
              <a:rPr lang="es-ES" dirty="0" err="1"/>
              <a:t>advanced</a:t>
            </a:r>
            <a:r>
              <a:rPr lang="es-E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 </a:t>
            </a:r>
            <a:r>
              <a:rPr lang="es-ES" dirty="0" err="1"/>
              <a:t>Baseline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: </a:t>
            </a:r>
            <a:r>
              <a:rPr lang="es-ES" dirty="0" err="1"/>
              <a:t>basic</a:t>
            </a:r>
            <a:r>
              <a:rPr lang="es-ES" dirty="0"/>
              <a:t>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data and </a:t>
            </a:r>
            <a:r>
              <a:rPr lang="es-ES" dirty="0" err="1"/>
              <a:t>operation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 data </a:t>
            </a:r>
            <a:r>
              <a:rPr lang="es-ES" dirty="0" err="1"/>
              <a:t>needed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administer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Service.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includes</a:t>
            </a:r>
            <a:r>
              <a:rPr lang="es-ES" dirty="0"/>
              <a:t> </a:t>
            </a:r>
            <a:r>
              <a:rPr lang="es-ES" dirty="0" err="1"/>
              <a:t>catalog</a:t>
            </a:r>
            <a:r>
              <a:rPr lang="es-ES" dirty="0"/>
              <a:t> and </a:t>
            </a:r>
            <a:r>
              <a:rPr lang="es-ES" dirty="0" err="1"/>
              <a:t>inventory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Facing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(CFS).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Advanced</a:t>
            </a:r>
            <a:r>
              <a:rPr lang="es-ES" dirty="0"/>
              <a:t> </a:t>
            </a: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policy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advanced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</a:t>
            </a:r>
            <a:r>
              <a:rPr lang="es-ES" dirty="0" err="1"/>
              <a:t>capabilities</a:t>
            </a:r>
            <a:r>
              <a:rPr lang="es-E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B3DED7-F182-234A-BC50-C74B75FBB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968" y="834269"/>
            <a:ext cx="5392789" cy="3530861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3888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API Backlog: </a:t>
            </a:r>
            <a:r>
              <a:rPr lang="es-ES" dirty="0" err="1"/>
              <a:t>Proposal</a:t>
            </a:r>
            <a:r>
              <a:rPr lang="es-ES" dirty="0"/>
              <a:t> #5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42" y="762006"/>
            <a:ext cx="3301471" cy="4074962"/>
          </a:xfrm>
        </p:spPr>
        <p:txBody>
          <a:bodyPr/>
          <a:lstStyle/>
          <a:p>
            <a:r>
              <a:rPr lang="es-ES" dirty="0" err="1"/>
              <a:t>Description</a:t>
            </a:r>
            <a:r>
              <a:rPr lang="es-ES" dirty="0"/>
              <a:t> of </a:t>
            </a:r>
            <a:r>
              <a:rPr lang="es-ES" dirty="0" err="1"/>
              <a:t>some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functional</a:t>
            </a:r>
            <a:r>
              <a:rPr lang="es-ES" dirty="0"/>
              <a:t> (Service) API </a:t>
            </a:r>
            <a:r>
              <a:rPr lang="es-ES" dirty="0" err="1"/>
              <a:t>Families</a:t>
            </a:r>
            <a:r>
              <a:rPr lang="es-E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Suggest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rename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Edge </a:t>
            </a:r>
            <a:r>
              <a:rPr lang="es-ES" dirty="0" err="1"/>
              <a:t>Location</a:t>
            </a:r>
            <a:r>
              <a:rPr lang="es-ES" dirty="0"/>
              <a:t> as “Edge Discovery”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terminology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in “</a:t>
            </a:r>
            <a:r>
              <a:rPr lang="es-ES" dirty="0" err="1"/>
              <a:t>Operator</a:t>
            </a:r>
            <a:r>
              <a:rPr lang="es-ES" dirty="0"/>
              <a:t> </a:t>
            </a:r>
            <a:r>
              <a:rPr lang="es-ES" dirty="0" err="1"/>
              <a:t>Platform</a:t>
            </a:r>
            <a:r>
              <a:rPr lang="es-ES" dirty="0"/>
              <a:t>” and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fora</a:t>
            </a:r>
            <a:r>
              <a:rPr lang="es-ES" dirty="0"/>
              <a:t> </a:t>
            </a:r>
            <a:r>
              <a:rPr lang="es-ES" dirty="0" err="1"/>
              <a:t>like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“5G Future Forum”.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Edge Discovery </a:t>
            </a:r>
            <a:r>
              <a:rPr lang="es-ES" dirty="0" err="1"/>
              <a:t>includes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functions</a:t>
            </a:r>
            <a:r>
              <a:rPr lang="es-ES" dirty="0"/>
              <a:t>: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s-ES" sz="1200" dirty="0" err="1"/>
              <a:t>Retrieve</a:t>
            </a:r>
            <a:r>
              <a:rPr lang="es-ES" sz="1200" dirty="0"/>
              <a:t> Edge </a:t>
            </a:r>
            <a:r>
              <a:rPr lang="es-ES" sz="1200" dirty="0" err="1"/>
              <a:t>nodes</a:t>
            </a:r>
            <a:r>
              <a:rPr lang="es-ES" sz="1200" dirty="0"/>
              <a:t> in a </a:t>
            </a:r>
            <a:r>
              <a:rPr lang="es-ES" sz="1200" dirty="0" err="1"/>
              <a:t>certain</a:t>
            </a:r>
            <a:r>
              <a:rPr lang="es-ES" sz="1200" dirty="0"/>
              <a:t> </a:t>
            </a:r>
            <a:r>
              <a:rPr lang="es-ES" sz="1200" dirty="0" err="1"/>
              <a:t>region</a:t>
            </a:r>
            <a:r>
              <a:rPr lang="es-ES" sz="1200" dirty="0"/>
              <a:t> </a:t>
            </a:r>
            <a:r>
              <a:rPr lang="es-ES" sz="1200" dirty="0" err="1"/>
              <a:t>where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Customer</a:t>
            </a:r>
            <a:r>
              <a:rPr lang="es-ES" sz="1200" dirty="0"/>
              <a:t> can </a:t>
            </a:r>
            <a:r>
              <a:rPr lang="es-ES" sz="1200" dirty="0" err="1"/>
              <a:t>deploy</a:t>
            </a:r>
            <a:r>
              <a:rPr lang="es-ES" sz="1200" dirty="0"/>
              <a:t> </a:t>
            </a:r>
            <a:r>
              <a:rPr lang="es-ES" sz="1200" dirty="0" err="1"/>
              <a:t>its</a:t>
            </a:r>
            <a:r>
              <a:rPr lang="es-ES" sz="1200" dirty="0"/>
              <a:t> Edge </a:t>
            </a:r>
            <a:r>
              <a:rPr lang="es-ES" sz="1200" dirty="0" err="1"/>
              <a:t>applications</a:t>
            </a:r>
            <a:r>
              <a:rPr lang="es-ES" sz="1200" dirty="0"/>
              <a:t>. </a:t>
            </a:r>
            <a:r>
              <a:rPr lang="es-ES" sz="1200" dirty="0" err="1"/>
              <a:t>If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Edge app </a:t>
            </a:r>
            <a:r>
              <a:rPr lang="es-ES" sz="1200" dirty="0" err="1"/>
              <a:t>requires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use of a </a:t>
            </a:r>
            <a:r>
              <a:rPr lang="es-ES" sz="1200" dirty="0" err="1"/>
              <a:t>certain</a:t>
            </a:r>
            <a:r>
              <a:rPr lang="es-ES" sz="1200" dirty="0"/>
              <a:t> </a:t>
            </a:r>
            <a:r>
              <a:rPr lang="es-ES" sz="1200" dirty="0" err="1"/>
              <a:t>NaaS</a:t>
            </a:r>
            <a:r>
              <a:rPr lang="es-ES" sz="1200" dirty="0"/>
              <a:t> API,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platform</a:t>
            </a:r>
            <a:r>
              <a:rPr lang="es-ES" sz="1200" dirty="0"/>
              <a:t> can </a:t>
            </a:r>
            <a:r>
              <a:rPr lang="es-ES" sz="1200" dirty="0" err="1"/>
              <a:t>deliver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</a:t>
            </a:r>
            <a:r>
              <a:rPr lang="es-ES" sz="1200" dirty="0" err="1"/>
              <a:t>nodes</a:t>
            </a:r>
            <a:r>
              <a:rPr lang="es-ES" sz="1200" dirty="0"/>
              <a:t> </a:t>
            </a:r>
            <a:r>
              <a:rPr lang="es-ES" sz="1200" dirty="0" err="1"/>
              <a:t>where</a:t>
            </a:r>
            <a:r>
              <a:rPr lang="es-ES" sz="1200" dirty="0"/>
              <a:t> </a:t>
            </a:r>
            <a:r>
              <a:rPr lang="es-ES" sz="1200" dirty="0" err="1"/>
              <a:t>that</a:t>
            </a:r>
            <a:r>
              <a:rPr lang="es-ES" sz="1200" dirty="0"/>
              <a:t> </a:t>
            </a:r>
            <a:r>
              <a:rPr lang="es-ES" sz="1200" dirty="0" err="1"/>
              <a:t>NaaS</a:t>
            </a:r>
            <a:r>
              <a:rPr lang="es-ES" sz="1200" dirty="0"/>
              <a:t> API </a:t>
            </a:r>
            <a:r>
              <a:rPr lang="es-ES" sz="1200" dirty="0" err="1"/>
              <a:t>functionality</a:t>
            </a:r>
            <a:r>
              <a:rPr lang="es-ES" sz="1200" dirty="0"/>
              <a:t> </a:t>
            </a:r>
            <a:r>
              <a:rPr lang="es-ES" sz="1200" dirty="0" err="1"/>
              <a:t>is</a:t>
            </a:r>
            <a:r>
              <a:rPr lang="es-ES" sz="1200" dirty="0"/>
              <a:t> </a:t>
            </a:r>
            <a:r>
              <a:rPr lang="es-ES" sz="1200" dirty="0" err="1"/>
              <a:t>available</a:t>
            </a:r>
            <a:r>
              <a:rPr lang="es-ES" sz="1200" dirty="0"/>
              <a:t>.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s-ES" sz="1200" dirty="0" err="1"/>
              <a:t>Retrieve</a:t>
            </a:r>
            <a:r>
              <a:rPr lang="es-ES" sz="1200" dirty="0"/>
              <a:t> </a:t>
            </a:r>
            <a:r>
              <a:rPr lang="es-ES" sz="1200" dirty="0" err="1"/>
              <a:t>the</a:t>
            </a:r>
            <a:r>
              <a:rPr lang="es-ES" sz="1200" dirty="0"/>
              <a:t> Edge Service </a:t>
            </a:r>
            <a:r>
              <a:rPr lang="es-ES" sz="1200" dirty="0" err="1"/>
              <a:t>instance</a:t>
            </a:r>
            <a:r>
              <a:rPr lang="es-ES" sz="1200" dirty="0"/>
              <a:t>(s), i.e. server </a:t>
            </a:r>
            <a:r>
              <a:rPr lang="es-ES" sz="1200" dirty="0" err="1"/>
              <a:t>application</a:t>
            </a:r>
            <a:r>
              <a:rPr lang="es-ES" sz="1200" dirty="0"/>
              <a:t> </a:t>
            </a:r>
            <a:r>
              <a:rPr lang="es-ES" sz="1200" dirty="0" err="1"/>
              <a:t>instances</a:t>
            </a:r>
            <a:r>
              <a:rPr lang="es-ES" sz="1200" dirty="0"/>
              <a:t>,  </a:t>
            </a:r>
            <a:r>
              <a:rPr lang="es-ES" sz="1200" dirty="0" err="1"/>
              <a:t>that</a:t>
            </a:r>
            <a:r>
              <a:rPr lang="es-ES" sz="1200" dirty="0"/>
              <a:t> are more </a:t>
            </a:r>
            <a:r>
              <a:rPr lang="es-ES" sz="1200" dirty="0" err="1"/>
              <a:t>convenient</a:t>
            </a:r>
            <a:r>
              <a:rPr lang="es-ES" sz="1200" dirty="0"/>
              <a:t> </a:t>
            </a:r>
            <a:r>
              <a:rPr lang="es-ES" sz="1200" dirty="0" err="1"/>
              <a:t>for</a:t>
            </a:r>
            <a:r>
              <a:rPr lang="es-ES" sz="1200" dirty="0"/>
              <a:t> a </a:t>
            </a:r>
            <a:r>
              <a:rPr lang="es-ES" sz="1200" dirty="0" err="1"/>
              <a:t>certain</a:t>
            </a:r>
            <a:r>
              <a:rPr lang="es-ES" sz="1200" dirty="0"/>
              <a:t> </a:t>
            </a:r>
            <a:r>
              <a:rPr lang="es-ES" sz="1200" dirty="0" err="1"/>
              <a:t>user</a:t>
            </a:r>
            <a:r>
              <a:rPr lang="es-ES" sz="1200" dirty="0"/>
              <a:t>/</a:t>
            </a:r>
            <a:r>
              <a:rPr lang="es-ES" sz="1200" dirty="0" err="1"/>
              <a:t>device</a:t>
            </a:r>
            <a:r>
              <a:rPr lang="es-ES" sz="1200" dirty="0"/>
              <a:t> to </a:t>
            </a:r>
            <a:r>
              <a:rPr lang="es-ES" sz="1200" dirty="0" err="1"/>
              <a:t>connect</a:t>
            </a:r>
            <a:r>
              <a:rPr lang="es-ES" sz="1200" dirty="0"/>
              <a:t> to </a:t>
            </a:r>
            <a:r>
              <a:rPr lang="es-ES" sz="1200" dirty="0" err="1"/>
              <a:t>based</a:t>
            </a:r>
            <a:r>
              <a:rPr lang="es-ES" sz="1200" dirty="0"/>
              <a:t> </a:t>
            </a:r>
            <a:r>
              <a:rPr lang="es-ES" sz="1200" dirty="0" err="1"/>
              <a:t>on</a:t>
            </a:r>
            <a:r>
              <a:rPr lang="es-ES" sz="1200" dirty="0"/>
              <a:t> </a:t>
            </a:r>
            <a:r>
              <a:rPr lang="es-ES" sz="1200" dirty="0" err="1"/>
              <a:t>its</a:t>
            </a:r>
            <a:r>
              <a:rPr lang="es-ES" sz="1200" dirty="0"/>
              <a:t> </a:t>
            </a:r>
            <a:r>
              <a:rPr lang="es-ES" sz="1200" dirty="0" err="1"/>
              <a:t>location</a:t>
            </a:r>
            <a:r>
              <a:rPr lang="es-ES" sz="1200" dirty="0"/>
              <a:t> and </a:t>
            </a:r>
            <a:r>
              <a:rPr lang="es-ES" sz="1200" dirty="0" err="1"/>
              <a:t>requirements</a:t>
            </a:r>
            <a:r>
              <a:rPr lang="es-ES" sz="1200" dirty="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31A34"/>
                </a:solidFill>
              </a:rPr>
              <a:t>An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interpretation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is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given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for</a:t>
            </a:r>
            <a:r>
              <a:rPr lang="es-ES" dirty="0">
                <a:solidFill>
                  <a:srgbClr val="031A34"/>
                </a:solidFill>
              </a:rPr>
              <a:t> “</a:t>
            </a:r>
            <a:r>
              <a:rPr lang="es-ES" dirty="0" err="1">
                <a:solidFill>
                  <a:srgbClr val="031A34"/>
                </a:solidFill>
              </a:rPr>
              <a:t>Traffic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Influence</a:t>
            </a:r>
            <a:r>
              <a:rPr lang="es-ES" dirty="0">
                <a:solidFill>
                  <a:srgbClr val="031A34"/>
                </a:solidFill>
              </a:rPr>
              <a:t>”.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31A34"/>
                </a:solidFill>
              </a:rPr>
              <a:t>It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is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not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clear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for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us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the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functionality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provided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by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the</a:t>
            </a:r>
            <a:r>
              <a:rPr lang="es-ES" dirty="0">
                <a:solidFill>
                  <a:srgbClr val="031A34"/>
                </a:solidFill>
              </a:rPr>
              <a:t> </a:t>
            </a:r>
            <a:r>
              <a:rPr lang="es-ES" dirty="0" err="1">
                <a:solidFill>
                  <a:srgbClr val="031A34"/>
                </a:solidFill>
              </a:rPr>
              <a:t>APIs</a:t>
            </a:r>
            <a:r>
              <a:rPr lang="es-ES" dirty="0">
                <a:solidFill>
                  <a:srgbClr val="031A34"/>
                </a:solidFill>
              </a:rPr>
              <a:t> “</a:t>
            </a:r>
            <a:r>
              <a:rPr lang="es-ES" dirty="0" err="1">
                <a:solidFill>
                  <a:srgbClr val="031A34"/>
                </a:solidFill>
              </a:rPr>
              <a:t>Localization</a:t>
            </a:r>
            <a:r>
              <a:rPr lang="es-ES" dirty="0">
                <a:solidFill>
                  <a:srgbClr val="031A34"/>
                </a:solidFill>
              </a:rPr>
              <a:t>/</a:t>
            </a:r>
            <a:r>
              <a:rPr lang="es-ES" dirty="0" err="1">
                <a:solidFill>
                  <a:srgbClr val="031A34"/>
                </a:solidFill>
              </a:rPr>
              <a:t>geofencing</a:t>
            </a:r>
            <a:r>
              <a:rPr lang="es-ES" dirty="0">
                <a:solidFill>
                  <a:srgbClr val="031A34"/>
                </a:solidFill>
              </a:rPr>
              <a:t>” and “</a:t>
            </a:r>
            <a:r>
              <a:rPr lang="es-ES" dirty="0" err="1">
                <a:solidFill>
                  <a:srgbClr val="031A34"/>
                </a:solidFill>
              </a:rPr>
              <a:t>Emergency</a:t>
            </a:r>
            <a:r>
              <a:rPr lang="es-ES" dirty="0">
                <a:solidFill>
                  <a:srgbClr val="031A34"/>
                </a:solidFill>
              </a:rPr>
              <a:t>”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1C133D-5B7F-4404-8FA1-4AC34016F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436" y="762006"/>
            <a:ext cx="5219321" cy="385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6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API Backlog: </a:t>
            </a:r>
            <a:r>
              <a:rPr lang="es-ES" dirty="0" err="1"/>
              <a:t>Proposal</a:t>
            </a:r>
            <a:r>
              <a:rPr lang="es-ES" dirty="0"/>
              <a:t> #6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42" y="762006"/>
            <a:ext cx="8478224" cy="184666"/>
          </a:xfrm>
        </p:spPr>
        <p:txBody>
          <a:bodyPr/>
          <a:lstStyle/>
          <a:p>
            <a:r>
              <a:rPr lang="es-ES" dirty="0" err="1"/>
              <a:t>Grouping</a:t>
            </a:r>
            <a:r>
              <a:rPr lang="es-ES" dirty="0"/>
              <a:t> of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Cloud Reference </a:t>
            </a:r>
            <a:r>
              <a:rPr lang="es-ES" dirty="0" err="1"/>
              <a:t>Architecture</a:t>
            </a:r>
            <a:r>
              <a:rPr lang="es-ES" dirty="0"/>
              <a:t> and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activities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support</a:t>
            </a:r>
            <a:r>
              <a:rPr lang="es-ES" dirty="0"/>
              <a:t>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D25357-3B4B-4994-B836-F7FF58048F1B}"/>
              </a:ext>
            </a:extLst>
          </p:cNvPr>
          <p:cNvSpPr/>
          <p:nvPr/>
        </p:nvSpPr>
        <p:spPr>
          <a:xfrm>
            <a:off x="370764" y="1616253"/>
            <a:ext cx="2743200" cy="2386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FDB22C9-D11D-42CE-BD6E-E91C7E753142}"/>
              </a:ext>
            </a:extLst>
          </p:cNvPr>
          <p:cNvSpPr/>
          <p:nvPr/>
        </p:nvSpPr>
        <p:spPr>
          <a:xfrm>
            <a:off x="3190015" y="1616253"/>
            <a:ext cx="2743200" cy="2386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711A852-35A7-4A3C-AE45-836AF41B5789}"/>
              </a:ext>
            </a:extLst>
          </p:cNvPr>
          <p:cNvSpPr/>
          <p:nvPr/>
        </p:nvSpPr>
        <p:spPr>
          <a:xfrm>
            <a:off x="6009266" y="1616253"/>
            <a:ext cx="2743200" cy="23863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0717DE-2EE9-4F7E-B1B1-010FAD9AA0F2}"/>
              </a:ext>
            </a:extLst>
          </p:cNvPr>
          <p:cNvSpPr txBox="1"/>
          <p:nvPr/>
        </p:nvSpPr>
        <p:spPr bwMode="auto">
          <a:xfrm>
            <a:off x="3487646" y="1326886"/>
            <a:ext cx="20076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Cloud Service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Customer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7F8E30-CFC4-4FD5-AB57-A49311C79170}"/>
              </a:ext>
            </a:extLst>
          </p:cNvPr>
          <p:cNvSpPr txBox="1"/>
          <p:nvPr/>
        </p:nvSpPr>
        <p:spPr bwMode="auto">
          <a:xfrm>
            <a:off x="467286" y="1626167"/>
            <a:ext cx="75020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CSC:User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AD4746-A8A3-4804-81AB-E821D6A3AB3E}"/>
              </a:ext>
            </a:extLst>
          </p:cNvPr>
          <p:cNvSpPr txBox="1"/>
          <p:nvPr/>
        </p:nvSpPr>
        <p:spPr bwMode="auto">
          <a:xfrm>
            <a:off x="3311995" y="1626167"/>
            <a:ext cx="149951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CSC:Administrator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9296F81-2DBE-49A1-B4F6-A2AFD8F79FCA}"/>
              </a:ext>
            </a:extLst>
          </p:cNvPr>
          <p:cNvSpPr txBox="1"/>
          <p:nvPr/>
        </p:nvSpPr>
        <p:spPr bwMode="auto">
          <a:xfrm>
            <a:off x="6132532" y="1625270"/>
            <a:ext cx="18660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CSC:Business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Manager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695A199-876B-4DDC-9DFF-28D6D9798FA9}"/>
              </a:ext>
            </a:extLst>
          </p:cNvPr>
          <p:cNvSpPr txBox="1"/>
          <p:nvPr/>
        </p:nvSpPr>
        <p:spPr bwMode="auto">
          <a:xfrm>
            <a:off x="467286" y="1973664"/>
            <a:ext cx="232794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Quality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Demand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Network Status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Device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Status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Edge Discovery/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instance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Traffic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Influence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Localization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/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geofencing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Emergency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(Future: Network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Slicing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1414ECF-CEA7-4C22-9063-D481ACF5C2F2}"/>
              </a:ext>
            </a:extLst>
          </p:cNvPr>
          <p:cNvSpPr txBox="1"/>
          <p:nvPr/>
        </p:nvSpPr>
        <p:spPr bwMode="auto">
          <a:xfrm>
            <a:off x="3311995" y="1978508"/>
            <a:ext cx="249611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Accounting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usage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),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Charging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Operation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Related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Data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CFS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Catalog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and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Inventory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includes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Edge Discovery/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nodes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Advanced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OAM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Device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configuration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BB75699-3513-4CCE-B953-58B6910BBC3A}"/>
              </a:ext>
            </a:extLst>
          </p:cNvPr>
          <p:cNvSpPr txBox="1"/>
          <p:nvPr/>
        </p:nvSpPr>
        <p:spPr bwMode="auto">
          <a:xfrm>
            <a:off x="6132808" y="1981372"/>
            <a:ext cx="249611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API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subscription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Device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registration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Other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Business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Related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Data (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subscriber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data,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customer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profile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SLAs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…)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Billing</a:t>
            </a:r>
            <a:endParaRPr lang="es-ES" sz="16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5242627-EE57-4432-84ED-EB40CCC32500}"/>
              </a:ext>
            </a:extLst>
          </p:cNvPr>
          <p:cNvSpPr/>
          <p:nvPr/>
        </p:nvSpPr>
        <p:spPr>
          <a:xfrm>
            <a:off x="274242" y="1303612"/>
            <a:ext cx="8596803" cy="279071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073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API Backlog: </a:t>
            </a:r>
            <a:r>
              <a:rPr lang="es-ES" dirty="0" err="1"/>
              <a:t>Proposal</a:t>
            </a:r>
            <a:r>
              <a:rPr lang="es-ES" dirty="0"/>
              <a:t> #7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42" y="762006"/>
            <a:ext cx="8478224" cy="369332"/>
          </a:xfrm>
        </p:spPr>
        <p:txBody>
          <a:bodyPr/>
          <a:lstStyle/>
          <a:p>
            <a:r>
              <a:rPr lang="es-ES" dirty="0" err="1"/>
              <a:t>Grouping</a:t>
            </a:r>
            <a:r>
              <a:rPr lang="es-ES" dirty="0"/>
              <a:t> of “</a:t>
            </a:r>
            <a:r>
              <a:rPr lang="es-ES" dirty="0" err="1"/>
              <a:t>administration</a:t>
            </a:r>
            <a:r>
              <a:rPr lang="es-ES" dirty="0"/>
              <a:t>” and “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”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TM Forum </a:t>
            </a:r>
            <a:r>
              <a:rPr lang="es-ES" dirty="0" err="1"/>
              <a:t>framework</a:t>
            </a:r>
            <a:r>
              <a:rPr lang="es-ES" dirty="0"/>
              <a:t>, and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 </a:t>
            </a:r>
            <a:r>
              <a:rPr lang="es-ES" dirty="0" err="1"/>
              <a:t>activities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support</a:t>
            </a:r>
            <a:r>
              <a:rPr lang="es-ES" dirty="0"/>
              <a:t> (</a:t>
            </a:r>
            <a:r>
              <a:rPr lang="es-ES" dirty="0" err="1"/>
              <a:t>complementary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#5):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D25357-3B4B-4994-B836-F7FF58048F1B}"/>
              </a:ext>
            </a:extLst>
          </p:cNvPr>
          <p:cNvSpPr/>
          <p:nvPr/>
        </p:nvSpPr>
        <p:spPr>
          <a:xfrm>
            <a:off x="3190015" y="1616253"/>
            <a:ext cx="2743200" cy="12755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FDB22C9-D11D-42CE-BD6E-E91C7E753142}"/>
              </a:ext>
            </a:extLst>
          </p:cNvPr>
          <p:cNvSpPr/>
          <p:nvPr/>
        </p:nvSpPr>
        <p:spPr>
          <a:xfrm>
            <a:off x="6009266" y="1616254"/>
            <a:ext cx="2743200" cy="1275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0717DE-2EE9-4F7E-B1B1-010FAD9AA0F2}"/>
              </a:ext>
            </a:extLst>
          </p:cNvPr>
          <p:cNvSpPr txBox="1"/>
          <p:nvPr/>
        </p:nvSpPr>
        <p:spPr bwMode="auto">
          <a:xfrm>
            <a:off x="2948559" y="1326886"/>
            <a:ext cx="34426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CSC:Administrator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CSC:Business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Manager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7F8E30-CFC4-4FD5-AB57-A49311C79170}"/>
              </a:ext>
            </a:extLst>
          </p:cNvPr>
          <p:cNvSpPr txBox="1"/>
          <p:nvPr/>
        </p:nvSpPr>
        <p:spPr bwMode="auto">
          <a:xfrm>
            <a:off x="3286537" y="1626168"/>
            <a:ext cx="260414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Prospect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Order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(P2O)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CFS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Catalog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and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Inventory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(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includes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Edge Discovery/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nodes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API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subscription</a:t>
            </a:r>
            <a:endParaRPr lang="es-ES" sz="1600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FAD4746-A8A3-4804-81AB-E821D6A3AB3E}"/>
              </a:ext>
            </a:extLst>
          </p:cNvPr>
          <p:cNvSpPr txBox="1"/>
          <p:nvPr/>
        </p:nvSpPr>
        <p:spPr bwMode="auto">
          <a:xfrm>
            <a:off x="6131246" y="1626168"/>
            <a:ext cx="19308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Order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Activate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(O2A)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Device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registration</a:t>
            </a:r>
            <a:endParaRPr lang="es-ES" sz="1600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5E6B8D1-28B6-4E5C-A829-34F4A1CF2589}"/>
              </a:ext>
            </a:extLst>
          </p:cNvPr>
          <p:cNvGrpSpPr/>
          <p:nvPr/>
        </p:nvGrpSpPr>
        <p:grpSpPr>
          <a:xfrm>
            <a:off x="3190015" y="3064107"/>
            <a:ext cx="2743200" cy="1240123"/>
            <a:chOff x="4071284" y="3118657"/>
            <a:chExt cx="2743200" cy="1240123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711A852-35A7-4A3C-AE45-836AF41B5789}"/>
                </a:ext>
              </a:extLst>
            </p:cNvPr>
            <p:cNvSpPr/>
            <p:nvPr/>
          </p:nvSpPr>
          <p:spPr>
            <a:xfrm>
              <a:off x="4071284" y="3118657"/>
              <a:ext cx="2743200" cy="12401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 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9296F81-2DBE-49A1-B4F6-A2AFD8F79FCA}"/>
                </a:ext>
              </a:extLst>
            </p:cNvPr>
            <p:cNvSpPr txBox="1"/>
            <p:nvPr/>
          </p:nvSpPr>
          <p:spPr bwMode="auto">
            <a:xfrm>
              <a:off x="4194550" y="3127674"/>
              <a:ext cx="2496391" cy="1231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rtlCol="0">
              <a:spAutoFit/>
            </a:bodyPr>
            <a:lstStyle/>
            <a:p>
              <a:pPr eaLnBrk="1" hangingPunct="1"/>
              <a:r>
                <a:rPr lang="es-ES" sz="1600" b="1" dirty="0" err="1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Usage</a:t>
              </a:r>
              <a:r>
                <a:rPr lang="es-ES" sz="1600" b="1" dirty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 </a:t>
              </a:r>
              <a:r>
                <a:rPr lang="es-ES" sz="1600" b="1" dirty="0" err="1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to</a:t>
              </a:r>
              <a:r>
                <a:rPr lang="es-ES" sz="1600" b="1" dirty="0">
                  <a:solidFill>
                    <a:schemeClr val="tx2"/>
                  </a:solidFill>
                  <a:latin typeface="+mj-lt"/>
                  <a:cs typeface="Arial" panose="020B0604020202020204" pitchFamily="34" charset="0"/>
                </a:rPr>
                <a:t> Cash (U2C)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Accounting</a:t>
              </a:r>
              <a:r>
                <a:rPr lang="es-ES" sz="1600" dirty="0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 (</a:t>
              </a: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usage</a:t>
              </a:r>
              <a:r>
                <a:rPr lang="es-ES" sz="1600" dirty="0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), </a:t>
              </a: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Charging</a:t>
              </a:r>
              <a:r>
                <a:rPr lang="es-ES" sz="1600" dirty="0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 and </a:t>
              </a: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Billing</a:t>
              </a:r>
              <a:endPara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Other</a:t>
              </a:r>
              <a:r>
                <a:rPr lang="es-ES" sz="1600" dirty="0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 Business </a:t>
              </a:r>
              <a:r>
                <a:rPr lang="es-ES" sz="1600" dirty="0" err="1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Related</a:t>
              </a:r>
              <a:r>
                <a:rPr lang="es-ES" sz="1600" dirty="0">
                  <a:solidFill>
                    <a:srgbClr val="0066FF"/>
                  </a:solidFill>
                  <a:latin typeface="Calibri Light"/>
                  <a:cs typeface="Arial" panose="020B0604020202020204" pitchFamily="34" charset="0"/>
                </a:rPr>
                <a:t> Data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BB75699-3513-4CCE-B953-58B6910BBC3A}"/>
                </a:ext>
              </a:extLst>
            </p:cNvPr>
            <p:cNvSpPr txBox="1"/>
            <p:nvPr/>
          </p:nvSpPr>
          <p:spPr bwMode="auto">
            <a:xfrm>
              <a:off x="4194826" y="3483776"/>
              <a:ext cx="249611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endPara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5242627-EE57-4432-84ED-EB40CCC32500}"/>
              </a:ext>
            </a:extLst>
          </p:cNvPr>
          <p:cNvSpPr/>
          <p:nvPr/>
        </p:nvSpPr>
        <p:spPr>
          <a:xfrm>
            <a:off x="274242" y="1303612"/>
            <a:ext cx="8596803" cy="30778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C7A27B6-D2E9-4DB7-8536-E721E1EC5271}"/>
              </a:ext>
            </a:extLst>
          </p:cNvPr>
          <p:cNvSpPr/>
          <p:nvPr/>
        </p:nvSpPr>
        <p:spPr>
          <a:xfrm>
            <a:off x="6009266" y="3073123"/>
            <a:ext cx="2743200" cy="1231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909B0E1-824C-4830-85A2-0E80440CB546}"/>
              </a:ext>
            </a:extLst>
          </p:cNvPr>
          <p:cNvSpPr txBox="1"/>
          <p:nvPr/>
        </p:nvSpPr>
        <p:spPr bwMode="auto">
          <a:xfrm>
            <a:off x="6131246" y="3138532"/>
            <a:ext cx="2604149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Trouble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Resolution</a:t>
            </a:r>
            <a:r>
              <a:rPr lang="es-ES" sz="16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(T2R)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Operation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Related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Data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Advanced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OAM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Device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configuration</a:t>
            </a:r>
            <a:endParaRPr lang="es-ES" sz="1600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938CB77-BD14-49E8-B81A-C4FC66F6A94E}"/>
              </a:ext>
            </a:extLst>
          </p:cNvPr>
          <p:cNvSpPr/>
          <p:nvPr/>
        </p:nvSpPr>
        <p:spPr>
          <a:xfrm>
            <a:off x="360529" y="1616254"/>
            <a:ext cx="2743200" cy="26879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D54128-EBC3-4F0E-8B2D-865469A9E689}"/>
              </a:ext>
            </a:extLst>
          </p:cNvPr>
          <p:cNvSpPr txBox="1"/>
          <p:nvPr/>
        </p:nvSpPr>
        <p:spPr bwMode="auto">
          <a:xfrm>
            <a:off x="467287" y="1638489"/>
            <a:ext cx="2604149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s-ES" sz="1600" b="1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Design</a:t>
            </a:r>
            <a:endParaRPr lang="es-ES" sz="1600" b="1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CFS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Catalog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and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Inventory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.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It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includes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:</a:t>
            </a: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Catalog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of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APIs</a:t>
            </a:r>
            <a:endParaRPr lang="es-ES" sz="1600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  <a:p>
            <a:pPr marL="742932" lvl="1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Inventory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of Edge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nodes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where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they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 are </a:t>
            </a:r>
            <a:r>
              <a:rPr lang="es-ES" sz="1600" dirty="0" err="1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available</a:t>
            </a:r>
            <a:r>
              <a:rPr lang="es-ES" sz="1600" dirty="0">
                <a:solidFill>
                  <a:srgbClr val="0066FF"/>
                </a:solidFill>
                <a:latin typeface="Calibri Light"/>
                <a:cs typeface="Arial" panose="020B0604020202020204" pitchFamily="3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rgbClr val="0066FF"/>
              </a:solidFill>
              <a:latin typeface="Calibri Ligh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6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API Backlog: </a:t>
            </a:r>
            <a:r>
              <a:rPr lang="es-ES" dirty="0" err="1"/>
              <a:t>Proposal</a:t>
            </a:r>
            <a:r>
              <a:rPr lang="es-ES" dirty="0"/>
              <a:t> #8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42" y="850715"/>
            <a:ext cx="2864743" cy="1592233"/>
          </a:xfrm>
        </p:spPr>
        <p:txBody>
          <a:bodyPr/>
          <a:lstStyle/>
          <a:p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priority</a:t>
            </a:r>
            <a:r>
              <a:rPr lang="es-ES" dirty="0"/>
              <a:t>.</a:t>
            </a:r>
          </a:p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propose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set up </a:t>
            </a:r>
            <a:r>
              <a:rPr lang="es-ES" dirty="0" err="1"/>
              <a:t>certain</a:t>
            </a:r>
            <a:r>
              <a:rPr lang="es-ES" dirty="0"/>
              <a:t> </a:t>
            </a:r>
            <a:r>
              <a:rPr lang="es-ES" dirty="0" err="1"/>
              <a:t>criteria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prioritization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Relevance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customer</a:t>
            </a:r>
            <a:r>
              <a:rPr lang="es-ES" dirty="0"/>
              <a:t>. (High/Medium/Low)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Availability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underlaying</a:t>
            </a:r>
            <a:r>
              <a:rPr lang="es-ES" dirty="0"/>
              <a:t> Technical </a:t>
            </a:r>
            <a:r>
              <a:rPr lang="es-ES" dirty="0" err="1"/>
              <a:t>capabilities</a:t>
            </a:r>
            <a:r>
              <a:rPr lang="es-ES" dirty="0"/>
              <a:t> (Short/Medium/Long </a:t>
            </a:r>
            <a:r>
              <a:rPr lang="es-ES" dirty="0" err="1"/>
              <a:t>term</a:t>
            </a:r>
            <a:r>
              <a:rPr lang="es-ES" dirty="0"/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BD790F1-8B62-46DE-9A19-A6A6CD3F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49" y="420030"/>
            <a:ext cx="3900363" cy="43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8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API Backlog: </a:t>
            </a:r>
            <a:r>
              <a:rPr lang="es-ES" dirty="0" err="1"/>
              <a:t>Proposal</a:t>
            </a:r>
            <a:r>
              <a:rPr lang="es-ES" dirty="0"/>
              <a:t> #9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242" y="850715"/>
            <a:ext cx="2864743" cy="1369606"/>
          </a:xfrm>
        </p:spPr>
        <p:txBody>
          <a:bodyPr/>
          <a:lstStyle/>
          <a:p>
            <a:r>
              <a:rPr lang="es-ES" dirty="0" err="1"/>
              <a:t>Availability</a:t>
            </a:r>
            <a:r>
              <a:rPr lang="es-E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identify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Technical </a:t>
            </a:r>
            <a:r>
              <a:rPr lang="es-ES" dirty="0" err="1"/>
              <a:t>specifications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Network </a:t>
            </a:r>
            <a:r>
              <a:rPr lang="es-ES" dirty="0" err="1"/>
              <a:t>capabilities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API </a:t>
            </a:r>
            <a:r>
              <a:rPr lang="es-ES" dirty="0" err="1"/>
              <a:t>relies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so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</a:t>
            </a:r>
            <a:r>
              <a:rPr lang="es-ES" dirty="0" err="1"/>
              <a:t>understand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readiness</a:t>
            </a:r>
            <a:r>
              <a:rPr lang="es-ES" dirty="0"/>
              <a:t> of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(</a:t>
            </a:r>
            <a:r>
              <a:rPr lang="es-ES" dirty="0" err="1"/>
              <a:t>legacy</a:t>
            </a:r>
            <a:r>
              <a:rPr lang="es-ES" dirty="0"/>
              <a:t>) and </a:t>
            </a:r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networks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1FFF20-62AB-4EFA-8768-BD91BE8BF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338" y="267883"/>
            <a:ext cx="4122893" cy="473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3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73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6974338"/>
              </p:ext>
            </p:extLst>
          </p:nvPr>
        </p:nvGraphicFramePr>
        <p:xfrm>
          <a:off x="1144195" y="1195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iapositiva de think-cell" r:id="rId5" imgW="336" imgH="336" progId="TCLayout.ActiveDocument.1">
                  <p:embed/>
                </p:oleObj>
              </mc:Choice>
              <mc:Fallback>
                <p:oleObj name="Diapositiva de think-cell" r:id="rId5" imgW="336" imgH="336" progId="TCLayout.ActiveDocument.1">
                  <p:embed/>
                  <p:pic>
                    <p:nvPicPr>
                      <p:cNvPr id="3" name="Objeto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4195" y="1195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rcador de contenido 1"/>
          <p:cNvSpPr>
            <a:spLocks noGrp="1"/>
          </p:cNvSpPr>
          <p:nvPr>
            <p:ph sz="half" idx="12"/>
          </p:nvPr>
        </p:nvSpPr>
        <p:spPr>
          <a:xfrm>
            <a:off x="475973" y="1830365"/>
            <a:ext cx="7818824" cy="519373"/>
          </a:xfrm>
        </p:spPr>
        <p:txBody>
          <a:bodyPr wrap="square" lIns="0" tIns="0" rIns="0" bIns="0" anchor="b" anchorCtr="0">
            <a:noAutofit/>
          </a:bodyPr>
          <a:lstStyle/>
          <a:p>
            <a:pPr eaLnBrk="1" hangingPunct="1">
              <a:defRPr/>
            </a:pPr>
            <a:r>
              <a:rPr lang="en-US" altLang="es-ES" dirty="0"/>
              <a:t>The document:</a:t>
            </a:r>
          </a:p>
          <a:p>
            <a:pPr marL="457200" indent="-457200" algn="l" eaLnBrk="1" hangingPunct="1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es-ES" dirty="0"/>
              <a:t>presents a proposal for organizing the API families, linking them to the existing Cloud/</a:t>
            </a:r>
            <a:r>
              <a:rPr lang="en-US" altLang="es-ES" dirty="0" err="1"/>
              <a:t>NaaS</a:t>
            </a:r>
            <a:r>
              <a:rPr lang="en-US" altLang="es-ES" dirty="0"/>
              <a:t> reference architectures</a:t>
            </a:r>
          </a:p>
          <a:p>
            <a:pPr marL="457200" indent="-457200" algn="l" eaLnBrk="1" hangingPunct="1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altLang="es-ES" dirty="0"/>
              <a:t>introduces a review of the API Families initially proposed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half" idx="13"/>
          </p:nvPr>
        </p:nvSpPr>
        <p:spPr>
          <a:xfrm>
            <a:off x="1610435" y="2925257"/>
            <a:ext cx="6014949" cy="826437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es-ES" dirty="0"/>
              <a:t>The proposal is for a first discussion previous to introduce it in the GitHub space</a:t>
            </a:r>
          </a:p>
        </p:txBody>
      </p:sp>
      <p:sp>
        <p:nvSpPr>
          <p:cNvPr id="10" name="Marcador de contenido 3"/>
          <p:cNvSpPr txBox="1">
            <a:spLocks/>
          </p:cNvSpPr>
          <p:nvPr/>
        </p:nvSpPr>
        <p:spPr>
          <a:xfrm>
            <a:off x="1385645" y="3999586"/>
            <a:ext cx="874230" cy="330654"/>
          </a:xfrm>
          <a:prstGeom prst="rect">
            <a:avLst/>
          </a:prstGeom>
        </p:spPr>
        <p:txBody>
          <a:bodyPr lIns="68579" tIns="34289" rIns="68579" bIns="34289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s-ES" altLang="es-ES" sz="1800" b="0" i="0" kern="1200" spc="-10" baseline="0" dirty="0" smtClean="0">
                <a:solidFill>
                  <a:schemeClr val="bg1"/>
                </a:solidFill>
                <a:latin typeface="Telefonica ExtraLight" charset="0"/>
                <a:ea typeface="Telefonica ExtraLight" charset="0"/>
                <a:cs typeface="Telefonica ExtraLight" charset="0"/>
                <a:sym typeface="Gill Sans" charset="0"/>
              </a:defRPr>
            </a:lvl1pPr>
            <a:lvl2pPr marL="1066773" indent="-4571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Courier New" panose="02070309020205020404" pitchFamily="49" charset="0"/>
              <a:buChar char="o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2pPr>
            <a:lvl3pPr marL="1676358" indent="-45718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 typeface="Arial" pitchFamily="34" charset="0"/>
              <a:buChar char="–"/>
              <a:defRPr lang="es-ES" altLang="es-ES" sz="1900" b="0" kern="1200" baseline="0" dirty="0" smtClean="0">
                <a:solidFill>
                  <a:schemeClr val="bg1"/>
                </a:solidFill>
                <a:latin typeface="Telefonica ExtraLight"/>
                <a:ea typeface="MS PGothic" pitchFamily="34" charset="-128"/>
                <a:cs typeface="Telefonica ExtraLight"/>
                <a:sym typeface="Gill Sans" charset="0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»"/>
              <a:defRPr sz="2700" kern="1200">
                <a:solidFill>
                  <a:schemeClr val="tx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_tradnl" altLang="es-ES" sz="675" dirty="0">
                <a:latin typeface="Arial" charset="0"/>
                <a:ea typeface="Arial" charset="0"/>
                <a:cs typeface="Arial" charset="0"/>
              </a:rPr>
              <a:t>Razón social</a:t>
            </a:r>
          </a:p>
          <a:p>
            <a:pPr eaLnBrk="1" hangingPunct="1"/>
            <a:r>
              <a:rPr lang="es-ES_tradnl" altLang="es-ES" sz="675" dirty="0">
                <a:latin typeface="Arial" charset="0"/>
                <a:ea typeface="Arial" charset="0"/>
                <a:cs typeface="Arial" charset="0"/>
              </a:rPr>
              <a:t>00.00.2015</a:t>
            </a:r>
            <a:endParaRPr lang="en-US" altLang="es-ES" sz="675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1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The Reference </a:t>
            </a:r>
            <a:r>
              <a:rPr lang="es-ES" dirty="0" err="1"/>
              <a:t>Architectures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539750" y="928693"/>
            <a:ext cx="5185486" cy="553998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 are </a:t>
            </a:r>
            <a:r>
              <a:rPr lang="es-ES" dirty="0" err="1"/>
              <a:t>developed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NaaS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and </a:t>
            </a:r>
            <a:r>
              <a:rPr lang="es-ES" dirty="0" err="1"/>
              <a:t>future</a:t>
            </a:r>
            <a:r>
              <a:rPr lang="es-ES" dirty="0"/>
              <a:t> Cloud </a:t>
            </a:r>
            <a:r>
              <a:rPr lang="es-ES" dirty="0" err="1"/>
              <a:t>platforms</a:t>
            </a:r>
            <a:r>
              <a:rPr lang="es-ES" dirty="0"/>
              <a:t>.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reason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use as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r>
              <a:rPr lang="es-ES" dirty="0"/>
              <a:t>: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539750" y="1588272"/>
            <a:ext cx="5792560" cy="618118"/>
          </a:xfrm>
        </p:spPr>
        <p:txBody>
          <a:bodyPr/>
          <a:lstStyle/>
          <a:p>
            <a:r>
              <a:rPr lang="es-ES" dirty="0"/>
              <a:t>ITU-T Y.3502 Cloud Computing Reference </a:t>
            </a:r>
            <a:r>
              <a:rPr lang="es-ES" dirty="0" err="1"/>
              <a:t>Architecture</a:t>
            </a:r>
            <a:endParaRPr lang="es-ES" dirty="0"/>
          </a:p>
          <a:p>
            <a:r>
              <a:rPr lang="es-ES" dirty="0"/>
              <a:t>ITU-T Y.3515 Cloud Computing – </a:t>
            </a:r>
            <a:r>
              <a:rPr lang="es-ES" dirty="0" err="1"/>
              <a:t>Functional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r>
              <a:rPr lang="es-ES" dirty="0"/>
              <a:t> of Network as a Service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B1431EAA-97EC-4C6E-BB48-245847F13B5E}"/>
              </a:ext>
            </a:extLst>
          </p:cNvPr>
          <p:cNvSpPr txBox="1">
            <a:spLocks/>
          </p:cNvSpPr>
          <p:nvPr/>
        </p:nvSpPr>
        <p:spPr>
          <a:xfrm>
            <a:off x="539750" y="2857511"/>
            <a:ext cx="566315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4" indent="-2143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and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relevant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use as a </a:t>
            </a:r>
            <a:r>
              <a:rPr lang="es-ES" dirty="0" err="1"/>
              <a:t>reference</a:t>
            </a:r>
            <a:r>
              <a:rPr lang="es-ES" dirty="0"/>
              <a:t>:</a:t>
            </a:r>
          </a:p>
        </p:txBody>
      </p:sp>
      <p:sp>
        <p:nvSpPr>
          <p:cNvPr id="6" name="Marcador de texto 3">
            <a:extLst>
              <a:ext uri="{FF2B5EF4-FFF2-40B4-BE49-F238E27FC236}">
                <a16:creationId xmlns:a16="http://schemas.microsoft.com/office/drawing/2014/main" id="{125D70B3-F76A-4219-89DA-C8931C3148CD}"/>
              </a:ext>
            </a:extLst>
          </p:cNvPr>
          <p:cNvSpPr txBox="1">
            <a:spLocks/>
          </p:cNvSpPr>
          <p:nvPr/>
        </p:nvSpPr>
        <p:spPr>
          <a:xfrm>
            <a:off x="539749" y="3161735"/>
            <a:ext cx="5922215" cy="4334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9776" indent="-129776" algn="l" rtl="0" eaLnBrk="0" fontAlgn="base" hangingPunct="0">
              <a:spcBef>
                <a:spcPts val="300"/>
              </a:spcBef>
              <a:spcAft>
                <a:spcPts val="150"/>
              </a:spcAft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075" indent="-139301" algn="l" rtl="0" eaLnBrk="0" fontAlgn="base" hangingPunct="0">
              <a:spcBef>
                <a:spcPts val="300"/>
              </a:spcBef>
              <a:spcAft>
                <a:spcPts val="150"/>
              </a:spcAft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8850" indent="-129776" algn="l" rtl="0" eaLnBrk="0" fontAlgn="base" hangingPunct="0">
              <a:spcBef>
                <a:spcPts val="300"/>
              </a:spcBef>
              <a:spcAft>
                <a:spcPts val="150"/>
              </a:spcAft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8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/>
              <a:t>TMF 909 Network as a Service (</a:t>
            </a:r>
            <a:r>
              <a:rPr lang="es-ES" dirty="0" err="1"/>
              <a:t>NaaS</a:t>
            </a:r>
            <a:r>
              <a:rPr lang="es-ES" dirty="0"/>
              <a:t>) Management REST API </a:t>
            </a:r>
            <a:r>
              <a:rPr lang="es-ES" dirty="0" err="1"/>
              <a:t>Specification</a:t>
            </a:r>
            <a:r>
              <a:rPr lang="es-ES" dirty="0"/>
              <a:t>. V3.0.1 Nov 2019</a:t>
            </a:r>
          </a:p>
          <a:p>
            <a:pPr defTabSz="914400"/>
            <a:r>
              <a:rPr lang="es-ES" dirty="0"/>
              <a:t>IG1224 </a:t>
            </a:r>
            <a:r>
              <a:rPr lang="es-ES" dirty="0" err="1"/>
              <a:t>NaaS</a:t>
            </a:r>
            <a:r>
              <a:rPr lang="es-ES" dirty="0"/>
              <a:t> Service </a:t>
            </a:r>
            <a:r>
              <a:rPr lang="es-ES" dirty="0" err="1"/>
              <a:t>Fulfillment</a:t>
            </a:r>
            <a:r>
              <a:rPr lang="es-ES" dirty="0"/>
              <a:t> </a:t>
            </a:r>
            <a:r>
              <a:rPr lang="es-ES" dirty="0" err="1"/>
              <a:t>Guidelines</a:t>
            </a:r>
            <a:r>
              <a:rPr lang="es-ES" dirty="0"/>
              <a:t> (TM Forum </a:t>
            </a:r>
            <a:r>
              <a:rPr lang="es-ES" dirty="0" err="1"/>
              <a:t>Exploratory</a:t>
            </a:r>
            <a:r>
              <a:rPr lang="es-ES" dirty="0"/>
              <a:t> </a:t>
            </a:r>
            <a:r>
              <a:rPr lang="es-ES" dirty="0" err="1"/>
              <a:t>Report</a:t>
            </a:r>
            <a:r>
              <a:rPr lang="es-ES" dirty="0"/>
              <a:t>). March 2021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1949CC-E559-4E03-AA1A-A0D650BB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965" y="2886122"/>
            <a:ext cx="1815403" cy="19840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99D1F4-0278-4E14-BD0A-0E4717EC1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880" y="3812120"/>
            <a:ext cx="2825087" cy="10580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C02607-E1B7-4D9D-ACE1-8EAA8E9E6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089" y="586854"/>
            <a:ext cx="2882468" cy="2053724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AB67F14A-8037-456A-91DA-A8C5153037AE}"/>
              </a:ext>
            </a:extLst>
          </p:cNvPr>
          <p:cNvSpPr/>
          <p:nvPr/>
        </p:nvSpPr>
        <p:spPr>
          <a:xfrm>
            <a:off x="6625988" y="614150"/>
            <a:ext cx="1644556" cy="641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93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The Reference </a:t>
            </a:r>
            <a:r>
              <a:rPr lang="es-ES" dirty="0" err="1"/>
              <a:t>Architectures</a:t>
            </a:r>
            <a:r>
              <a:rPr lang="es-ES" dirty="0"/>
              <a:t>: ITU-T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539750" y="800868"/>
            <a:ext cx="4241655" cy="2739211"/>
          </a:xfrm>
        </p:spPr>
        <p:txBody>
          <a:bodyPr/>
          <a:lstStyle/>
          <a:p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understanding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Project </a:t>
            </a:r>
            <a:r>
              <a:rPr lang="es-ES" dirty="0" err="1"/>
              <a:t>should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define </a:t>
            </a:r>
            <a:r>
              <a:rPr lang="es-ES" dirty="0" err="1"/>
              <a:t>architectures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use </a:t>
            </a:r>
            <a:r>
              <a:rPr lang="es-ES" dirty="0" err="1"/>
              <a:t>the</a:t>
            </a:r>
            <a:r>
              <a:rPr lang="es-ES" dirty="0"/>
              <a:t> standard </a:t>
            </a:r>
            <a:r>
              <a:rPr lang="es-ES" dirty="0" err="1"/>
              <a:t>ones</a:t>
            </a:r>
            <a:r>
              <a:rPr lang="es-ES" dirty="0"/>
              <a:t> </a:t>
            </a:r>
            <a:r>
              <a:rPr lang="es-ES" dirty="0" err="1"/>
              <a:t>already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Cloud and IT </a:t>
            </a:r>
            <a:r>
              <a:rPr lang="es-ES" dirty="0" err="1"/>
              <a:t>Systems</a:t>
            </a:r>
            <a:r>
              <a:rPr lang="es-ES" dirty="0"/>
              <a:t> (ITU-T and TM Forum) and 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design</a:t>
            </a:r>
            <a:r>
              <a:rPr lang="es-ES" dirty="0"/>
              <a:t>, </a:t>
            </a:r>
            <a:r>
              <a:rPr lang="es-ES" dirty="0" err="1"/>
              <a:t>development</a:t>
            </a:r>
            <a:r>
              <a:rPr lang="es-ES" dirty="0"/>
              <a:t> and </a:t>
            </a:r>
            <a:r>
              <a:rPr lang="es-ES" dirty="0" err="1"/>
              <a:t>testing</a:t>
            </a:r>
            <a:r>
              <a:rPr lang="es-ES" dirty="0"/>
              <a:t> </a:t>
            </a:r>
            <a:r>
              <a:rPr lang="es-ES" dirty="0" err="1"/>
              <a:t>aiming</a:t>
            </a:r>
            <a:r>
              <a:rPr lang="es-ES" dirty="0"/>
              <a:t> at a </a:t>
            </a:r>
            <a:r>
              <a:rPr lang="es-ES" dirty="0" err="1"/>
              <a:t>wide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industry</a:t>
            </a:r>
            <a:r>
              <a:rPr lang="es-ES" dirty="0"/>
              <a:t>.</a:t>
            </a:r>
          </a:p>
          <a:p>
            <a:r>
              <a:rPr lang="es-ES" dirty="0"/>
              <a:t>The use of </a:t>
            </a:r>
            <a:r>
              <a:rPr lang="es-ES" dirty="0" err="1"/>
              <a:t>existing</a:t>
            </a:r>
            <a:r>
              <a:rPr lang="es-ES" dirty="0"/>
              <a:t>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architectures</a:t>
            </a:r>
            <a:r>
              <a:rPr lang="es-ES" dirty="0"/>
              <a:t> can </a:t>
            </a:r>
            <a:r>
              <a:rPr lang="es-ES" dirty="0" err="1"/>
              <a:t>facilitate</a:t>
            </a:r>
            <a:r>
              <a:rPr lang="es-ES" dirty="0"/>
              <a:t>,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reusing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of </a:t>
            </a:r>
            <a:r>
              <a:rPr lang="es-ES" dirty="0" err="1"/>
              <a:t>defining</a:t>
            </a:r>
            <a:r>
              <a:rPr lang="es-ES" dirty="0"/>
              <a:t> API </a:t>
            </a:r>
            <a:r>
              <a:rPr lang="es-ES" dirty="0" err="1"/>
              <a:t>categories</a:t>
            </a:r>
            <a:r>
              <a:rPr lang="es-ES" dirty="0"/>
              <a:t> and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facilitate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integration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developed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and </a:t>
            </a:r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commercial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/</a:t>
            </a:r>
            <a:r>
              <a:rPr lang="es-ES" dirty="0" err="1"/>
              <a:t>platforms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NaaS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, and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and </a:t>
            </a:r>
            <a:r>
              <a:rPr lang="es-ES" dirty="0" err="1"/>
              <a:t>administration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of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customers</a:t>
            </a:r>
            <a:r>
              <a:rPr lang="es-ES" dirty="0"/>
              <a:t>.</a:t>
            </a:r>
          </a:p>
          <a:p>
            <a:r>
              <a:rPr lang="es-ES" dirty="0"/>
              <a:t>The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Project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develop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help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</a:t>
            </a:r>
            <a:r>
              <a:rPr lang="es-ES" dirty="0" err="1"/>
              <a:t>customers</a:t>
            </a:r>
            <a:r>
              <a:rPr lang="es-ES" dirty="0"/>
              <a:t> (Cloud Service </a:t>
            </a:r>
            <a:r>
              <a:rPr lang="es-ES" dirty="0" err="1"/>
              <a:t>Customers</a:t>
            </a:r>
            <a:r>
              <a:rPr lang="es-ES" dirty="0"/>
              <a:t> in ITU-T </a:t>
            </a:r>
            <a:r>
              <a:rPr lang="es-ES" dirty="0" err="1"/>
              <a:t>terminology</a:t>
            </a:r>
            <a:r>
              <a:rPr lang="es-ES" dirty="0"/>
              <a:t>)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activities</a:t>
            </a:r>
            <a:r>
              <a:rPr lang="es-ES" dirty="0"/>
              <a:t>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perform</a:t>
            </a:r>
            <a:r>
              <a:rPr lang="es-ES" dirty="0"/>
              <a:t> as: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99F1947D-ED3A-4EAD-9003-7FB2F6D981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5417" y="3633190"/>
            <a:ext cx="8122619" cy="682238"/>
          </a:xfrm>
        </p:spPr>
        <p:txBody>
          <a:bodyPr/>
          <a:lstStyle/>
          <a:p>
            <a:r>
              <a:rPr lang="es-ES" dirty="0"/>
              <a:t>User: actual </a:t>
            </a:r>
            <a:r>
              <a:rPr lang="es-ES" dirty="0" err="1"/>
              <a:t>user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Service</a:t>
            </a:r>
          </a:p>
          <a:p>
            <a:r>
              <a:rPr lang="es-ES" dirty="0" err="1"/>
              <a:t>Administrator</a:t>
            </a:r>
            <a:r>
              <a:rPr lang="es-ES" dirty="0"/>
              <a:t>: </a:t>
            </a:r>
            <a:r>
              <a:rPr lang="es-ES" dirty="0" err="1"/>
              <a:t>management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Service: monitor, </a:t>
            </a:r>
            <a:r>
              <a:rPr lang="es-ES" dirty="0" err="1"/>
              <a:t>administer</a:t>
            </a:r>
            <a:r>
              <a:rPr lang="es-ES" dirty="0"/>
              <a:t> Security, </a:t>
            </a:r>
            <a:r>
              <a:rPr lang="es-ES" dirty="0" err="1"/>
              <a:t>billing</a:t>
            </a:r>
            <a:r>
              <a:rPr lang="es-ES" dirty="0"/>
              <a:t> and </a:t>
            </a:r>
            <a:r>
              <a:rPr lang="es-ES" dirty="0" err="1"/>
              <a:t>usage</a:t>
            </a:r>
            <a:r>
              <a:rPr lang="es-ES" dirty="0"/>
              <a:t> </a:t>
            </a:r>
            <a:r>
              <a:rPr lang="es-ES" dirty="0" err="1"/>
              <a:t>reports</a:t>
            </a:r>
            <a:r>
              <a:rPr lang="es-ES" dirty="0"/>
              <a:t>,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reports</a:t>
            </a:r>
            <a:r>
              <a:rPr lang="es-ES" dirty="0"/>
              <a:t>, etc.</a:t>
            </a:r>
          </a:p>
          <a:p>
            <a:r>
              <a:rPr lang="es-ES" dirty="0"/>
              <a:t>Business manager: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administration</a:t>
            </a:r>
            <a:r>
              <a:rPr lang="es-ES" dirty="0"/>
              <a:t> (), </a:t>
            </a:r>
            <a:r>
              <a:rPr lang="es-ES" dirty="0" err="1"/>
              <a:t>select</a:t>
            </a:r>
            <a:r>
              <a:rPr lang="es-ES" dirty="0"/>
              <a:t> and </a:t>
            </a:r>
            <a:r>
              <a:rPr lang="es-ES" dirty="0" err="1"/>
              <a:t>purchase</a:t>
            </a:r>
            <a:r>
              <a:rPr lang="es-ES" dirty="0"/>
              <a:t> Service, </a:t>
            </a:r>
            <a:r>
              <a:rPr lang="es-ES" dirty="0" err="1"/>
              <a:t>request</a:t>
            </a:r>
            <a:r>
              <a:rPr lang="es-ES" dirty="0"/>
              <a:t> Audit </a:t>
            </a:r>
            <a:r>
              <a:rPr lang="es-ES" dirty="0" err="1"/>
              <a:t>report</a:t>
            </a:r>
            <a:r>
              <a:rPr lang="es-ES" dirty="0"/>
              <a:t>…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1C07A51-E10E-4177-B434-99A1CFE97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80" y="800868"/>
            <a:ext cx="3746856" cy="25599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C7B3706-E1C7-4504-99AA-09121A6F7CAF}"/>
              </a:ext>
            </a:extLst>
          </p:cNvPr>
          <p:cNvSpPr txBox="1"/>
          <p:nvPr/>
        </p:nvSpPr>
        <p:spPr bwMode="auto">
          <a:xfrm>
            <a:off x="539750" y="4447233"/>
            <a:ext cx="759143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Our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proposal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would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be to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make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a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first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classification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of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APIs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in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these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3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customer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sub-roles.</a:t>
            </a:r>
          </a:p>
        </p:txBody>
      </p:sp>
      <p:sp>
        <p:nvSpPr>
          <p:cNvPr id="7" name="Rectángulo 9">
            <a:extLst>
              <a:ext uri="{FF2B5EF4-FFF2-40B4-BE49-F238E27FC236}">
                <a16:creationId xmlns:a16="http://schemas.microsoft.com/office/drawing/2014/main" id="{6EFD8A6F-B8C2-B240-962D-186072B790BE}"/>
              </a:ext>
            </a:extLst>
          </p:cNvPr>
          <p:cNvSpPr/>
          <p:nvPr/>
        </p:nvSpPr>
        <p:spPr>
          <a:xfrm>
            <a:off x="5008944" y="762005"/>
            <a:ext cx="2672016" cy="2366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30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The Reference </a:t>
            </a:r>
            <a:r>
              <a:rPr lang="es-ES" dirty="0" err="1"/>
              <a:t>Architectures</a:t>
            </a:r>
            <a:r>
              <a:rPr lang="es-ES" dirty="0"/>
              <a:t>: TM Forum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4A835AD7-F93D-4763-8B92-F2004F10A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226" y="1179096"/>
            <a:ext cx="3794925" cy="1862048"/>
          </a:xfrm>
        </p:spPr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case of TM Forum,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terminology</a:t>
            </a:r>
            <a:r>
              <a:rPr lang="es-ES" dirty="0"/>
              <a:t> to </a:t>
            </a:r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categorize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administration</a:t>
            </a:r>
            <a:r>
              <a:rPr lang="es-ES" dirty="0"/>
              <a:t> (OAM) and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management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 </a:t>
            </a:r>
            <a:r>
              <a:rPr lang="es-ES" dirty="0" err="1"/>
              <a:t>lifecycle</a:t>
            </a:r>
            <a:r>
              <a:rPr lang="es-ES" dirty="0"/>
              <a:t> </a:t>
            </a:r>
            <a:r>
              <a:rPr lang="es-ES" dirty="0" err="1"/>
              <a:t>areas</a:t>
            </a:r>
            <a:r>
              <a:rPr lang="es-E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P2O: </a:t>
            </a:r>
            <a:r>
              <a:rPr lang="es-ES" dirty="0" err="1"/>
              <a:t>Prospect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Order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O2A: </a:t>
            </a:r>
            <a:r>
              <a:rPr lang="es-ES" dirty="0" err="1"/>
              <a:t>Order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Activate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U2C: </a:t>
            </a:r>
            <a:r>
              <a:rPr lang="es-ES" dirty="0" err="1"/>
              <a:t>Usage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Cash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T2R: </a:t>
            </a:r>
            <a:r>
              <a:rPr lang="es-ES" dirty="0" err="1"/>
              <a:t>Trouble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Resolution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Design</a:t>
            </a:r>
            <a:endParaRPr lang="es-ES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3B01211-3E00-4306-B38B-59F84D2AB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406" y="591172"/>
            <a:ext cx="4825441" cy="409024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8867593-E249-4369-ACFB-F08A3A44351B}"/>
              </a:ext>
            </a:extLst>
          </p:cNvPr>
          <p:cNvSpPr txBox="1"/>
          <p:nvPr/>
        </p:nvSpPr>
        <p:spPr bwMode="auto">
          <a:xfrm>
            <a:off x="4760465" y="4760441"/>
            <a:ext cx="32038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s-ES" sz="800" i="1" dirty="0">
                <a:latin typeface="+mj-lt"/>
                <a:cs typeface="Arial" panose="020B0604020202020204" pitchFamily="34" charset="0"/>
              </a:rPr>
              <a:t>Note: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not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all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the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APIs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defined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by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TMForum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apply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to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our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case.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We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have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to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select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or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customize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the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suite of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APIs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based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on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the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characteristics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of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our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NaaS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  <a:r>
              <a:rPr lang="es-ES" sz="800" i="1" dirty="0" err="1">
                <a:latin typeface="+mj-lt"/>
                <a:cs typeface="Arial" panose="020B0604020202020204" pitchFamily="34" charset="0"/>
              </a:rPr>
              <a:t>services</a:t>
            </a:r>
            <a:r>
              <a:rPr lang="es-ES" sz="800" i="1" dirty="0"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8F2B278-BC64-453B-91BE-1B36EBAEC1A5}"/>
              </a:ext>
            </a:extLst>
          </p:cNvPr>
          <p:cNvSpPr txBox="1"/>
          <p:nvPr/>
        </p:nvSpPr>
        <p:spPr bwMode="auto">
          <a:xfrm>
            <a:off x="372226" y="3432954"/>
            <a:ext cx="39694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spAutoFit/>
          </a:bodyPr>
          <a:lstStyle/>
          <a:p>
            <a:pPr eaLnBrk="1" hangingPunct="1"/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Our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proposal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would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be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to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make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a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selection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or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customization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(and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simplification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) of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the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APIs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defined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by</a:t>
            </a:r>
            <a:r>
              <a:rPr lang="es-ES" sz="160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TM Forum.</a:t>
            </a:r>
          </a:p>
        </p:txBody>
      </p:sp>
    </p:spTree>
    <p:extLst>
      <p:ext uri="{BB962C8B-B14F-4D97-AF65-F5344CB8AC3E}">
        <p14:creationId xmlns:p14="http://schemas.microsoft.com/office/powerpoint/2010/main" val="385597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The API Backlog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We</a:t>
            </a:r>
            <a:r>
              <a:rPr lang="es-ES" dirty="0"/>
              <a:t> use as a </a:t>
            </a:r>
            <a:r>
              <a:rPr lang="es-ES" dirty="0" err="1"/>
              <a:t>reference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API backlog </a:t>
            </a:r>
            <a:r>
              <a:rPr lang="es-ES" dirty="0" err="1"/>
              <a:t>available</a:t>
            </a:r>
            <a:r>
              <a:rPr lang="es-ES" dirty="0"/>
              <a:t> at </a:t>
            </a:r>
            <a:r>
              <a:rPr lang="es-ES" dirty="0" err="1"/>
              <a:t>the</a:t>
            </a:r>
            <a:r>
              <a:rPr lang="es-ES" dirty="0"/>
              <a:t> GitHub up </a:t>
            </a:r>
            <a:r>
              <a:rPr lang="es-ES" dirty="0" err="1"/>
              <a:t>to</a:t>
            </a:r>
            <a:r>
              <a:rPr lang="es-ES" dirty="0"/>
              <a:t> 19/8/21, 12:00 CET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ED2CCF-A847-4D90-9CBE-74381598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358199"/>
            <a:ext cx="5922936" cy="2427101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B21E98F-C450-435C-B217-220015C6F204}"/>
              </a:ext>
            </a:extLst>
          </p:cNvPr>
          <p:cNvSpPr txBox="1">
            <a:spLocks/>
          </p:cNvSpPr>
          <p:nvPr/>
        </p:nvSpPr>
        <p:spPr>
          <a:xfrm>
            <a:off x="539750" y="4122474"/>
            <a:ext cx="82282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4" indent="-2143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/>
              <a:t>and </a:t>
            </a:r>
            <a:r>
              <a:rPr lang="es-ES" dirty="0" err="1"/>
              <a:t>make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following</a:t>
            </a:r>
            <a:r>
              <a:rPr lang="es-ES" dirty="0"/>
              <a:t> </a:t>
            </a:r>
            <a:r>
              <a:rPr lang="es-ES" dirty="0" err="1"/>
              <a:t>pages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suggestions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version</a:t>
            </a:r>
            <a:r>
              <a:rPr lang="es-ES" dirty="0"/>
              <a:t> (</a:t>
            </a:r>
            <a:r>
              <a:rPr lang="es-ES" dirty="0" err="1"/>
              <a:t>changes</a:t>
            </a:r>
            <a:r>
              <a:rPr lang="es-ES" dirty="0"/>
              <a:t> </a:t>
            </a:r>
            <a:r>
              <a:rPr lang="es-ES" dirty="0" err="1"/>
              <a:t>marked</a:t>
            </a:r>
            <a:r>
              <a:rPr lang="es-ES" dirty="0"/>
              <a:t> in </a:t>
            </a:r>
            <a:r>
              <a:rPr lang="es-ES" dirty="0">
                <a:solidFill>
                  <a:srgbClr val="FF0000"/>
                </a:solidFill>
              </a:rPr>
              <a:t>RED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3488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The API Backlog: </a:t>
            </a:r>
            <a:r>
              <a:rPr lang="es-ES" dirty="0" err="1"/>
              <a:t>Proposal</a:t>
            </a:r>
            <a:r>
              <a:rPr lang="es-ES" dirty="0"/>
              <a:t> #1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Split </a:t>
            </a:r>
            <a:r>
              <a:rPr lang="es-ES" dirty="0" err="1"/>
              <a:t>Quality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Demand</a:t>
            </a:r>
            <a:r>
              <a:rPr lang="es-ES" dirty="0"/>
              <a:t>/Network </a:t>
            </a:r>
            <a:r>
              <a:rPr lang="es-ES" dirty="0" err="1"/>
              <a:t>Slicing</a:t>
            </a:r>
            <a:r>
              <a:rPr lang="es-ES" dirty="0"/>
              <a:t> in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due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quite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nature</a:t>
            </a:r>
            <a:r>
              <a:rPr lang="es-ES" dirty="0"/>
              <a:t> and </a:t>
            </a:r>
            <a:r>
              <a:rPr lang="es-ES" dirty="0" err="1"/>
              <a:t>maturity</a:t>
            </a:r>
            <a:r>
              <a:rPr lang="es-ES" dirty="0"/>
              <a:t>.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B21E98F-C450-435C-B217-220015C6F204}"/>
              </a:ext>
            </a:extLst>
          </p:cNvPr>
          <p:cNvSpPr txBox="1">
            <a:spLocks/>
          </p:cNvSpPr>
          <p:nvPr/>
        </p:nvSpPr>
        <p:spPr>
          <a:xfrm>
            <a:off x="539750" y="3539958"/>
            <a:ext cx="82282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4" indent="-2143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slicing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now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to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 top-</a:t>
            </a:r>
            <a:r>
              <a:rPr lang="es-ES" dirty="0" err="1"/>
              <a:t>ranked</a:t>
            </a:r>
            <a:r>
              <a:rPr lang="es-ES" dirty="0"/>
              <a:t> </a:t>
            </a:r>
            <a:r>
              <a:rPr lang="es-ES" dirty="0" err="1"/>
              <a:t>priority</a:t>
            </a:r>
            <a:r>
              <a:rPr lang="es-ES" dirty="0"/>
              <a:t> at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stage</a:t>
            </a:r>
            <a:r>
              <a:rPr lang="es-ES" dirty="0"/>
              <a:t> (</a:t>
            </a:r>
            <a:r>
              <a:rPr lang="es-ES" dirty="0" err="1"/>
              <a:t>lack</a:t>
            </a:r>
            <a:r>
              <a:rPr lang="es-ES" dirty="0"/>
              <a:t> of </a:t>
            </a:r>
            <a:r>
              <a:rPr lang="es-ES" dirty="0" err="1"/>
              <a:t>technology</a:t>
            </a:r>
            <a:r>
              <a:rPr lang="es-ES" dirty="0"/>
              <a:t> </a:t>
            </a:r>
            <a:r>
              <a:rPr lang="es-ES" dirty="0" err="1"/>
              <a:t>maturity</a:t>
            </a:r>
            <a:r>
              <a:rPr lang="es-ES" dirty="0"/>
              <a:t>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A7A9F-9F9C-BA46-B242-44942FE2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371600"/>
            <a:ext cx="6552926" cy="1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API Backlog: </a:t>
            </a:r>
            <a:r>
              <a:rPr lang="es-ES" dirty="0" err="1"/>
              <a:t>Proposal</a:t>
            </a:r>
            <a:r>
              <a:rPr lang="es-ES" dirty="0"/>
              <a:t> #2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07" y="825838"/>
            <a:ext cx="8228240" cy="369332"/>
          </a:xfrm>
        </p:spPr>
        <p:txBody>
          <a:bodyPr/>
          <a:lstStyle/>
          <a:p>
            <a:r>
              <a:rPr lang="es-ES" dirty="0" err="1"/>
              <a:t>Rename</a:t>
            </a:r>
            <a:r>
              <a:rPr lang="es-ES" dirty="0"/>
              <a:t> “Network </a:t>
            </a:r>
            <a:r>
              <a:rPr lang="es-ES" dirty="0" err="1"/>
              <a:t>congestion</a:t>
            </a:r>
            <a:r>
              <a:rPr lang="es-ES" dirty="0"/>
              <a:t>/</a:t>
            </a:r>
            <a:r>
              <a:rPr lang="es-ES" dirty="0" err="1"/>
              <a:t>connectivity</a:t>
            </a:r>
            <a:r>
              <a:rPr lang="es-ES" dirty="0"/>
              <a:t> of </a:t>
            </a:r>
            <a:r>
              <a:rPr lang="es-ES" dirty="0" err="1"/>
              <a:t>end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/</a:t>
            </a:r>
            <a:r>
              <a:rPr lang="es-ES" dirty="0" err="1"/>
              <a:t>packet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” as “</a:t>
            </a:r>
            <a:r>
              <a:rPr lang="es-ES" dirty="0" err="1"/>
              <a:t>Device</a:t>
            </a:r>
            <a:r>
              <a:rPr lang="es-ES" dirty="0"/>
              <a:t>  and Network Status” in </a:t>
            </a:r>
            <a:r>
              <a:rPr lang="es-ES" dirty="0" err="1"/>
              <a:t>order</a:t>
            </a:r>
            <a:r>
              <a:rPr lang="es-ES" dirty="0"/>
              <a:t> to </a:t>
            </a:r>
            <a:r>
              <a:rPr lang="es-ES" dirty="0" err="1"/>
              <a:t>include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potential</a:t>
            </a:r>
            <a:r>
              <a:rPr lang="es-ES" dirty="0"/>
              <a:t> </a:t>
            </a:r>
            <a:r>
              <a:rPr lang="es-ES" dirty="0" err="1"/>
              <a:t>retrieval</a:t>
            </a:r>
            <a:r>
              <a:rPr lang="es-ES" dirty="0"/>
              <a:t>/</a:t>
            </a:r>
            <a:r>
              <a:rPr lang="es-ES" dirty="0" err="1"/>
              <a:t>notification</a:t>
            </a:r>
            <a:r>
              <a:rPr lang="es-ES" dirty="0"/>
              <a:t> of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situation</a:t>
            </a:r>
            <a:r>
              <a:rPr lang="es-ES" dirty="0"/>
              <a:t> of </a:t>
            </a:r>
            <a:r>
              <a:rPr lang="es-ES" dirty="0" err="1"/>
              <a:t>devices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Network (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details</a:t>
            </a:r>
            <a:r>
              <a:rPr lang="es-ES" dirty="0"/>
              <a:t> in </a:t>
            </a:r>
            <a:r>
              <a:rPr lang="es-ES" dirty="0" err="1"/>
              <a:t>description</a:t>
            </a:r>
            <a:r>
              <a:rPr lang="es-ES" dirty="0"/>
              <a:t>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822700E-35B3-4C77-B2EA-222236D8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57" y="1240947"/>
            <a:ext cx="4679476" cy="2433865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0E318D71-50EB-4ABA-B712-50002B85DEF1}"/>
              </a:ext>
            </a:extLst>
          </p:cNvPr>
          <p:cNvSpPr txBox="1">
            <a:spLocks/>
          </p:cNvSpPr>
          <p:nvPr/>
        </p:nvSpPr>
        <p:spPr>
          <a:xfrm>
            <a:off x="492607" y="3759118"/>
            <a:ext cx="82282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ts val="300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84" indent="-2143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8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3" indent="-17144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1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s-ES" dirty="0" err="1"/>
              <a:t>Include</a:t>
            </a:r>
            <a:r>
              <a:rPr lang="es-ES" dirty="0"/>
              <a:t> “</a:t>
            </a:r>
            <a:r>
              <a:rPr lang="es-ES" dirty="0" err="1"/>
              <a:t>Identification</a:t>
            </a:r>
            <a:r>
              <a:rPr lang="es-ES" dirty="0"/>
              <a:t>” in </a:t>
            </a:r>
            <a:r>
              <a:rPr lang="es-ES" dirty="0" err="1"/>
              <a:t>this</a:t>
            </a:r>
            <a:r>
              <a:rPr lang="es-ES" dirty="0"/>
              <a:t> “</a:t>
            </a:r>
            <a:r>
              <a:rPr lang="es-ES" dirty="0" err="1"/>
              <a:t>Device</a:t>
            </a:r>
            <a:r>
              <a:rPr lang="es-ES" dirty="0"/>
              <a:t> and Network Status” API </a:t>
            </a:r>
            <a:r>
              <a:rPr lang="es-ES" dirty="0" err="1"/>
              <a:t>family</a:t>
            </a:r>
            <a:r>
              <a:rPr lang="es-ES" dirty="0"/>
              <a:t> (i.e.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9B69A-D468-AE44-ACA4-D381F0766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34" y="4028090"/>
            <a:ext cx="4679476" cy="6710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1D28AD-67CC-A147-A50D-7D0241A22022}"/>
              </a:ext>
            </a:extLst>
          </p:cNvPr>
          <p:cNvSpPr/>
          <p:nvPr/>
        </p:nvSpPr>
        <p:spPr>
          <a:xfrm>
            <a:off x="6749143" y="2457879"/>
            <a:ext cx="22206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i="1" dirty="0"/>
              <a:t>NOTE: “</a:t>
            </a:r>
            <a:r>
              <a:rPr lang="es-ES" sz="1200" i="1" dirty="0" err="1"/>
              <a:t>Device</a:t>
            </a:r>
            <a:r>
              <a:rPr lang="es-ES" sz="1200" i="1" dirty="0"/>
              <a:t> and Network status” </a:t>
            </a:r>
            <a:r>
              <a:rPr lang="es-ES" sz="1200" i="1" dirty="0" err="1"/>
              <a:t>could</a:t>
            </a:r>
            <a:r>
              <a:rPr lang="es-ES" sz="1200" i="1" dirty="0"/>
              <a:t> be </a:t>
            </a:r>
            <a:r>
              <a:rPr lang="es-ES" sz="1200" i="1" dirty="0" err="1"/>
              <a:t>further</a:t>
            </a:r>
            <a:r>
              <a:rPr lang="es-ES" sz="1200" i="1" dirty="0"/>
              <a:t> </a:t>
            </a:r>
            <a:r>
              <a:rPr lang="es-ES" sz="1200" i="1" dirty="0" err="1"/>
              <a:t>split</a:t>
            </a:r>
            <a:r>
              <a:rPr lang="es-ES" sz="1200" i="1" dirty="0"/>
              <a:t> </a:t>
            </a:r>
            <a:r>
              <a:rPr lang="es-ES" sz="1200" i="1" dirty="0" err="1"/>
              <a:t>into</a:t>
            </a:r>
            <a:r>
              <a:rPr lang="es-ES" sz="1200" i="1" dirty="0"/>
              <a:t> </a:t>
            </a:r>
            <a:r>
              <a:rPr lang="es-ES" sz="1200" i="1" dirty="0" err="1"/>
              <a:t>two</a:t>
            </a:r>
            <a:r>
              <a:rPr lang="es-ES" sz="1200" i="1" dirty="0"/>
              <a:t> </a:t>
            </a:r>
            <a:r>
              <a:rPr lang="es-ES" sz="1200" i="1" dirty="0" err="1"/>
              <a:t>separate</a:t>
            </a:r>
            <a:r>
              <a:rPr lang="es-ES" sz="1200" i="1" dirty="0"/>
              <a:t> API </a:t>
            </a:r>
            <a:r>
              <a:rPr lang="es-ES" sz="1200" i="1" dirty="0" err="1"/>
              <a:t>families</a:t>
            </a:r>
            <a:r>
              <a:rPr lang="es-ES" sz="1200" i="1" dirty="0"/>
              <a:t>: “</a:t>
            </a:r>
            <a:r>
              <a:rPr lang="es-ES" sz="1200" i="1" dirty="0" err="1"/>
              <a:t>Device</a:t>
            </a:r>
            <a:r>
              <a:rPr lang="es-ES" sz="1200" i="1" dirty="0"/>
              <a:t> status” and ”Network status” (</a:t>
            </a:r>
            <a:r>
              <a:rPr lang="es-ES" sz="1200" i="1" dirty="0" err="1"/>
              <a:t>see</a:t>
            </a:r>
            <a:r>
              <a:rPr lang="es-ES" sz="1200" i="1" dirty="0"/>
              <a:t> </a:t>
            </a:r>
            <a:r>
              <a:rPr lang="es-ES" sz="1200" i="1" dirty="0" err="1"/>
              <a:t>slides</a:t>
            </a:r>
            <a:r>
              <a:rPr lang="es-ES" sz="1200" i="1" dirty="0"/>
              <a:t> 12, 14, 15).  </a:t>
            </a:r>
            <a:endParaRPr lang="en-ES" sz="1200" i="1" dirty="0"/>
          </a:p>
        </p:txBody>
      </p:sp>
    </p:spTree>
    <p:extLst>
      <p:ext uri="{BB962C8B-B14F-4D97-AF65-F5344CB8AC3E}">
        <p14:creationId xmlns:p14="http://schemas.microsoft.com/office/powerpoint/2010/main" val="2908360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API Backlog: </a:t>
            </a:r>
            <a:r>
              <a:rPr lang="es-ES" dirty="0" err="1"/>
              <a:t>Proposal</a:t>
            </a:r>
            <a:r>
              <a:rPr lang="es-ES" dirty="0"/>
              <a:t> #3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E0380-0EC1-4290-B6E6-623E548F7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607" y="825838"/>
            <a:ext cx="8228240" cy="184666"/>
          </a:xfrm>
        </p:spPr>
        <p:txBody>
          <a:bodyPr/>
          <a:lstStyle/>
          <a:p>
            <a:r>
              <a:rPr lang="es-ES" dirty="0" err="1"/>
              <a:t>Include</a:t>
            </a:r>
            <a:r>
              <a:rPr lang="es-ES" dirty="0"/>
              <a:t> “</a:t>
            </a:r>
            <a:r>
              <a:rPr lang="es-ES" dirty="0" err="1"/>
              <a:t>Device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”, quite </a:t>
            </a:r>
            <a:r>
              <a:rPr lang="es-ES" dirty="0" err="1"/>
              <a:t>relevant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customers</a:t>
            </a:r>
            <a:r>
              <a:rPr lang="es-ES" dirty="0"/>
              <a:t> in </a:t>
            </a:r>
            <a:r>
              <a:rPr lang="es-ES" dirty="0" err="1"/>
              <a:t>IoT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/</a:t>
            </a:r>
            <a:r>
              <a:rPr lang="es-ES" dirty="0" err="1"/>
              <a:t>environments</a:t>
            </a:r>
            <a:endParaRPr lang="es-E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5456C-ACB7-084F-AC23-ED5269EC4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87" y="1510204"/>
            <a:ext cx="6029893" cy="8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82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RIORES PROYECTABLE">
  <a:themeElements>
    <a:clrScheme name="Telefonica 2021">
      <a:dk1>
        <a:srgbClr val="031A34"/>
      </a:dk1>
      <a:lt1>
        <a:srgbClr val="F2F4FF"/>
      </a:lt1>
      <a:dk2>
        <a:srgbClr val="0066FF"/>
      </a:dk2>
      <a:lt2>
        <a:srgbClr val="FFFFFF"/>
      </a:lt2>
      <a:accent1>
        <a:srgbClr val="807477"/>
      </a:accent1>
      <a:accent2>
        <a:srgbClr val="7C877C"/>
      </a:accent2>
      <a:accent3>
        <a:srgbClr val="6E7894"/>
      </a:accent3>
      <a:accent4>
        <a:srgbClr val="9D84A3"/>
      </a:accent4>
      <a:accent5>
        <a:srgbClr val="E66C64"/>
      </a:accent5>
      <a:accent6>
        <a:srgbClr val="EAC344"/>
      </a:accent6>
      <a:hlink>
        <a:srgbClr val="59C2C9"/>
      </a:hlink>
      <a:folHlink>
        <a:srgbClr val="C466EF"/>
      </a:folHlink>
    </a:clrScheme>
    <a:fontScheme name="Telefonica 2016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0" tIns="0" rIns="0" bIns="0">
        <a:spAutoFit/>
      </a:bodyPr>
      <a:lstStyle>
        <a:defPPr eaLnBrk="1" hangingPunct="1">
          <a:defRPr sz="1600" dirty="0" err="1">
            <a:solidFill>
              <a:schemeClr val="tx2"/>
            </a:solidFill>
            <a:latin typeface="+mj-lt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Diseño personalizado">
  <a:themeElements>
    <a:clrScheme name="Telefonica 2021">
      <a:dk1>
        <a:srgbClr val="031A34"/>
      </a:dk1>
      <a:lt1>
        <a:srgbClr val="F2F4FF"/>
      </a:lt1>
      <a:dk2>
        <a:srgbClr val="0066FF"/>
      </a:dk2>
      <a:lt2>
        <a:srgbClr val="FFFFFF"/>
      </a:lt2>
      <a:accent1>
        <a:srgbClr val="807477"/>
      </a:accent1>
      <a:accent2>
        <a:srgbClr val="7C877C"/>
      </a:accent2>
      <a:accent3>
        <a:srgbClr val="6E7894"/>
      </a:accent3>
      <a:accent4>
        <a:srgbClr val="9D84A3"/>
      </a:accent4>
      <a:accent5>
        <a:srgbClr val="E66C64"/>
      </a:accent5>
      <a:accent6>
        <a:srgbClr val="EAC344"/>
      </a:accent6>
      <a:hlink>
        <a:srgbClr val="59C2C9"/>
      </a:hlink>
      <a:folHlink>
        <a:srgbClr val="C466EF"/>
      </a:folHlink>
    </a:clrScheme>
    <a:fontScheme name="Telefonica 2016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>
            <a:solidFill>
              <a:schemeClr val="tx2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32A9805260934C9C9EAB80371CAF9E" ma:contentTypeVersion="" ma:contentTypeDescription="Crear nuevo documento." ma:contentTypeScope="" ma:versionID="1ccc8d858094567c158050fa9bcf443f">
  <xsd:schema xmlns:xsd="http://www.w3.org/2001/XMLSchema" xmlns:xs="http://www.w3.org/2001/XMLSchema" xmlns:p="http://schemas.microsoft.com/office/2006/metadata/properties" xmlns:ns2="51bfb0fa-35ae-4a66-b3d4-c4ecfc995464" xmlns:ns3="B206C36B-2C7A-45BA-8FF6-C6F8C7733311" xmlns:ns4="b206c36b-2c7a-45ba-8ff6-c6f8c7733311" targetNamespace="http://schemas.microsoft.com/office/2006/metadata/properties" ma:root="true" ma:fieldsID="10d1608639d10ba4ee874f2869013721" ns2:_="" ns3:_="" ns4:_="">
    <xsd:import namespace="51bfb0fa-35ae-4a66-b3d4-c4ecfc995464"/>
    <xsd:import namespace="B206C36B-2C7A-45BA-8FF6-C6F8C7733311"/>
    <xsd:import namespace="b206c36b-2c7a-45ba-8ff6-c6f8c773331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fb0fa-35ae-4a66-b3d4-c4ecfc9954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6C36B-2C7A-45BA-8FF6-C6F8C77333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06c36b-2c7a-45ba-8ff6-c6f8c7733311" elementFormDefault="qualified">
    <xsd:import namespace="http://schemas.microsoft.com/office/2006/documentManagement/types"/>
    <xsd:import namespace="http://schemas.microsoft.com/office/infopath/2007/PartnerControls"/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98624C-7A73-421B-8E47-8D22742073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CF8F54-0F9F-4C64-ADF5-D8F709EF2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bfb0fa-35ae-4a66-b3d4-c4ecfc995464"/>
    <ds:schemaRef ds:uri="B206C36B-2C7A-45BA-8FF6-C6F8C7733311"/>
    <ds:schemaRef ds:uri="b206c36b-2c7a-45ba-8ff6-c6f8c7733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E8AAEC-ADF5-4C43-9990-0F2F3DA30770}">
  <ds:schemaRefs>
    <ds:schemaRef ds:uri="http://schemas.microsoft.com/office/2006/documentManagement/types"/>
    <ds:schemaRef ds:uri="http://purl.org/dc/terms/"/>
    <ds:schemaRef ds:uri="http://purl.org/dc/dcmitype/"/>
    <ds:schemaRef ds:uri="b206c36b-2c7a-45ba-8ff6-c6f8c7733311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B206C36B-2C7A-45BA-8FF6-C6F8C7733311"/>
    <ds:schemaRef ds:uri="51bfb0fa-35ae-4a66-b3d4-c4ecfc99546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1318</Words>
  <Application>Microsoft Macintosh PowerPoint</Application>
  <PresentationFormat>On-screen Show (16:9)</PresentationFormat>
  <Paragraphs>120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Telefonica ExtraLight</vt:lpstr>
      <vt:lpstr>Wingdings</vt:lpstr>
      <vt:lpstr>INTERIORES PROYECTABLE</vt:lpstr>
      <vt:lpstr>1_Diseño personalizado</vt:lpstr>
      <vt:lpstr>Diapositiva de think-cell</vt:lpstr>
      <vt:lpstr>PowerPoint Presentation</vt:lpstr>
      <vt:lpstr>PowerPoint Presentation</vt:lpstr>
      <vt:lpstr>The Reference Architectures</vt:lpstr>
      <vt:lpstr>The Reference Architectures: ITU-T</vt:lpstr>
      <vt:lpstr>The Reference Architectures: TM Forum</vt:lpstr>
      <vt:lpstr>The API Backlog</vt:lpstr>
      <vt:lpstr>The API Backlog: Proposal #1</vt:lpstr>
      <vt:lpstr>The API Backlog: Proposal #2</vt:lpstr>
      <vt:lpstr>The API Backlog: Proposal #3</vt:lpstr>
      <vt:lpstr>The API Backlog: Proposal #4</vt:lpstr>
      <vt:lpstr>The API Backlog: Proposal #5</vt:lpstr>
      <vt:lpstr>The API Backlog: Proposal #6</vt:lpstr>
      <vt:lpstr>The API Backlog: Proposal #7</vt:lpstr>
      <vt:lpstr>The API Backlog: Proposal #8</vt:lpstr>
      <vt:lpstr>The API Backlog: Proposal #9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DE PAZ MARCOS</dc:creator>
  <cp:lastModifiedBy>JOSE ANTONIO ORDOÑEZ LUCENA</cp:lastModifiedBy>
  <cp:revision>37</cp:revision>
  <cp:lastPrinted>2018-07-04T14:45:44Z</cp:lastPrinted>
  <dcterms:modified xsi:type="dcterms:W3CDTF">2021-08-22T08:27:55Z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0x010100DF32A9805260934C9C9EAB80371CAF9E</vt:lpwstr>
  </property>
</Properties>
</file>