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80" r:id="rId3"/>
    <p:sldId id="329" r:id="rId4"/>
    <p:sldId id="384" r:id="rId5"/>
    <p:sldId id="323" r:id="rId6"/>
    <p:sldId id="288" r:id="rId7"/>
    <p:sldId id="308" r:id="rId8"/>
    <p:sldId id="325" r:id="rId9"/>
    <p:sldId id="291" r:id="rId10"/>
    <p:sldId id="326" r:id="rId11"/>
    <p:sldId id="276" r:id="rId12"/>
    <p:sldId id="295" r:id="rId13"/>
    <p:sldId id="294" r:id="rId14"/>
    <p:sldId id="293" r:id="rId15"/>
    <p:sldId id="316" r:id="rId16"/>
    <p:sldId id="334" r:id="rId17"/>
    <p:sldId id="335" r:id="rId18"/>
    <p:sldId id="385" r:id="rId19"/>
    <p:sldId id="330" r:id="rId20"/>
    <p:sldId id="278" r:id="rId21"/>
    <p:sldId id="345" r:id="rId22"/>
    <p:sldId id="347" r:id="rId23"/>
    <p:sldId id="336" r:id="rId24"/>
    <p:sldId id="341" r:id="rId25"/>
    <p:sldId id="342" r:id="rId26"/>
    <p:sldId id="343" r:id="rId27"/>
    <p:sldId id="348" r:id="rId28"/>
    <p:sldId id="317" r:id="rId29"/>
    <p:sldId id="350" r:id="rId30"/>
    <p:sldId id="333" r:id="rId31"/>
    <p:sldId id="354" r:id="rId32"/>
    <p:sldId id="358" r:id="rId33"/>
    <p:sldId id="357" r:id="rId34"/>
    <p:sldId id="331" r:id="rId35"/>
    <p:sldId id="304" r:id="rId36"/>
    <p:sldId id="386" r:id="rId37"/>
    <p:sldId id="360" r:id="rId38"/>
    <p:sldId id="365" r:id="rId39"/>
    <p:sldId id="372" r:id="rId40"/>
    <p:sldId id="374" r:id="rId41"/>
    <p:sldId id="373" r:id="rId42"/>
    <p:sldId id="375" r:id="rId43"/>
    <p:sldId id="380" r:id="rId44"/>
    <p:sldId id="376" r:id="rId45"/>
    <p:sldId id="378" r:id="rId46"/>
    <p:sldId id="379" r:id="rId47"/>
    <p:sldId id="382" r:id="rId48"/>
    <p:sldId id="383" r:id="rId49"/>
    <p:sldId id="355" r:id="rId5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8B3"/>
    <a:srgbClr val="0096FF"/>
    <a:srgbClr val="014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6"/>
    <p:restoredTop sz="79971"/>
  </p:normalViewPr>
  <p:slideViewPr>
    <p:cSldViewPr snapToGrid="0">
      <p:cViewPr varScale="1">
        <p:scale>
          <a:sx n="81" d="100"/>
          <a:sy n="81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 custLinFactNeighborX="-15019" custLinFactNeighborY="2715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 custLinFactNeighborX="-15019" custLinFactNeighborY="2715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12741"/>
          <a:ext cx="4913334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859833" y="12741"/>
        <a:ext cx="3193667" cy="469302"/>
      </dsp:txXfrm>
    </dsp:sp>
    <dsp:sp modelId="{90ED50AB-6B1E-5140-B4C4-00EE978E6319}">
      <dsp:nvSpPr>
        <dsp:cNvPr id="0" name=""/>
        <dsp:cNvSpPr/>
      </dsp:nvSpPr>
      <dsp:spPr>
        <a:xfrm rot="10800000">
          <a:off x="272962" y="469302"/>
          <a:ext cx="4367408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037259" y="469302"/>
        <a:ext cx="2838815" cy="469302"/>
      </dsp:txXfrm>
    </dsp:sp>
    <dsp:sp modelId="{2AD33AF1-F400-D540-AE6F-A32D05250B76}">
      <dsp:nvSpPr>
        <dsp:cNvPr id="0" name=""/>
        <dsp:cNvSpPr/>
      </dsp:nvSpPr>
      <dsp:spPr>
        <a:xfrm rot="10800000">
          <a:off x="545925" y="938605"/>
          <a:ext cx="3821482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214685" y="938605"/>
        <a:ext cx="2483963" cy="469302"/>
      </dsp:txXfrm>
    </dsp:sp>
    <dsp:sp modelId="{83FB8776-8942-B744-802C-AE3AD0787995}">
      <dsp:nvSpPr>
        <dsp:cNvPr id="0" name=""/>
        <dsp:cNvSpPr/>
      </dsp:nvSpPr>
      <dsp:spPr>
        <a:xfrm rot="10800000">
          <a:off x="818888" y="1407907"/>
          <a:ext cx="3275556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392111" y="1407907"/>
        <a:ext cx="2129111" cy="469302"/>
      </dsp:txXfrm>
    </dsp:sp>
    <dsp:sp modelId="{744AB15C-1299-4A48-A27B-3671B69F043E}">
      <dsp:nvSpPr>
        <dsp:cNvPr id="0" name=""/>
        <dsp:cNvSpPr/>
      </dsp:nvSpPr>
      <dsp:spPr>
        <a:xfrm rot="10800000">
          <a:off x="1091852" y="1877210"/>
          <a:ext cx="2729630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569537" y="1877210"/>
        <a:ext cx="1774259" cy="469302"/>
      </dsp:txXfrm>
    </dsp:sp>
    <dsp:sp modelId="{F2D356CB-585A-854D-88AB-C75706DF5C15}">
      <dsp:nvSpPr>
        <dsp:cNvPr id="0" name=""/>
        <dsp:cNvSpPr/>
      </dsp:nvSpPr>
      <dsp:spPr>
        <a:xfrm rot="10800000">
          <a:off x="1364815" y="2346513"/>
          <a:ext cx="2183704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746963" y="2346513"/>
        <a:ext cx="1419407" cy="469302"/>
      </dsp:txXfrm>
    </dsp:sp>
    <dsp:sp modelId="{8939E5AB-74AD-B645-95F2-F301AD0BA81E}">
      <dsp:nvSpPr>
        <dsp:cNvPr id="0" name=""/>
        <dsp:cNvSpPr/>
      </dsp:nvSpPr>
      <dsp:spPr>
        <a:xfrm rot="10800000">
          <a:off x="1637778" y="2815816"/>
          <a:ext cx="1637778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924389" y="2815816"/>
        <a:ext cx="1064555" cy="469302"/>
      </dsp:txXfrm>
    </dsp:sp>
    <dsp:sp modelId="{7942069B-2436-3343-81EE-ACE9E68BD320}">
      <dsp:nvSpPr>
        <dsp:cNvPr id="0" name=""/>
        <dsp:cNvSpPr/>
      </dsp:nvSpPr>
      <dsp:spPr>
        <a:xfrm rot="10800000">
          <a:off x="1910741" y="3285118"/>
          <a:ext cx="1091852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2101815" y="3285118"/>
        <a:ext cx="709703" cy="469302"/>
      </dsp:txXfrm>
    </dsp:sp>
    <dsp:sp modelId="{66934258-1E96-F447-B310-764751EB1502}">
      <dsp:nvSpPr>
        <dsp:cNvPr id="0" name=""/>
        <dsp:cNvSpPr/>
      </dsp:nvSpPr>
      <dsp:spPr>
        <a:xfrm rot="10800000">
          <a:off x="2183704" y="3754421"/>
          <a:ext cx="545926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2183704" y="3754421"/>
        <a:ext cx="545926" cy="4693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12741"/>
          <a:ext cx="4913334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859833" y="12741"/>
        <a:ext cx="3193667" cy="469302"/>
      </dsp:txXfrm>
    </dsp:sp>
    <dsp:sp modelId="{90ED50AB-6B1E-5140-B4C4-00EE978E6319}">
      <dsp:nvSpPr>
        <dsp:cNvPr id="0" name=""/>
        <dsp:cNvSpPr/>
      </dsp:nvSpPr>
      <dsp:spPr>
        <a:xfrm rot="10800000">
          <a:off x="272962" y="469302"/>
          <a:ext cx="4367408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037259" y="469302"/>
        <a:ext cx="2838815" cy="469302"/>
      </dsp:txXfrm>
    </dsp:sp>
    <dsp:sp modelId="{2AD33AF1-F400-D540-AE6F-A32D05250B76}">
      <dsp:nvSpPr>
        <dsp:cNvPr id="0" name=""/>
        <dsp:cNvSpPr/>
      </dsp:nvSpPr>
      <dsp:spPr>
        <a:xfrm rot="10800000">
          <a:off x="545925" y="938605"/>
          <a:ext cx="3821482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214685" y="938605"/>
        <a:ext cx="2483963" cy="469302"/>
      </dsp:txXfrm>
    </dsp:sp>
    <dsp:sp modelId="{83FB8776-8942-B744-802C-AE3AD0787995}">
      <dsp:nvSpPr>
        <dsp:cNvPr id="0" name=""/>
        <dsp:cNvSpPr/>
      </dsp:nvSpPr>
      <dsp:spPr>
        <a:xfrm rot="10800000">
          <a:off x="818888" y="1407907"/>
          <a:ext cx="3275556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392111" y="1407907"/>
        <a:ext cx="2129111" cy="469302"/>
      </dsp:txXfrm>
    </dsp:sp>
    <dsp:sp modelId="{744AB15C-1299-4A48-A27B-3671B69F043E}">
      <dsp:nvSpPr>
        <dsp:cNvPr id="0" name=""/>
        <dsp:cNvSpPr/>
      </dsp:nvSpPr>
      <dsp:spPr>
        <a:xfrm rot="10800000">
          <a:off x="1091852" y="1877210"/>
          <a:ext cx="2729630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569537" y="1877210"/>
        <a:ext cx="1774259" cy="469302"/>
      </dsp:txXfrm>
    </dsp:sp>
    <dsp:sp modelId="{F2D356CB-585A-854D-88AB-C75706DF5C15}">
      <dsp:nvSpPr>
        <dsp:cNvPr id="0" name=""/>
        <dsp:cNvSpPr/>
      </dsp:nvSpPr>
      <dsp:spPr>
        <a:xfrm rot="10800000">
          <a:off x="1364815" y="2346513"/>
          <a:ext cx="2183704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746963" y="2346513"/>
        <a:ext cx="1419407" cy="469302"/>
      </dsp:txXfrm>
    </dsp:sp>
    <dsp:sp modelId="{8939E5AB-74AD-B645-95F2-F301AD0BA81E}">
      <dsp:nvSpPr>
        <dsp:cNvPr id="0" name=""/>
        <dsp:cNvSpPr/>
      </dsp:nvSpPr>
      <dsp:spPr>
        <a:xfrm rot="10800000">
          <a:off x="1637778" y="2815816"/>
          <a:ext cx="1637778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924389" y="2815816"/>
        <a:ext cx="1064555" cy="469302"/>
      </dsp:txXfrm>
    </dsp:sp>
    <dsp:sp modelId="{7942069B-2436-3343-81EE-ACE9E68BD320}">
      <dsp:nvSpPr>
        <dsp:cNvPr id="0" name=""/>
        <dsp:cNvSpPr/>
      </dsp:nvSpPr>
      <dsp:spPr>
        <a:xfrm rot="10800000">
          <a:off x="1910741" y="3285118"/>
          <a:ext cx="1091852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2101815" y="3285118"/>
        <a:ext cx="709703" cy="469302"/>
      </dsp:txXfrm>
    </dsp:sp>
    <dsp:sp modelId="{66934258-1E96-F447-B310-764751EB1502}">
      <dsp:nvSpPr>
        <dsp:cNvPr id="0" name=""/>
        <dsp:cNvSpPr/>
      </dsp:nvSpPr>
      <dsp:spPr>
        <a:xfrm rot="10800000">
          <a:off x="2183704" y="3754421"/>
          <a:ext cx="545926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2183704" y="3754421"/>
        <a:ext cx="545926" cy="469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51834-5FE0-F24D-9CF4-64D83C6DD09A}" type="datetimeFigureOut">
              <a:rPr lang="en-BE" smtClean="0"/>
              <a:t>11/12/2023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4E6C9-1B13-174A-BB5C-202A2CDE04B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00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BE" dirty="0"/>
              <a:t> comibination of methologies (BIO)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5893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9111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8213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308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362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2875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0235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2963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8864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2771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156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BE" dirty="0"/>
              <a:t> comibination of methologies (BIO)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9803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8492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945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122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034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60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BE" dirty="0"/>
              <a:t> comibination of methologies (BIO)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9593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937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969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493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9A30-29BB-F04A-7DCB-C1FB03085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07746-209B-8AF8-EFAE-4751EA8D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C3-6482-5F45-870D-A768A3F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11/12/2023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4975-C656-3184-BF0C-44B8F320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F7BD-A119-80D9-52AB-A93013BE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319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580D-2A09-0606-A18D-F9C6EB7B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631A0-FCB3-1260-A254-0E0C1CB9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ABA0-129E-7975-C2D2-12D0158C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11/12/2023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A90E-2944-50ED-05D6-3EB7AF87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F663-A2F4-670F-FAC3-FDC9C6AF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457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8269D-E77D-E541-FC18-714C5F1D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6A05B-CBF8-A068-BEB7-D4313A5C3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82175-07DE-4015-9715-28FB28BC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11/12/2023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DF3F-C08E-35A6-6E1A-3BE70D83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2313-47E2-7A18-4E8E-B9E2828D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577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C3AD-87CB-C010-0E41-D5D71421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47A8-D1E2-D96C-F0AE-F6D54F7A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7FDA-A3DC-4252-7819-50C8041B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11/12/2023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9A49-BE6E-BCD1-E312-2C6BDD61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DAD5-BDBA-6F6D-E740-7FBDDF0F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585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DDE-6929-1A3C-5A9F-CDF7B735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29C50-7670-2A73-5D24-C0E03A53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7C4F-3B5D-65D5-C0C4-31E0750A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11/12/2023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E96B1-37C4-70AA-F34E-31FF808D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BDFA-BD0F-5E4D-A248-5182B2E5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846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5D9B-C189-D9B9-8A54-C52D0E35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A23F-59F8-0BDF-D1B2-0E338309F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AFF8-ADFD-331E-5A59-BC96BBB5C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9E24-35C6-CC7B-8DA7-8B23ED73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11/12/2023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3E141-3C1E-F1ED-1854-D6278487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4374-CA05-7318-BC77-F856BE12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194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5BE8-91BD-5656-385C-44898919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38BFA-7FED-4900-6DF0-C2954183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ABFE-97CF-95EC-75B7-94866663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059DF-3754-2A08-EAFD-309D77A85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8AD0D-51E1-A51E-2DFD-12C4CB846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48C30-7F16-DCE7-E61A-541E2355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11/12/2023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C1474-BF9C-491A-118D-A793AC38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D4E83-122C-FC90-BDEB-19BA93A7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914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DD88-0D10-5DDE-BA83-2DF27C3B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BC3B2-8D83-F7D8-A7DA-24F651E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11/12/2023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50990-B216-C3F4-FDAA-D924A1D3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80D53-62B7-D4A9-9725-06F8DD6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532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AF34E-62E8-D876-6E4A-4D03BA36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11/12/2023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D6B2C-23F1-FB3F-911B-1DB42219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4B1BF-1069-7E02-6304-0DF222A7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838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9FCF-352D-4D93-59AD-4892D3A4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C965-6F9E-88EA-BCAF-09C4AB46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D8F98-3F48-BC19-8B11-4F3CE7927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3886-83A1-401A-8E2F-CAD1A99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11/12/2023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407C1-2297-B3FF-986A-64400166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0522-38D5-73A5-6D93-28BA677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05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5C99-BE0C-6233-4BB6-E2548CB3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A1C07-0EDC-E7CB-600E-F7BBD9276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06FB-E469-71CB-924C-C1474E06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EDD5-3313-BE86-BBC4-96733FF7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11/12/2023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E8033-C312-0D2D-35AE-45377681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C299A-D498-CAF4-24E3-062EA78C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953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F195E-5319-960C-6441-0FA7DE34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FAF77-F465-BF1C-8F72-112500FD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7A03-BA2D-4179-DBF7-068C42A63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6255-4E0A-9947-BB00-6A8DE686381C}" type="datetimeFigureOut">
              <a:rPr lang="en-BE" smtClean="0"/>
              <a:t>11/12/2023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304-B1D9-B07F-8653-F85A70EA0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63BDE-237B-67A9-63AE-C7BA518DE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82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EE61FE-0AB1-47DD-9454-8F5641DD530E}"/>
              </a:ext>
            </a:extLst>
          </p:cNvPr>
          <p:cNvSpPr txBox="1">
            <a:spLocks/>
          </p:cNvSpPr>
          <p:nvPr/>
        </p:nvSpPr>
        <p:spPr>
          <a:xfrm>
            <a:off x="1670670" y="2715764"/>
            <a:ext cx="8053178" cy="281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What is SEM &amp; BIO?</a:t>
            </a: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Briefly BEM</a:t>
            </a: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Deep dive into ITCSS</a:t>
            </a: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Ravago code examples</a:t>
            </a:r>
          </a:p>
          <a:p>
            <a:pPr algn="l"/>
            <a:endParaRPr lang="en-BE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B50B1-67D0-BED5-F2D4-7C088D1B95C5}"/>
              </a:ext>
            </a:extLst>
          </p:cNvPr>
          <p:cNvSpPr txBox="1"/>
          <p:nvPr/>
        </p:nvSpPr>
        <p:spPr>
          <a:xfrm>
            <a:off x="1543987" y="777453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969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and for your future self</a:t>
            </a:r>
          </a:p>
          <a:p>
            <a:pPr algn="l"/>
            <a:endParaRPr lang="en-GB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3A2CA5-2B72-58DE-38C4-EFBAC445C109}"/>
              </a:ext>
            </a:extLst>
          </p:cNvPr>
          <p:cNvGrpSpPr/>
          <p:nvPr/>
        </p:nvGrpSpPr>
        <p:grpSpPr>
          <a:xfrm>
            <a:off x="1710908" y="897179"/>
            <a:ext cx="4263199" cy="720000"/>
            <a:chOff x="4032979" y="2230800"/>
            <a:chExt cx="4263199" cy="720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BCFFD2-10DA-A900-8459-1F7EBB272C89}"/>
                </a:ext>
              </a:extLst>
            </p:cNvPr>
            <p:cNvSpPr txBox="1"/>
            <p:nvPr/>
          </p:nvSpPr>
          <p:spPr>
            <a:xfrm>
              <a:off x="4032979" y="2230800"/>
              <a:ext cx="72000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14DD80-B06D-715F-5041-1C5B59977D05}"/>
                </a:ext>
              </a:extLst>
            </p:cNvPr>
            <p:cNvSpPr txBox="1"/>
            <p:nvPr/>
          </p:nvSpPr>
          <p:spPr>
            <a:xfrm>
              <a:off x="4725970" y="2242914"/>
              <a:ext cx="35702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06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C43B04-AB82-A955-CB29-D2ED0D9FC1D8}"/>
              </a:ext>
            </a:extLst>
          </p:cNvPr>
          <p:cNvGrpSpPr/>
          <p:nvPr/>
        </p:nvGrpSpPr>
        <p:grpSpPr>
          <a:xfrm>
            <a:off x="298580" y="518291"/>
            <a:ext cx="2007730" cy="369332"/>
            <a:chOff x="352930" y="3505772"/>
            <a:chExt cx="200773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94C3B7-AD35-5611-5FD3-B4AA1A67196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A31FA-BDDF-2013-D788-D86C6168C16E}"/>
                </a:ext>
              </a:extLst>
            </p:cNvPr>
            <p:cNvSpPr txBox="1"/>
            <p:nvPr/>
          </p:nvSpPr>
          <p:spPr>
            <a:xfrm>
              <a:off x="606654" y="3505772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1E8C5C-2967-07C5-0410-5893B98E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10668000" cy="298704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229C47-A346-318E-73F4-7AA40E7AACC8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660365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 and for your future self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82BDE-2182-BC52-4AF0-73E277306EA7}"/>
              </a:ext>
            </a:extLst>
          </p:cNvPr>
          <p:cNvGrpSpPr/>
          <p:nvPr/>
        </p:nvGrpSpPr>
        <p:grpSpPr>
          <a:xfrm>
            <a:off x="3718561" y="2545080"/>
            <a:ext cx="7420494" cy="2994670"/>
            <a:chOff x="8778239" y="1935480"/>
            <a:chExt cx="2360815" cy="29946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2F58AB-5F7A-0D91-B2A2-C2C817D0BA3F}"/>
                </a:ext>
              </a:extLst>
            </p:cNvPr>
            <p:cNvSpPr/>
            <p:nvPr/>
          </p:nvSpPr>
          <p:spPr>
            <a:xfrm>
              <a:off x="8778239" y="1935480"/>
              <a:ext cx="2360815" cy="23774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86CEC8-04C5-832B-F84B-72E2334B312C}"/>
                </a:ext>
              </a:extLst>
            </p:cNvPr>
            <p:cNvSpPr/>
            <p:nvPr/>
          </p:nvSpPr>
          <p:spPr>
            <a:xfrm>
              <a:off x="8778239" y="4204862"/>
              <a:ext cx="2360814" cy="725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313189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C43B04-AB82-A955-CB29-D2ED0D9FC1D8}"/>
              </a:ext>
            </a:extLst>
          </p:cNvPr>
          <p:cNvGrpSpPr/>
          <p:nvPr/>
        </p:nvGrpSpPr>
        <p:grpSpPr>
          <a:xfrm>
            <a:off x="298580" y="518291"/>
            <a:ext cx="2007730" cy="369332"/>
            <a:chOff x="352930" y="3505772"/>
            <a:chExt cx="200773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94C3B7-AD35-5611-5FD3-B4AA1A67196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A31FA-BDDF-2013-D788-D86C6168C16E}"/>
                </a:ext>
              </a:extLst>
            </p:cNvPr>
            <p:cNvSpPr txBox="1"/>
            <p:nvPr/>
          </p:nvSpPr>
          <p:spPr>
            <a:xfrm>
              <a:off x="606654" y="3505772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1E8C5C-2967-07C5-0410-5893B98E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10668000" cy="29870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82BDE-2182-BC52-4AF0-73E277306EA7}"/>
              </a:ext>
            </a:extLst>
          </p:cNvPr>
          <p:cNvGrpSpPr/>
          <p:nvPr/>
        </p:nvGrpSpPr>
        <p:grpSpPr>
          <a:xfrm>
            <a:off x="6248399" y="2545080"/>
            <a:ext cx="4890655" cy="2994670"/>
            <a:chOff x="8778239" y="1935480"/>
            <a:chExt cx="2360815" cy="29946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2F58AB-5F7A-0D91-B2A2-C2C817D0BA3F}"/>
                </a:ext>
              </a:extLst>
            </p:cNvPr>
            <p:cNvSpPr/>
            <p:nvPr/>
          </p:nvSpPr>
          <p:spPr>
            <a:xfrm>
              <a:off x="8778239" y="1935480"/>
              <a:ext cx="2360815" cy="23774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86CEC8-04C5-832B-F84B-72E2334B312C}"/>
                </a:ext>
              </a:extLst>
            </p:cNvPr>
            <p:cNvSpPr/>
            <p:nvPr/>
          </p:nvSpPr>
          <p:spPr>
            <a:xfrm>
              <a:off x="8778239" y="4204862"/>
              <a:ext cx="2360814" cy="725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E410024-DA54-1242-A44C-BAE200C303E0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660365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 and for your future self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4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C43B04-AB82-A955-CB29-D2ED0D9FC1D8}"/>
              </a:ext>
            </a:extLst>
          </p:cNvPr>
          <p:cNvGrpSpPr/>
          <p:nvPr/>
        </p:nvGrpSpPr>
        <p:grpSpPr>
          <a:xfrm>
            <a:off x="298580" y="518291"/>
            <a:ext cx="2007730" cy="369332"/>
            <a:chOff x="352930" y="3505772"/>
            <a:chExt cx="200773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94C3B7-AD35-5611-5FD3-B4AA1A67196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A31FA-BDDF-2013-D788-D86C6168C16E}"/>
                </a:ext>
              </a:extLst>
            </p:cNvPr>
            <p:cNvSpPr txBox="1"/>
            <p:nvPr/>
          </p:nvSpPr>
          <p:spPr>
            <a:xfrm>
              <a:off x="606654" y="3505772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1E8C5C-2967-07C5-0410-5893B98E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10668000" cy="29870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82BDE-2182-BC52-4AF0-73E277306EA7}"/>
              </a:ext>
            </a:extLst>
          </p:cNvPr>
          <p:cNvGrpSpPr/>
          <p:nvPr/>
        </p:nvGrpSpPr>
        <p:grpSpPr>
          <a:xfrm>
            <a:off x="8778239" y="2545080"/>
            <a:ext cx="2360815" cy="2994670"/>
            <a:chOff x="8778239" y="1935480"/>
            <a:chExt cx="2360815" cy="29946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2F58AB-5F7A-0D91-B2A2-C2C817D0BA3F}"/>
                </a:ext>
              </a:extLst>
            </p:cNvPr>
            <p:cNvSpPr/>
            <p:nvPr/>
          </p:nvSpPr>
          <p:spPr>
            <a:xfrm>
              <a:off x="8778239" y="1935480"/>
              <a:ext cx="2360815" cy="23774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86CEC8-04C5-832B-F84B-72E2334B312C}"/>
                </a:ext>
              </a:extLst>
            </p:cNvPr>
            <p:cNvSpPr/>
            <p:nvPr/>
          </p:nvSpPr>
          <p:spPr>
            <a:xfrm>
              <a:off x="8778239" y="4204862"/>
              <a:ext cx="2360814" cy="725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0459E5E-139B-9455-358C-EF2F8892B02E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660365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 and for your future self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0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C43B04-AB82-A955-CB29-D2ED0D9FC1D8}"/>
              </a:ext>
            </a:extLst>
          </p:cNvPr>
          <p:cNvGrpSpPr/>
          <p:nvPr/>
        </p:nvGrpSpPr>
        <p:grpSpPr>
          <a:xfrm>
            <a:off x="298580" y="518291"/>
            <a:ext cx="2007730" cy="369332"/>
            <a:chOff x="352930" y="3505772"/>
            <a:chExt cx="200773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94C3B7-AD35-5611-5FD3-B4AA1A67196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A31FA-BDDF-2013-D788-D86C6168C16E}"/>
                </a:ext>
              </a:extLst>
            </p:cNvPr>
            <p:cNvSpPr txBox="1"/>
            <p:nvPr/>
          </p:nvSpPr>
          <p:spPr>
            <a:xfrm>
              <a:off x="606654" y="3505772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1E8C5C-2967-07C5-0410-5893B98E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10668000" cy="298704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17D79B-D296-83D7-DF97-96914D541CCD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660365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 and for your future self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2731248" cy="369332"/>
            <a:chOff x="352930" y="3505772"/>
            <a:chExt cx="2731248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ample: Comments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1CD2DD-46C7-D8E9-9684-FB0FFBDD9BB5}"/>
              </a:ext>
            </a:extLst>
          </p:cNvPr>
          <p:cNvSpPr txBox="1"/>
          <p:nvPr/>
        </p:nvSpPr>
        <p:spPr>
          <a:xfrm>
            <a:off x="1225876" y="4499650"/>
            <a:ext cx="974024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.</a:t>
            </a:r>
            <a:r>
              <a:rPr lang="en-GB" sz="1600" dirty="0">
                <a:solidFill>
                  <a:srgbClr val="0033B3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box </a:t>
            </a: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{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margin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1750EB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11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px 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+ </a:t>
            </a:r>
            <a:r>
              <a:rPr lang="en-GB" sz="1600" dirty="0">
                <a:solidFill>
                  <a:srgbClr val="1750EB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5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px 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+ </a:t>
            </a:r>
            <a:r>
              <a:rPr lang="en-GB" sz="1600" dirty="0">
                <a:solidFill>
                  <a:srgbClr val="1750EB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8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px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 </a:t>
            </a:r>
            <a:r>
              <a:rPr lang="en-GB" sz="1600" i="1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height label + margin label + padding input</a:t>
            </a:r>
            <a:br>
              <a:rPr lang="en-GB" sz="1600" i="1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  <a:endParaRPr lang="en-GB" sz="1600" dirty="0">
              <a:solidFill>
                <a:srgbClr val="080808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CD1B-3B07-753E-A82C-D09A53492BF8}"/>
              </a:ext>
            </a:extLst>
          </p:cNvPr>
          <p:cNvSpPr txBox="1"/>
          <p:nvPr/>
        </p:nvSpPr>
        <p:spPr>
          <a:xfrm>
            <a:off x="1225876" y="2138664"/>
            <a:ext cx="974024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.</a:t>
            </a:r>
            <a:r>
              <a:rPr lang="en-GB" sz="1600" dirty="0">
                <a:solidFill>
                  <a:srgbClr val="0033B3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box </a:t>
            </a: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{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margin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1750EB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24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px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  <a:endParaRPr lang="en-GB" sz="1600" dirty="0">
              <a:solidFill>
                <a:srgbClr val="080808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DCA662-F4E7-A912-D7C9-3AE818ABAD3D}"/>
              </a:ext>
            </a:extLst>
          </p:cNvPr>
          <p:cNvSpPr txBox="1">
            <a:spLocks/>
          </p:cNvSpPr>
          <p:nvPr/>
        </p:nvSpPr>
        <p:spPr>
          <a:xfrm>
            <a:off x="1225876" y="4130318"/>
            <a:ext cx="8906489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Add comments when needed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4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4157920" cy="369332"/>
            <a:chOff x="352930" y="3505772"/>
            <a:chExt cx="415792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3889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ample: Simple-engineering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1CD2DD-46C7-D8E9-9684-FB0FFBDD9BB5}"/>
              </a:ext>
            </a:extLst>
          </p:cNvPr>
          <p:cNvSpPr txBox="1"/>
          <p:nvPr/>
        </p:nvSpPr>
        <p:spPr>
          <a:xfrm>
            <a:off x="1225876" y="5157079"/>
            <a:ext cx="974024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.</a:t>
            </a:r>
            <a:r>
              <a:rPr lang="en-GB" sz="1600" dirty="0" err="1">
                <a:effectLst/>
                <a:latin typeface="Roboto Mono Light for Powerline" pitchFamily="2" charset="0"/>
                <a:ea typeface="Roboto Mono Light for Powerline" pitchFamily="2" charset="0"/>
              </a:rPr>
              <a:t>box__item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--</a:t>
            </a:r>
            <a:r>
              <a:rPr lang="en-GB" sz="1600" dirty="0" err="1">
                <a:effectLst/>
                <a:latin typeface="Roboto Mono Light for Powerline" pitchFamily="2" charset="0"/>
                <a:ea typeface="Roboto Mono Light for Powerline" pitchFamily="2" charset="0"/>
              </a:rPr>
              <a:t>dark:hover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{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red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CD1B-3B07-753E-A82C-D09A53492BF8}"/>
              </a:ext>
            </a:extLst>
          </p:cNvPr>
          <p:cNvSpPr txBox="1"/>
          <p:nvPr/>
        </p:nvSpPr>
        <p:spPr>
          <a:xfrm>
            <a:off x="1225876" y="1850821"/>
            <a:ext cx="974024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.box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&amp;__item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&amp;--dark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  &amp;:hover {</a:t>
            </a:r>
            <a:br>
              <a:rPr lang="en-GB" sz="1600" dirty="0">
                <a:solidFill>
                  <a:srgbClr val="BC0BA2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BC0BA2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red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4F92D4-68C5-3DC6-4096-9572093C5AD5}"/>
              </a:ext>
            </a:extLst>
          </p:cNvPr>
          <p:cNvSpPr txBox="1">
            <a:spLocks/>
          </p:cNvSpPr>
          <p:nvPr/>
        </p:nvSpPr>
        <p:spPr>
          <a:xfrm>
            <a:off x="1225876" y="4787747"/>
            <a:ext cx="8906489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Keep it simple</a:t>
            </a:r>
            <a:endParaRPr lang="en-BE" sz="18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33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4157920" cy="369332"/>
            <a:chOff x="352930" y="3505772"/>
            <a:chExt cx="415792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3889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ample: Simple-engineering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A0ACD1B-3B07-753E-A82C-D09A53492BF8}"/>
              </a:ext>
            </a:extLst>
          </p:cNvPr>
          <p:cNvSpPr txBox="1"/>
          <p:nvPr/>
        </p:nvSpPr>
        <p:spPr>
          <a:xfrm>
            <a:off x="1642755" y="1841399"/>
            <a:ext cx="8906489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.box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&amp;__item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&amp;:hover {</a:t>
            </a:r>
            <a:b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blue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&amp;--</a:t>
            </a:r>
            <a:r>
              <a:rPr lang="en-GB" sz="1600" dirty="0" err="1">
                <a:effectLst/>
                <a:latin typeface="Roboto Mono Light for Powerline" pitchFamily="2" charset="0"/>
                <a:ea typeface="Roboto Mono Light for Powerline" pitchFamily="2" charset="0"/>
              </a:rPr>
              <a:t>dark:hover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{</a:t>
            </a:r>
            <a:b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white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&amp;--</a:t>
            </a:r>
            <a:r>
              <a:rPr lang="en-GB" sz="1600" dirty="0" err="1">
                <a:effectLst/>
                <a:latin typeface="Roboto Mono Light for Powerline" pitchFamily="2" charset="0"/>
                <a:ea typeface="Roboto Mono Light for Powerline" pitchFamily="2" charset="0"/>
              </a:rPr>
              <a:t>light:hover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{</a:t>
            </a:r>
            <a:b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black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62CDA9-EB9F-C2CD-C1F1-C55998CCF1FB}"/>
              </a:ext>
            </a:extLst>
          </p:cNvPr>
          <p:cNvSpPr txBox="1">
            <a:spLocks/>
          </p:cNvSpPr>
          <p:nvPr/>
        </p:nvSpPr>
        <p:spPr>
          <a:xfrm>
            <a:off x="1642754" y="1472067"/>
            <a:ext cx="8906489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Expand when needed</a:t>
            </a:r>
            <a:endParaRPr lang="en-BE" sz="18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9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604F50-72E7-35B7-47C8-FAEF80B5D7BB}"/>
              </a:ext>
            </a:extLst>
          </p:cNvPr>
          <p:cNvGrpSpPr/>
          <p:nvPr/>
        </p:nvGrpSpPr>
        <p:grpSpPr>
          <a:xfrm>
            <a:off x="4004481" y="3205553"/>
            <a:ext cx="4161043" cy="1107996"/>
            <a:chOff x="411579" y="4490820"/>
            <a:chExt cx="4161043" cy="11079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A4A2DD-919C-7225-0951-773B11935A7D}"/>
                </a:ext>
              </a:extLst>
            </p:cNvPr>
            <p:cNvSpPr/>
            <p:nvPr/>
          </p:nvSpPr>
          <p:spPr>
            <a:xfrm>
              <a:off x="411579" y="4490820"/>
              <a:ext cx="327334" cy="1107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63E4EB-97AB-DCA9-83B8-261C3AA560D2}"/>
                </a:ext>
              </a:extLst>
            </p:cNvPr>
            <p:cNvGrpSpPr/>
            <p:nvPr/>
          </p:nvGrpSpPr>
          <p:grpSpPr>
            <a:xfrm>
              <a:off x="412059" y="4860152"/>
              <a:ext cx="4160563" cy="369332"/>
              <a:chOff x="352930" y="3505772"/>
              <a:chExt cx="4160563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4A6D6-E9C4-07F7-CE9E-9D8A522109B0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D1DCD0-B104-5C69-92B5-C192B7D89A9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TCSS: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nverted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T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riangle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4BFD02-866A-B1A0-0A2A-A90A594F1D94}"/>
                </a:ext>
              </a:extLst>
            </p:cNvPr>
            <p:cNvGrpSpPr/>
            <p:nvPr/>
          </p:nvGrpSpPr>
          <p:grpSpPr>
            <a:xfrm>
              <a:off x="411579" y="4490820"/>
              <a:ext cx="4022704" cy="369332"/>
              <a:chOff x="352930" y="3505772"/>
              <a:chExt cx="4022704" cy="3693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C3A278-C726-7F81-CC20-3348F174EF9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D522D4-31B5-0141-E82A-6B00831CAE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768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EM: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lock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lement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odifier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F6622B-D868-8208-DCE8-A772E69B4643}"/>
                </a:ext>
              </a:extLst>
            </p:cNvPr>
            <p:cNvGrpSpPr/>
            <p:nvPr/>
          </p:nvGrpSpPr>
          <p:grpSpPr>
            <a:xfrm>
              <a:off x="411579" y="5229484"/>
              <a:ext cx="3884846" cy="369332"/>
              <a:chOff x="352930" y="3505772"/>
              <a:chExt cx="3884846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0AD194-E2A5-C14C-6EF7-F7277255E3F9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20FF31-6D9A-A0C8-9C13-5B87CBC9563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631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bject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riented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5DB03E-DD3F-7791-6E7A-9B8C26D29B36}"/>
              </a:ext>
            </a:extLst>
          </p:cNvPr>
          <p:cNvSpPr txBox="1"/>
          <p:nvPr/>
        </p:nvSpPr>
        <p:spPr>
          <a:xfrm>
            <a:off x="885440" y="891812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BIO</a:t>
            </a:r>
          </a:p>
        </p:txBody>
      </p:sp>
    </p:spTree>
    <p:extLst>
      <p:ext uri="{BB962C8B-B14F-4D97-AF65-F5344CB8AC3E}">
        <p14:creationId xmlns:p14="http://schemas.microsoft.com/office/powerpoint/2010/main" val="319551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BEM is a very popular methodology to write CSS with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low CSS specificity and unique class names</a:t>
            </a:r>
          </a:p>
          <a:p>
            <a:pPr algn="l"/>
            <a:endParaRPr lang="en-GB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667A03-6292-2B91-EE7E-A8659199C54A}"/>
              </a:ext>
            </a:extLst>
          </p:cNvPr>
          <p:cNvGrpSpPr/>
          <p:nvPr/>
        </p:nvGrpSpPr>
        <p:grpSpPr>
          <a:xfrm>
            <a:off x="1710908" y="922522"/>
            <a:ext cx="8899471" cy="720000"/>
            <a:chOff x="715204" y="1700360"/>
            <a:chExt cx="8899471" cy="720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DD2E62-9F4C-FE4B-BDD2-52B5DF0FA1DA}"/>
                </a:ext>
              </a:extLst>
            </p:cNvPr>
            <p:cNvSpPr txBox="1"/>
            <p:nvPr/>
          </p:nvSpPr>
          <p:spPr>
            <a:xfrm>
              <a:off x="715204" y="1700360"/>
              <a:ext cx="72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B040A9-56BF-24AB-C938-00B93101B59A}"/>
                </a:ext>
              </a:extLst>
            </p:cNvPr>
            <p:cNvSpPr txBox="1"/>
            <p:nvPr/>
          </p:nvSpPr>
          <p:spPr>
            <a:xfrm>
              <a:off x="1427818" y="1712474"/>
              <a:ext cx="81868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lock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lement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75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B59579-C6C0-2C2C-0AE9-C4C8D9565A4D}"/>
              </a:ext>
            </a:extLst>
          </p:cNvPr>
          <p:cNvGrpSpPr/>
          <p:nvPr/>
        </p:nvGrpSpPr>
        <p:grpSpPr>
          <a:xfrm>
            <a:off x="1670670" y="2525092"/>
            <a:ext cx="1957171" cy="1120004"/>
            <a:chOff x="7032945" y="3003125"/>
            <a:chExt cx="1957171" cy="11200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36CB46-4A7E-656F-4CD8-9735525A5383}"/>
                </a:ext>
              </a:extLst>
            </p:cNvPr>
            <p:cNvSpPr/>
            <p:nvPr/>
          </p:nvSpPr>
          <p:spPr>
            <a:xfrm>
              <a:off x="7032945" y="3003125"/>
              <a:ext cx="327998" cy="11200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756F15-96AE-DF77-F58B-EFA5A50236CB}"/>
                </a:ext>
              </a:extLst>
            </p:cNvPr>
            <p:cNvGrpSpPr/>
            <p:nvPr/>
          </p:nvGrpSpPr>
          <p:grpSpPr>
            <a:xfrm>
              <a:off x="7033609" y="3017099"/>
              <a:ext cx="1403398" cy="369332"/>
              <a:chOff x="352930" y="3505772"/>
              <a:chExt cx="1403398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303ECF-7AA6-E8BF-D813-B4CE23DE71E1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EA9F7-FFE7-18FB-7D56-1C3BB670F0AE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calable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0B2AB1-B26E-8758-EF27-CB072F11AE1A}"/>
                </a:ext>
              </a:extLst>
            </p:cNvPr>
            <p:cNvGrpSpPr/>
            <p:nvPr/>
          </p:nvGrpSpPr>
          <p:grpSpPr>
            <a:xfrm>
              <a:off x="7034115" y="3384770"/>
              <a:ext cx="1679114" cy="369332"/>
              <a:chOff x="352930" y="3505772"/>
              <a:chExt cx="1679114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30FCE-CD67-9ADE-6BDB-00F8097AA758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5A415E-CB7A-853C-FF18-DFCD4BB519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xtensible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498720-6DE5-5801-543F-CFF3F97274D1}"/>
                </a:ext>
              </a:extLst>
            </p:cNvPr>
            <p:cNvGrpSpPr/>
            <p:nvPr/>
          </p:nvGrpSpPr>
          <p:grpSpPr>
            <a:xfrm>
              <a:off x="7035285" y="3753797"/>
              <a:ext cx="1954831" cy="369332"/>
              <a:chOff x="352930" y="3505772"/>
              <a:chExt cx="1954831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A7B72A-563F-9A36-B67D-928830109F3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12CC77-2247-D169-A953-EB4042AD820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aintainable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604F50-72E7-35B7-47C8-FAEF80B5D7BB}"/>
              </a:ext>
            </a:extLst>
          </p:cNvPr>
          <p:cNvGrpSpPr/>
          <p:nvPr/>
        </p:nvGrpSpPr>
        <p:grpSpPr>
          <a:xfrm>
            <a:off x="1670670" y="4152228"/>
            <a:ext cx="4161043" cy="1107996"/>
            <a:chOff x="411579" y="4490820"/>
            <a:chExt cx="4161043" cy="11079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A4A2DD-919C-7225-0951-773B11935A7D}"/>
                </a:ext>
              </a:extLst>
            </p:cNvPr>
            <p:cNvSpPr/>
            <p:nvPr/>
          </p:nvSpPr>
          <p:spPr>
            <a:xfrm>
              <a:off x="411579" y="4490820"/>
              <a:ext cx="327334" cy="1107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63E4EB-97AB-DCA9-83B8-261C3AA560D2}"/>
                </a:ext>
              </a:extLst>
            </p:cNvPr>
            <p:cNvGrpSpPr/>
            <p:nvPr/>
          </p:nvGrpSpPr>
          <p:grpSpPr>
            <a:xfrm>
              <a:off x="412059" y="4860152"/>
              <a:ext cx="4160563" cy="369332"/>
              <a:chOff x="352930" y="3505772"/>
              <a:chExt cx="4160563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4A6D6-E9C4-07F7-CE9E-9D8A522109B0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D1DCD0-B104-5C69-92B5-C192B7D89A9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TCSS: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nverted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T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riangle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4BFD02-866A-B1A0-0A2A-A90A594F1D94}"/>
                </a:ext>
              </a:extLst>
            </p:cNvPr>
            <p:cNvGrpSpPr/>
            <p:nvPr/>
          </p:nvGrpSpPr>
          <p:grpSpPr>
            <a:xfrm>
              <a:off x="411579" y="4490820"/>
              <a:ext cx="4022704" cy="369332"/>
              <a:chOff x="352930" y="3505772"/>
              <a:chExt cx="4022704" cy="3693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C3A278-C726-7F81-CC20-3348F174EF9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D522D4-31B5-0141-E82A-6B00831CAE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768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EM: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lock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lement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odifier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F6622B-D868-8208-DCE8-A772E69B4643}"/>
                </a:ext>
              </a:extLst>
            </p:cNvPr>
            <p:cNvGrpSpPr/>
            <p:nvPr/>
          </p:nvGrpSpPr>
          <p:grpSpPr>
            <a:xfrm>
              <a:off x="411579" y="5229484"/>
              <a:ext cx="3884846" cy="369332"/>
              <a:chOff x="352930" y="3505772"/>
              <a:chExt cx="3884846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0AD194-E2A5-C14C-6EF7-F7277255E3F9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20FF31-6D9A-A0C8-9C13-5B87CBC9563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631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bject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riented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2022AE5-C01B-2FF5-8351-251F7240D935}"/>
              </a:ext>
            </a:extLst>
          </p:cNvPr>
          <p:cNvSpPr txBox="1"/>
          <p:nvPr/>
        </p:nvSpPr>
        <p:spPr>
          <a:xfrm>
            <a:off x="1543987" y="777453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SEM &amp; BIO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EFAC73-228E-3614-510F-18A8386F103B}"/>
              </a:ext>
            </a:extLst>
          </p:cNvPr>
          <p:cNvSpPr txBox="1"/>
          <p:nvPr/>
        </p:nvSpPr>
        <p:spPr>
          <a:xfrm>
            <a:off x="5928275" y="923320"/>
            <a:ext cx="3791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00" i="1" dirty="0">
                <a:latin typeface="Roboto Mono Light for Powerline" pitchFamily="2" charset="0"/>
                <a:ea typeface="Roboto Mono Light for Powerline" pitchFamily="2" charset="0"/>
              </a:rPr>
              <a:t>A combination of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81755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13BC4F9-3733-8C84-41D1-4232FF33EC54}"/>
              </a:ext>
            </a:extLst>
          </p:cNvPr>
          <p:cNvSpPr txBox="1">
            <a:spLocks/>
          </p:cNvSpPr>
          <p:nvPr/>
        </p:nvSpPr>
        <p:spPr>
          <a:xfrm>
            <a:off x="1286748" y="4989881"/>
            <a:ext cx="3345166" cy="7748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High CSS specificity</a:t>
            </a:r>
          </a:p>
          <a:p>
            <a:pPr algn="l"/>
            <a:r>
              <a:rPr lang="en-BE" sz="1800" dirty="0">
                <a:latin typeface="Roboto Mono Light for Powerline" pitchFamily="2" charset="0"/>
                <a:ea typeface="Roboto Mono Light for Powerline" pitchFamily="2" charset="0"/>
              </a:rPr>
              <a:t>Nesting is hell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1C7FF9-A2C9-FA4D-182C-00BA5004C90A}"/>
              </a:ext>
            </a:extLst>
          </p:cNvPr>
          <p:cNvSpPr txBox="1">
            <a:spLocks/>
          </p:cNvSpPr>
          <p:nvPr/>
        </p:nvSpPr>
        <p:spPr>
          <a:xfrm>
            <a:off x="6907199" y="4989881"/>
            <a:ext cx="3345166" cy="7748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Low CSS specificity</a:t>
            </a:r>
          </a:p>
          <a:p>
            <a:pPr algn="l"/>
            <a:r>
              <a:rPr lang="en-BE" sz="1800" dirty="0">
                <a:latin typeface="Roboto Mono Light for Powerline" pitchFamily="2" charset="0"/>
                <a:ea typeface="Roboto Mono Light for Powerline" pitchFamily="2" charset="0"/>
              </a:rPr>
              <a:t>Unique class names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B03DA1-21FA-3FBE-DB35-0337AF3F678C}"/>
              </a:ext>
            </a:extLst>
          </p:cNvPr>
          <p:cNvGrpSpPr/>
          <p:nvPr/>
        </p:nvGrpSpPr>
        <p:grpSpPr>
          <a:xfrm>
            <a:off x="298580" y="518291"/>
            <a:ext cx="4133312" cy="369332"/>
            <a:chOff x="352930" y="3505772"/>
            <a:chExt cx="413331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DA6B1-569C-1A0B-879B-DFFFDAAB9BCE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D462D-7609-7575-3B63-1B09145BFBA3}"/>
                </a:ext>
              </a:extLst>
            </p:cNvPr>
            <p:cNvSpPr txBox="1"/>
            <p:nvPr/>
          </p:nvSpPr>
          <p:spPr>
            <a:xfrm>
              <a:off x="606654" y="3505772"/>
              <a:ext cx="3879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lock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lement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2822E5-3174-8F40-F240-42BDE4927AD0}"/>
              </a:ext>
            </a:extLst>
          </p:cNvPr>
          <p:cNvGrpSpPr/>
          <p:nvPr/>
        </p:nvGrpSpPr>
        <p:grpSpPr>
          <a:xfrm>
            <a:off x="1286748" y="1784452"/>
            <a:ext cx="9618506" cy="2308325"/>
            <a:chOff x="1286748" y="1784452"/>
            <a:chExt cx="9618506" cy="2308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0ACFF1-6F4D-EAD7-9AB3-6E91D7BB97A2}"/>
                </a:ext>
              </a:extLst>
            </p:cNvPr>
            <p:cNvSpPr txBox="1"/>
            <p:nvPr/>
          </p:nvSpPr>
          <p:spPr>
            <a:xfrm>
              <a:off x="1286748" y="1784453"/>
              <a:ext cx="3986456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.grid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.grid</a:t>
              </a:r>
              <a:r>
                <a:rPr lang="en-BE" sz="1600" spc="3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__</a:t>
              </a:r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item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.grid</a:t>
              </a:r>
              <a:r>
                <a:rPr lang="en-BE" sz="1600" spc="3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__</a:t>
              </a:r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item-form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  .grid</a:t>
              </a:r>
              <a:r>
                <a:rPr lang="en-BE" sz="1600" spc="3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__</a:t>
              </a:r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item-content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    </a:t>
              </a:r>
              <a:r>
                <a:rPr lang="en-GB" sz="1600" i="1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...</a:t>
              </a:r>
              <a:endParaRPr lang="en-BE" sz="1600" spc="-3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  }    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}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}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AFCEF-030B-88C8-01C0-61B5EF28125A}"/>
                </a:ext>
              </a:extLst>
            </p:cNvPr>
            <p:cNvSpPr txBox="1"/>
            <p:nvPr/>
          </p:nvSpPr>
          <p:spPr>
            <a:xfrm>
              <a:off x="6918798" y="1784452"/>
              <a:ext cx="3986456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.grid</a:t>
              </a:r>
              <a:r>
                <a:rPr lang="en-BE" sz="1600" spc="3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__</a:t>
              </a:r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item-content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  </a:t>
              </a:r>
              <a:r>
                <a:rPr lang="en-GB" sz="1600" i="1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...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}    </a:t>
              </a: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ECA7C4-757C-82D5-1C38-7702F65B6E13}"/>
                </a:ext>
              </a:extLst>
            </p:cNvPr>
            <p:cNvGrpSpPr/>
            <p:nvPr/>
          </p:nvGrpSpPr>
          <p:grpSpPr>
            <a:xfrm>
              <a:off x="5678026" y="2485787"/>
              <a:ext cx="835949" cy="512287"/>
              <a:chOff x="5678026" y="2485787"/>
              <a:chExt cx="835949" cy="51228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CFF1FD-55B7-75A3-1246-6D91C492F8C3}"/>
                  </a:ext>
                </a:extLst>
              </p:cNvPr>
              <p:cNvSpPr txBox="1"/>
              <p:nvPr/>
            </p:nvSpPr>
            <p:spPr>
              <a:xfrm>
                <a:off x="5678026" y="2485787"/>
                <a:ext cx="835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BEM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922654C-AD82-9778-1593-F47665466BF2}"/>
                  </a:ext>
                </a:extLst>
              </p:cNvPr>
              <p:cNvCxnSpPr/>
              <p:nvPr/>
            </p:nvCxnSpPr>
            <p:spPr>
              <a:xfrm>
                <a:off x="5728742" y="2998074"/>
                <a:ext cx="73451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1712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B03DA1-21FA-3FBE-DB35-0337AF3F678C}"/>
              </a:ext>
            </a:extLst>
          </p:cNvPr>
          <p:cNvGrpSpPr/>
          <p:nvPr/>
        </p:nvGrpSpPr>
        <p:grpSpPr>
          <a:xfrm>
            <a:off x="298580" y="518291"/>
            <a:ext cx="2559163" cy="369332"/>
            <a:chOff x="352930" y="3505772"/>
            <a:chExt cx="255916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DA6B1-569C-1A0B-879B-DFFFDAAB9BCE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D462D-7609-7575-3B63-1B09145BFBA3}"/>
                </a:ext>
              </a:extLst>
            </p:cNvPr>
            <p:cNvSpPr txBox="1"/>
            <p:nvPr/>
          </p:nvSpPr>
          <p:spPr>
            <a:xfrm>
              <a:off x="606654" y="3505772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Explanation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ACFF1-6F4D-EAD7-9AB3-6E91D7BB97A2}"/>
              </a:ext>
            </a:extLst>
          </p:cNvPr>
          <p:cNvSpPr txBox="1"/>
          <p:nvPr/>
        </p:nvSpPr>
        <p:spPr>
          <a:xfrm>
            <a:off x="1286747" y="3587133"/>
            <a:ext cx="667303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class="</a:t>
            </a:r>
            <a:r>
              <a:rPr lang="en-GB" sz="1600" dirty="0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"&gt;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class="</a:t>
            </a:r>
            <a:r>
              <a:rPr lang="en-GB" sz="1600" dirty="0" err="1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 err="1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__image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"&gt;&lt;/div&gt;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class="</a:t>
            </a:r>
            <a:r>
              <a:rPr lang="en-GB" sz="1600" dirty="0" err="1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 err="1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__image</a:t>
            </a:r>
            <a:r>
              <a:rPr lang="en-GB" sz="1600" dirty="0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sz="1600" dirty="0" err="1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 err="1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__image</a:t>
            </a:r>
            <a:r>
              <a:rPr lang="en-GB" sz="1600" dirty="0">
                <a:solidFill>
                  <a:schemeClr val="accent6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--small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"&gt;&lt;/div&gt;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7060D-3632-3A42-91A0-F58F7257304C}"/>
              </a:ext>
            </a:extLst>
          </p:cNvPr>
          <p:cNvSpPr txBox="1"/>
          <p:nvPr/>
        </p:nvSpPr>
        <p:spPr>
          <a:xfrm>
            <a:off x="2911474" y="1663251"/>
            <a:ext cx="6369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Roboto Mono Light for Powerline" pitchFamily="2" charset="0"/>
                <a:ea typeface="Roboto Mono Light for Powerline" pitchFamily="2" charset="0"/>
              </a:rPr>
              <a:t>&lt;div class="</a:t>
            </a:r>
            <a:r>
              <a:rPr lang="en-GB" sz="2000" b="1" dirty="0" err="1">
                <a:solidFill>
                  <a:srgbClr val="C00000"/>
                </a:solidFill>
                <a:latin typeface="Roboto Mono Light for Powerline" pitchFamily="2" charset="0"/>
                <a:ea typeface="Roboto Mono Light for Powerline" pitchFamily="2" charset="0"/>
              </a:rPr>
              <a:t>block</a:t>
            </a:r>
            <a:r>
              <a:rPr lang="en-GB" sz="2000" b="1" dirty="0" err="1">
                <a:solidFill>
                  <a:schemeClr val="accent1"/>
                </a:solidFill>
                <a:latin typeface="Roboto Mono Light for Powerline" pitchFamily="2" charset="0"/>
                <a:ea typeface="Roboto Mono Light for Powerline" pitchFamily="2" charset="0"/>
              </a:rPr>
              <a:t>__element</a:t>
            </a:r>
            <a:r>
              <a:rPr lang="en-GB" sz="2000" b="1" dirty="0">
                <a:solidFill>
                  <a:schemeClr val="accent6"/>
                </a:solidFill>
                <a:latin typeface="Roboto Mono Light for Powerline" pitchFamily="2" charset="0"/>
                <a:ea typeface="Roboto Mono Light for Powerline" pitchFamily="2" charset="0"/>
              </a:rPr>
              <a:t>--modifier</a:t>
            </a:r>
            <a:r>
              <a:rPr lang="en-GB" sz="2000" b="1" dirty="0">
                <a:latin typeface="Roboto Mono Light for Powerline" pitchFamily="2" charset="0"/>
                <a:ea typeface="Roboto Mono Light for Powerline" pitchFamily="2" charset="0"/>
              </a:rPr>
              <a:t>"&gt;</a:t>
            </a:r>
            <a:endParaRPr lang="en-BE" sz="20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53423-54B6-2DA4-C469-158B92592DDF}"/>
              </a:ext>
            </a:extLst>
          </p:cNvPr>
          <p:cNvSpPr txBox="1"/>
          <p:nvPr/>
        </p:nvSpPr>
        <p:spPr>
          <a:xfrm>
            <a:off x="8822482" y="3577210"/>
            <a:ext cx="207536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.</a:t>
            </a:r>
            <a:r>
              <a:rPr lang="en-GB" sz="1600" dirty="0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{</a:t>
            </a:r>
          </a:p>
          <a:p>
            <a:r>
              <a:rPr lang="en-GB" sz="1600" dirty="0">
                <a:solidFill>
                  <a:srgbClr val="174AD4"/>
                </a:solidFill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...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&amp;</a:t>
            </a:r>
            <a:r>
              <a:rPr lang="en-GB" sz="1600" dirty="0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__image {</a:t>
            </a:r>
            <a:endParaRPr lang="en-GB" sz="1600" dirty="0">
              <a:solidFill>
                <a:schemeClr val="accent1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...</a:t>
            </a:r>
          </a:p>
          <a:p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</a:t>
            </a:r>
            <a:r>
              <a:rPr lang="en-GB" sz="1600" dirty="0">
                <a:solidFill>
                  <a:schemeClr val="accent6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--small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...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</a:t>
            </a:r>
            <a:r>
              <a:rPr lang="en-GB" sz="1600" dirty="0">
                <a:solidFill>
                  <a:schemeClr val="accent6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  <a:b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6FC18-9240-A2A7-8A91-AF1F6607513C}"/>
              </a:ext>
            </a:extLst>
          </p:cNvPr>
          <p:cNvSpPr txBox="1"/>
          <p:nvPr/>
        </p:nvSpPr>
        <p:spPr>
          <a:xfrm>
            <a:off x="1286747" y="320567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 dirty="0">
                <a:latin typeface="Roboto Mono Light for Powerline" pitchFamily="2" charset="0"/>
                <a:ea typeface="Roboto Mono Light for Powerline" pitchFamily="2" charset="0"/>
              </a:rPr>
              <a:t>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C14C4-A1EA-BDE6-6650-AF2F03FFE861}"/>
              </a:ext>
            </a:extLst>
          </p:cNvPr>
          <p:cNvSpPr txBox="1"/>
          <p:nvPr/>
        </p:nvSpPr>
        <p:spPr>
          <a:xfrm>
            <a:off x="8822482" y="320567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 dirty="0">
                <a:latin typeface="Roboto Mono Light for Powerline" pitchFamily="2" charset="0"/>
                <a:ea typeface="Roboto Mono Light for Powerline" pitchFamily="2" charset="0"/>
              </a:rPr>
              <a:t>SCSS</a:t>
            </a:r>
          </a:p>
        </p:txBody>
      </p:sp>
    </p:spTree>
    <p:extLst>
      <p:ext uri="{BB962C8B-B14F-4D97-AF65-F5344CB8AC3E}">
        <p14:creationId xmlns:p14="http://schemas.microsoft.com/office/powerpoint/2010/main" val="154450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B03DA1-21FA-3FBE-DB35-0337AF3F678C}"/>
              </a:ext>
            </a:extLst>
          </p:cNvPr>
          <p:cNvGrpSpPr/>
          <p:nvPr/>
        </p:nvGrpSpPr>
        <p:grpSpPr>
          <a:xfrm>
            <a:off x="298580" y="518291"/>
            <a:ext cx="4133312" cy="369332"/>
            <a:chOff x="352930" y="3505772"/>
            <a:chExt cx="413331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DA6B1-569C-1A0B-879B-DFFFDAAB9BCE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D462D-7609-7575-3B63-1B09145BFBA3}"/>
                </a:ext>
              </a:extLst>
            </p:cNvPr>
            <p:cNvSpPr txBox="1"/>
            <p:nvPr/>
          </p:nvSpPr>
          <p:spPr>
            <a:xfrm>
              <a:off x="606654" y="3505772"/>
              <a:ext cx="3879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lock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lement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58F2F1-EB46-5834-284A-D87D5D2F8952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Some rules</a:t>
            </a:r>
          </a:p>
        </p:txBody>
      </p:sp>
    </p:spTree>
    <p:extLst>
      <p:ext uri="{BB962C8B-B14F-4D97-AF65-F5344CB8AC3E}">
        <p14:creationId xmlns:p14="http://schemas.microsoft.com/office/powerpoint/2010/main" val="118716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B03DA1-21FA-3FBE-DB35-0337AF3F678C}"/>
              </a:ext>
            </a:extLst>
          </p:cNvPr>
          <p:cNvGrpSpPr/>
          <p:nvPr/>
        </p:nvGrpSpPr>
        <p:grpSpPr>
          <a:xfrm>
            <a:off x="298580" y="518291"/>
            <a:ext cx="1717586" cy="369332"/>
            <a:chOff x="352930" y="3505772"/>
            <a:chExt cx="171758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DA6B1-569C-1A0B-879B-DFFFDAAB9BCE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D462D-7609-7575-3B63-1B09145BFBA3}"/>
                </a:ext>
              </a:extLst>
            </p:cNvPr>
            <p:cNvSpPr txBox="1"/>
            <p:nvPr/>
          </p:nvSpPr>
          <p:spPr>
            <a:xfrm>
              <a:off x="606654" y="3505772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lock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1584-9055-1CD5-1525-95E9C0EE85DD}"/>
              </a:ext>
            </a:extLst>
          </p:cNvPr>
          <p:cNvSpPr txBox="1">
            <a:spLocks/>
          </p:cNvSpPr>
          <p:nvPr/>
        </p:nvSpPr>
        <p:spPr>
          <a:xfrm>
            <a:off x="1103072" y="1351582"/>
            <a:ext cx="10075796" cy="10768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can contain other blocks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can contain elements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can have a modifiers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17CA19-B9B6-F733-7E80-03D501C79A91}"/>
              </a:ext>
            </a:extLst>
          </p:cNvPr>
          <p:cNvSpPr txBox="1"/>
          <p:nvPr/>
        </p:nvSpPr>
        <p:spPr>
          <a:xfrm>
            <a:off x="1103072" y="2920408"/>
            <a:ext cx="9635994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  <a:r>
              <a:rPr lang="en-GB" sz="1600" dirty="0">
                <a:latin typeface="Roboto Mono Light for Powerline" pitchFamily="2" charset="0"/>
                <a:ea typeface="Roboto Mono Light for Powerline" pitchFamily="2" charset="0"/>
              </a:rPr>
              <a:t> 		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block</a:t>
            </a:r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>
                <a:solidFill>
                  <a:srgbClr val="067D17"/>
                </a:solidFill>
                <a:latin typeface="Roboto Mono Light for Powerline" pitchFamily="2" charset="0"/>
                <a:ea typeface="Roboto Mono Light for Powerline" pitchFamily="2" charset="0"/>
              </a:rPr>
              <a:t>intro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		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block in block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latin typeface="Roboto Mono Light for Powerline" pitchFamily="2" charset="0"/>
                <a:ea typeface="Roboto Mono Light for Powerline" pitchFamily="2" charset="0"/>
              </a:rPr>
              <a:t>intro__container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</a:t>
            </a:r>
            <a:endParaRPr lang="en-GB" sz="1600" dirty="0">
              <a:solidFill>
                <a:srgbClr val="8C8C8C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</a:t>
            </a:r>
            <a:b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</a:p>
          <a:p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 card--small"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</a:t>
            </a:r>
            <a:r>
              <a:rPr lang="en-GB" sz="1600" dirty="0">
                <a:solidFill>
                  <a:srgbClr val="8C8C8C"/>
                </a:solidFill>
                <a:latin typeface="Roboto Mono Light for Powerline" pitchFamily="2" charset="0"/>
                <a:ea typeface="Roboto Mono Light for Powerline" pitchFamily="2" charset="0"/>
              </a:rPr>
              <a:t>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block modifier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6835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1584-9055-1CD5-1525-95E9C0EE85DD}"/>
              </a:ext>
            </a:extLst>
          </p:cNvPr>
          <p:cNvSpPr txBox="1">
            <a:spLocks/>
          </p:cNvSpPr>
          <p:nvPr/>
        </p:nvSpPr>
        <p:spPr>
          <a:xfrm>
            <a:off x="1103072" y="1351582"/>
            <a:ext cx="10075796" cy="10768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can't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contain blocks</a:t>
            </a:r>
          </a:p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can't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contain elements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can have a modifiers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C2F8C2-1EAB-F8D4-137A-69DFDCC927D2}"/>
              </a:ext>
            </a:extLst>
          </p:cNvPr>
          <p:cNvGrpSpPr/>
          <p:nvPr/>
        </p:nvGrpSpPr>
        <p:grpSpPr>
          <a:xfrm>
            <a:off x="298580" y="518291"/>
            <a:ext cx="2002921" cy="369332"/>
            <a:chOff x="352930" y="3505772"/>
            <a:chExt cx="2002921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9E88A-CA28-8ABF-8E7D-B5810EF3C6F7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D61D3D-515F-2C67-472F-F98C6D74B772}"/>
                </a:ext>
              </a:extLst>
            </p:cNvPr>
            <p:cNvSpPr txBox="1"/>
            <p:nvPr/>
          </p:nvSpPr>
          <p:spPr>
            <a:xfrm>
              <a:off x="606654" y="3505772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lement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AF31EA-3092-3DAD-C636-106B98962EF1}"/>
              </a:ext>
            </a:extLst>
          </p:cNvPr>
          <p:cNvSpPr txBox="1"/>
          <p:nvPr/>
        </p:nvSpPr>
        <p:spPr>
          <a:xfrm>
            <a:off x="1103072" y="2920408"/>
            <a:ext cx="963599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</a:t>
            </a:r>
            <a:r>
              <a:rPr lang="en-GB" sz="1600" dirty="0" err="1">
                <a:solidFill>
                  <a:srgbClr val="067D17"/>
                </a:solidFill>
                <a:latin typeface="Roboto Mono Light for Powerline" pitchFamily="2" charset="0"/>
                <a:ea typeface="Roboto Mono Light for Powerline" pitchFamily="2" charset="0"/>
              </a:rPr>
              <a:t>intro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 </a:t>
            </a:r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 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--small"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 modifier</a:t>
            </a:r>
            <a:b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  <a:endParaRPr lang="en-GB" sz="1600" dirty="0">
              <a:solidFill>
                <a:srgbClr val="080808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9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1584-9055-1CD5-1525-95E9C0EE85DD}"/>
              </a:ext>
            </a:extLst>
          </p:cNvPr>
          <p:cNvSpPr txBox="1">
            <a:spLocks/>
          </p:cNvSpPr>
          <p:nvPr/>
        </p:nvSpPr>
        <p:spPr>
          <a:xfrm>
            <a:off x="1103072" y="1351582"/>
            <a:ext cx="10075796" cy="11068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can't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contain blocks, elements, modifiers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should always have a modified-selector + the modifier-itself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should always modify something (next slide)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B299A2-B70A-6DA5-CA19-C0E6427F5FF0}"/>
              </a:ext>
            </a:extLst>
          </p:cNvPr>
          <p:cNvGrpSpPr/>
          <p:nvPr/>
        </p:nvGrpSpPr>
        <p:grpSpPr>
          <a:xfrm>
            <a:off x="298580" y="518291"/>
            <a:ext cx="2145589" cy="369332"/>
            <a:chOff x="352930" y="3505772"/>
            <a:chExt cx="2145589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00DE9D-8C58-E5D9-FFDA-C16123B46A7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B8FA9E-4F6B-5EC1-1178-A21A040BF24C}"/>
                </a:ext>
              </a:extLst>
            </p:cNvPr>
            <p:cNvSpPr txBox="1"/>
            <p:nvPr/>
          </p:nvSpPr>
          <p:spPr>
            <a:xfrm>
              <a:off x="606654" y="3505772"/>
              <a:ext cx="1891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FCC9B5-8984-F012-2F23-D4336ECCD6A1}"/>
              </a:ext>
            </a:extLst>
          </p:cNvPr>
          <p:cNvSpPr txBox="1"/>
          <p:nvPr/>
        </p:nvSpPr>
        <p:spPr>
          <a:xfrm>
            <a:off x="1103072" y="2920408"/>
            <a:ext cx="963599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--small"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 modifier</a:t>
            </a:r>
            <a:b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 card--small"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 </a:t>
            </a:r>
            <a:r>
              <a:rPr lang="en-GB" sz="1600" dirty="0">
                <a:solidFill>
                  <a:srgbClr val="8C8C8C"/>
                </a:solidFill>
                <a:latin typeface="Roboto Mono Light for Powerline" pitchFamily="2" charset="0"/>
                <a:ea typeface="Roboto Mono Light for Powerline" pitchFamily="2" charset="0"/>
              </a:rPr>
              <a:t>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block modifier</a:t>
            </a:r>
            <a:endParaRPr lang="en-GB" sz="1600" dirty="0">
              <a:solidFill>
                <a:srgbClr val="080808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566424-FEF3-372F-3126-9ABDE662DA24}"/>
              </a:ext>
            </a:extLst>
          </p:cNvPr>
          <p:cNvSpPr/>
          <p:nvPr/>
        </p:nvSpPr>
        <p:spPr>
          <a:xfrm>
            <a:off x="1013132" y="2083059"/>
            <a:ext cx="7061729" cy="37532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818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B299A2-B70A-6DA5-CA19-C0E6427F5FF0}"/>
              </a:ext>
            </a:extLst>
          </p:cNvPr>
          <p:cNvGrpSpPr/>
          <p:nvPr/>
        </p:nvGrpSpPr>
        <p:grpSpPr>
          <a:xfrm>
            <a:off x="298580" y="518291"/>
            <a:ext cx="2145589" cy="369332"/>
            <a:chOff x="352930" y="3505772"/>
            <a:chExt cx="2145589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00DE9D-8C58-E5D9-FFDA-C16123B46A7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B8FA9E-4F6B-5EC1-1178-A21A040BF24C}"/>
                </a:ext>
              </a:extLst>
            </p:cNvPr>
            <p:cNvSpPr txBox="1"/>
            <p:nvPr/>
          </p:nvSpPr>
          <p:spPr>
            <a:xfrm>
              <a:off x="606654" y="3505772"/>
              <a:ext cx="1891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E7CB9E-70F5-4B46-59F5-3FD5DB3C5047}"/>
              </a:ext>
            </a:extLst>
          </p:cNvPr>
          <p:cNvGrpSpPr/>
          <p:nvPr/>
        </p:nvGrpSpPr>
        <p:grpSpPr>
          <a:xfrm>
            <a:off x="625914" y="2715617"/>
            <a:ext cx="10871542" cy="3785652"/>
            <a:chOff x="713448" y="2069266"/>
            <a:chExt cx="10871542" cy="37856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956F3A-F8DF-F4FA-81CE-75F61F955408}"/>
                </a:ext>
              </a:extLst>
            </p:cNvPr>
            <p:cNvSpPr txBox="1"/>
            <p:nvPr/>
          </p:nvSpPr>
          <p:spPr>
            <a:xfrm>
              <a:off x="713448" y="2069266"/>
              <a:ext cx="4706912" cy="2800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.card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&amp;--small {</a:t>
              </a:r>
              <a:b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</a:t>
              </a:r>
              <a:r>
                <a:rPr lang="en-GB" sz="1600" dirty="0" err="1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color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 err="1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gray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modifies what?</a:t>
              </a:r>
              <a:b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&amp;__image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&amp;--small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solidFill>
                    <a:srgbClr val="B4960A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  </a:t>
              </a:r>
              <a:r>
                <a:rPr lang="en-GB" sz="1600" dirty="0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padding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>
                  <a:solidFill>
                    <a:srgbClr val="1750EB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5</a:t>
              </a:r>
              <a:r>
                <a:rPr lang="en-GB" sz="1600" dirty="0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px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modifies what?</a:t>
              </a:r>
              <a:b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10F7EF-DB32-7F6B-063B-BB7B9D363931}"/>
                </a:ext>
              </a:extLst>
            </p:cNvPr>
            <p:cNvSpPr txBox="1"/>
            <p:nvPr/>
          </p:nvSpPr>
          <p:spPr>
            <a:xfrm>
              <a:off x="6496011" y="2069266"/>
              <a:ext cx="5088979" cy="3785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.card {</a:t>
              </a:r>
              <a:br>
                <a:rPr lang="en-GB" sz="1600" dirty="0">
                  <a:solidFill>
                    <a:srgbClr val="3F9101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solidFill>
                    <a:srgbClr val="3F9101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</a:t>
              </a:r>
              <a:r>
                <a:rPr lang="en-GB" sz="1600" dirty="0" err="1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color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black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default </a:t>
              </a:r>
              <a:b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&amp;--small {</a:t>
              </a:r>
              <a: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</a:t>
              </a:r>
            </a:p>
            <a:p>
              <a:r>
                <a:rPr lang="en-GB" sz="1600" dirty="0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</a:t>
              </a:r>
              <a:r>
                <a:rPr lang="en-GB" sz="1600" dirty="0" err="1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color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 err="1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gray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modifies default</a:t>
              </a:r>
              <a:endPara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&amp;__image {</a:t>
              </a:r>
              <a:b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</a:t>
              </a:r>
              <a:r>
                <a:rPr lang="en-GB" sz="1600" dirty="0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padding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>
                  <a:solidFill>
                    <a:srgbClr val="1750EB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20</a:t>
              </a:r>
              <a:r>
                <a:rPr lang="en-GB" sz="1600" dirty="0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px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default </a:t>
              </a:r>
              <a:b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&amp;--small {</a:t>
              </a:r>
              <a:endParaRPr lang="en-GB" sz="1600" dirty="0">
                <a:solidFill>
                  <a:srgbClr val="B4960A"/>
                </a:solidFill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solidFill>
                    <a:srgbClr val="B4960A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  </a:t>
              </a:r>
              <a:r>
                <a:rPr lang="en-GB" sz="1600" dirty="0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padding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>
                  <a:solidFill>
                    <a:srgbClr val="1750EB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5</a:t>
              </a:r>
              <a:r>
                <a:rPr lang="en-GB" sz="1600" dirty="0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px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modifies default</a:t>
              </a:r>
              <a:endPara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solidFill>
                    <a:srgbClr val="080808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    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E71707-5975-662A-1166-72EBFE5D26E5}"/>
                </a:ext>
              </a:extLst>
            </p:cNvPr>
            <p:cNvCxnSpPr>
              <a:cxnSpLocks/>
            </p:cNvCxnSpPr>
            <p:nvPr/>
          </p:nvCxnSpPr>
          <p:spPr>
            <a:xfrm>
              <a:off x="5651383" y="3297877"/>
              <a:ext cx="57712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227172-0B53-0D41-09D8-71C3049903A5}"/>
              </a:ext>
            </a:extLst>
          </p:cNvPr>
          <p:cNvSpPr txBox="1">
            <a:spLocks/>
          </p:cNvSpPr>
          <p:nvPr/>
        </p:nvSpPr>
        <p:spPr>
          <a:xfrm>
            <a:off x="1103072" y="1351582"/>
            <a:ext cx="10075796" cy="11068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can't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contain blocks, elements, modifiers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should always have a modified selector + the modifier itself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should always modify something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15E063-EF6F-3600-3DC3-5242742D7510}"/>
              </a:ext>
            </a:extLst>
          </p:cNvPr>
          <p:cNvSpPr/>
          <p:nvPr/>
        </p:nvSpPr>
        <p:spPr>
          <a:xfrm>
            <a:off x="1013132" y="1352650"/>
            <a:ext cx="8565583" cy="737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954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58F2F1-EB46-5834-284A-D87D5D2F8952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A few pointers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9BC928-660D-6D3C-B536-CF3FAA01E90C}"/>
              </a:ext>
            </a:extLst>
          </p:cNvPr>
          <p:cNvGrpSpPr/>
          <p:nvPr/>
        </p:nvGrpSpPr>
        <p:grpSpPr>
          <a:xfrm>
            <a:off x="298580" y="518291"/>
            <a:ext cx="1452051" cy="369332"/>
            <a:chOff x="352930" y="3505772"/>
            <a:chExt cx="1452051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F4A762-FD28-DA0D-84E1-BEFBBED7EE7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31008C-0849-96B1-9E02-F913EAEB52DF}"/>
                </a:ext>
              </a:extLst>
            </p:cNvPr>
            <p:cNvSpPr txBox="1"/>
            <p:nvPr/>
          </p:nvSpPr>
          <p:spPr>
            <a:xfrm>
              <a:off x="621644" y="3505772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ointers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6F1F8BF-648C-C1D6-493F-CB581675F6E9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67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ointer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342E96-F753-DC86-A1D4-82B6EB98E403}"/>
              </a:ext>
            </a:extLst>
          </p:cNvPr>
          <p:cNvSpPr txBox="1">
            <a:spLocks/>
          </p:cNvSpPr>
          <p:nvPr/>
        </p:nvSpPr>
        <p:spPr>
          <a:xfrm>
            <a:off x="1103072" y="1351581"/>
            <a:ext cx="11364950" cy="7770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Each CSS component is a </a:t>
            </a:r>
            <a:r>
              <a:rPr lang="en-GB" sz="18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B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lock itself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Because we use Angular… normally each file should have 1 parent selector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99CF93-E3FC-19C1-54D1-8D05664EFB3B}"/>
              </a:ext>
            </a:extLst>
          </p:cNvPr>
          <p:cNvGrpSpPr/>
          <p:nvPr/>
        </p:nvGrpSpPr>
        <p:grpSpPr>
          <a:xfrm>
            <a:off x="1286747" y="2752697"/>
            <a:ext cx="9618506" cy="3308198"/>
            <a:chOff x="1286748" y="1769463"/>
            <a:chExt cx="9618506" cy="33081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47AB78-5011-64B1-29CF-97A7C446A3B7}"/>
                </a:ext>
              </a:extLst>
            </p:cNvPr>
            <p:cNvSpPr txBox="1"/>
            <p:nvPr/>
          </p:nvSpPr>
          <p:spPr>
            <a:xfrm>
              <a:off x="1286748" y="1769463"/>
              <a:ext cx="3986456" cy="32932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</a:t>
              </a: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&amp;__list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&amp;__wrapper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.addresses </a:t>
              </a: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.k-label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:host ::ng-deep .k-grid </a:t>
              </a: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.k-text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endParaRPr lang="en-GB" sz="1600" b="1" dirty="0">
                <a:solidFill>
                  <a:srgbClr val="0070C0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95D906-028C-21F2-97AB-037AC6989F95}"/>
                </a:ext>
              </a:extLst>
            </p:cNvPr>
            <p:cNvSpPr txBox="1"/>
            <p:nvPr/>
          </p:nvSpPr>
          <p:spPr>
            <a:xfrm>
              <a:off x="6918798" y="1784452"/>
              <a:ext cx="3986456" cy="32932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</a:t>
              </a: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&amp;__list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&amp;__wrapper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.addresses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.k-label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:host &amp; ::ng-deep .k-grid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.k-text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endParaRPr lang="en-GB" sz="1600" b="1" dirty="0">
                <a:solidFill>
                  <a:srgbClr val="0070C0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55DE91-7B99-FB7B-8EF7-23FDE669DADB}"/>
                </a:ext>
              </a:extLst>
            </p:cNvPr>
            <p:cNvCxnSpPr/>
            <p:nvPr/>
          </p:nvCxnSpPr>
          <p:spPr>
            <a:xfrm>
              <a:off x="5743732" y="3477759"/>
              <a:ext cx="73451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284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574C27-CAC5-C774-E7AF-5215B6815922}"/>
              </a:ext>
            </a:extLst>
          </p:cNvPr>
          <p:cNvSpPr txBox="1">
            <a:spLocks/>
          </p:cNvSpPr>
          <p:nvPr/>
        </p:nvSpPr>
        <p:spPr>
          <a:xfrm>
            <a:off x="1103072" y="1351581"/>
            <a:ext cx="11364950" cy="7770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Because we have unique class names we can target directly,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we should not unify modifiers with their element or block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63A8D-9BBE-D483-B741-EF3FA37A20C0}"/>
              </a:ext>
            </a:extLst>
          </p:cNvPr>
          <p:cNvGrpSpPr/>
          <p:nvPr/>
        </p:nvGrpSpPr>
        <p:grpSpPr>
          <a:xfrm>
            <a:off x="1286747" y="2752697"/>
            <a:ext cx="9618506" cy="1584649"/>
            <a:chOff x="1286748" y="1769463"/>
            <a:chExt cx="9618506" cy="15846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15E173-B605-19FB-A070-2202ACF45966}"/>
                </a:ext>
              </a:extLst>
            </p:cNvPr>
            <p:cNvSpPr txBox="1"/>
            <p:nvPr/>
          </p:nvSpPr>
          <p:spPr>
            <a:xfrm>
              <a:off x="1286748" y="1769463"/>
              <a:ext cx="398645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latin typeface="Roboto Mono Light for Powerline" pitchFamily="2" charset="0"/>
                  <a:ea typeface="Roboto Mono Light for Powerline" pitchFamily="2" charset="0"/>
                </a:rPr>
                <a:t>logs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.logs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--error {</a:t>
              </a: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endPara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__list.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__list--small {</a:t>
              </a: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endParaRPr lang="en-GB" sz="1600" b="1" dirty="0">
                <a:solidFill>
                  <a:srgbClr val="0070C0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0318E4-8322-10F5-2C32-C3CC0F983B3F}"/>
                </a:ext>
              </a:extLst>
            </p:cNvPr>
            <p:cNvSpPr txBox="1"/>
            <p:nvPr/>
          </p:nvSpPr>
          <p:spPr>
            <a:xfrm>
              <a:off x="6918798" y="1784452"/>
              <a:ext cx="398645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.logs--error {</a:t>
              </a: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endParaRPr lang="en-GB" sz="1600" dirty="0">
                <a:latin typeface="Roboto Mono Light for Powerline" pitchFamily="2" charset="0"/>
                <a:ea typeface="Roboto Mono Light for Powerline" pitchFamily="2" charset="0"/>
              </a:endParaRPr>
            </a:p>
            <a:p>
              <a:endPara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__list--small {</a:t>
              </a: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endParaRPr lang="en-GB" sz="1600" b="1" dirty="0">
                <a:solidFill>
                  <a:srgbClr val="0070C0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764006-DD0B-5126-054D-8E915F0215CA}"/>
                </a:ext>
              </a:extLst>
            </p:cNvPr>
            <p:cNvCxnSpPr/>
            <p:nvPr/>
          </p:nvCxnSpPr>
          <p:spPr>
            <a:xfrm>
              <a:off x="5678775" y="2469670"/>
              <a:ext cx="73451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D342FC-CD80-90A7-4AE2-CEC9A4E947B5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A01CD4-C90A-77DD-B105-B17C6AA01259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8798AC-1502-5949-842F-BBD7EB24D3CD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82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B59579-C6C0-2C2C-0AE9-C4C8D9565A4D}"/>
              </a:ext>
            </a:extLst>
          </p:cNvPr>
          <p:cNvGrpSpPr/>
          <p:nvPr/>
        </p:nvGrpSpPr>
        <p:grpSpPr>
          <a:xfrm>
            <a:off x="1670670" y="2525092"/>
            <a:ext cx="1957171" cy="1120004"/>
            <a:chOff x="7032945" y="3003125"/>
            <a:chExt cx="1957171" cy="11200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36CB46-4A7E-656F-4CD8-9735525A5383}"/>
                </a:ext>
              </a:extLst>
            </p:cNvPr>
            <p:cNvSpPr/>
            <p:nvPr/>
          </p:nvSpPr>
          <p:spPr>
            <a:xfrm>
              <a:off x="7032945" y="3003125"/>
              <a:ext cx="327998" cy="11200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756F15-96AE-DF77-F58B-EFA5A50236CB}"/>
                </a:ext>
              </a:extLst>
            </p:cNvPr>
            <p:cNvGrpSpPr/>
            <p:nvPr/>
          </p:nvGrpSpPr>
          <p:grpSpPr>
            <a:xfrm>
              <a:off x="7033609" y="3017099"/>
              <a:ext cx="1403398" cy="369332"/>
              <a:chOff x="352930" y="3505772"/>
              <a:chExt cx="1403398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303ECF-7AA6-E8BF-D813-B4CE23DE71E1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EA9F7-FFE7-18FB-7D56-1C3BB670F0AE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calable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0B2AB1-B26E-8758-EF27-CB072F11AE1A}"/>
                </a:ext>
              </a:extLst>
            </p:cNvPr>
            <p:cNvGrpSpPr/>
            <p:nvPr/>
          </p:nvGrpSpPr>
          <p:grpSpPr>
            <a:xfrm>
              <a:off x="7034115" y="3384770"/>
              <a:ext cx="1679114" cy="369332"/>
              <a:chOff x="352930" y="3505772"/>
              <a:chExt cx="1679114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30FCE-CD67-9ADE-6BDB-00F8097AA758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5A415E-CB7A-853C-FF18-DFCD4BB519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xtensible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498720-6DE5-5801-543F-CFF3F97274D1}"/>
                </a:ext>
              </a:extLst>
            </p:cNvPr>
            <p:cNvGrpSpPr/>
            <p:nvPr/>
          </p:nvGrpSpPr>
          <p:grpSpPr>
            <a:xfrm>
              <a:off x="7035285" y="3753797"/>
              <a:ext cx="1954831" cy="369332"/>
              <a:chOff x="352930" y="3505772"/>
              <a:chExt cx="1954831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A7B72A-563F-9A36-B67D-928830109F3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12CC77-2247-D169-A953-EB4042AD820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aintainable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604F50-72E7-35B7-47C8-FAEF80B5D7BB}"/>
              </a:ext>
            </a:extLst>
          </p:cNvPr>
          <p:cNvGrpSpPr/>
          <p:nvPr/>
        </p:nvGrpSpPr>
        <p:grpSpPr>
          <a:xfrm>
            <a:off x="1670670" y="4152228"/>
            <a:ext cx="4161043" cy="1107996"/>
            <a:chOff x="411579" y="4490820"/>
            <a:chExt cx="4161043" cy="11079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A4A2DD-919C-7225-0951-773B11935A7D}"/>
                </a:ext>
              </a:extLst>
            </p:cNvPr>
            <p:cNvSpPr/>
            <p:nvPr/>
          </p:nvSpPr>
          <p:spPr>
            <a:xfrm>
              <a:off x="411579" y="4490820"/>
              <a:ext cx="327334" cy="1107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63E4EB-97AB-DCA9-83B8-261C3AA560D2}"/>
                </a:ext>
              </a:extLst>
            </p:cNvPr>
            <p:cNvGrpSpPr/>
            <p:nvPr/>
          </p:nvGrpSpPr>
          <p:grpSpPr>
            <a:xfrm>
              <a:off x="412059" y="4860152"/>
              <a:ext cx="4160563" cy="369332"/>
              <a:chOff x="352930" y="3505772"/>
              <a:chExt cx="4160563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4A6D6-E9C4-07F7-CE9E-9D8A522109B0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D1DCD0-B104-5C69-92B5-C192B7D89A9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TCSS: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nverted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T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riangle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4BFD02-866A-B1A0-0A2A-A90A594F1D94}"/>
                </a:ext>
              </a:extLst>
            </p:cNvPr>
            <p:cNvGrpSpPr/>
            <p:nvPr/>
          </p:nvGrpSpPr>
          <p:grpSpPr>
            <a:xfrm>
              <a:off x="411579" y="4490820"/>
              <a:ext cx="4022704" cy="369332"/>
              <a:chOff x="352930" y="3505772"/>
              <a:chExt cx="4022704" cy="3693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C3A278-C726-7F81-CC20-3348F174EF9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D522D4-31B5-0141-E82A-6B00831CAE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768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EM: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lock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lement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odifier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F6622B-D868-8208-DCE8-A772E69B4643}"/>
                </a:ext>
              </a:extLst>
            </p:cNvPr>
            <p:cNvGrpSpPr/>
            <p:nvPr/>
          </p:nvGrpSpPr>
          <p:grpSpPr>
            <a:xfrm>
              <a:off x="411579" y="5229484"/>
              <a:ext cx="3884846" cy="369332"/>
              <a:chOff x="352930" y="3505772"/>
              <a:chExt cx="3884846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0AD194-E2A5-C14C-6EF7-F7277255E3F9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20FF31-6D9A-A0C8-9C13-5B87CBC9563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631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bject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riented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2022AE5-C01B-2FF5-8351-251F7240D935}"/>
              </a:ext>
            </a:extLst>
          </p:cNvPr>
          <p:cNvSpPr txBox="1"/>
          <p:nvPr/>
        </p:nvSpPr>
        <p:spPr>
          <a:xfrm>
            <a:off x="1543987" y="777453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Focus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C1328-F45F-77CC-FFC9-20192D3DE1FE}"/>
              </a:ext>
            </a:extLst>
          </p:cNvPr>
          <p:cNvSpPr/>
          <p:nvPr/>
        </p:nvSpPr>
        <p:spPr>
          <a:xfrm>
            <a:off x="1287273" y="4857770"/>
            <a:ext cx="4738255" cy="70658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DEB51-8DAA-F6CF-D61A-3C64EE28B3AF}"/>
              </a:ext>
            </a:extLst>
          </p:cNvPr>
          <p:cNvSpPr/>
          <p:nvPr/>
        </p:nvSpPr>
        <p:spPr>
          <a:xfrm>
            <a:off x="1543988" y="2213756"/>
            <a:ext cx="4738255" cy="230780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0400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Create individual parts separately and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construct them together to build components</a:t>
            </a:r>
          </a:p>
          <a:p>
            <a:pPr algn="l"/>
            <a:endParaRPr lang="en-GB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36189A-1FC9-B12B-2F62-A28DEF9E3134}"/>
              </a:ext>
            </a:extLst>
          </p:cNvPr>
          <p:cNvGrpSpPr/>
          <p:nvPr/>
        </p:nvGrpSpPr>
        <p:grpSpPr>
          <a:xfrm>
            <a:off x="1710908" y="946750"/>
            <a:ext cx="8597029" cy="720000"/>
            <a:chOff x="709869" y="1700360"/>
            <a:chExt cx="8597029" cy="720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06A734-C72A-3AF5-F8F5-73628645B90C}"/>
                </a:ext>
              </a:extLst>
            </p:cNvPr>
            <p:cNvSpPr txBox="1"/>
            <p:nvPr/>
          </p:nvSpPr>
          <p:spPr>
            <a:xfrm>
              <a:off x="709869" y="1700360"/>
              <a:ext cx="72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770B70-3EB9-4164-E666-C97AA914759E}"/>
                </a:ext>
              </a:extLst>
            </p:cNvPr>
            <p:cNvSpPr txBox="1"/>
            <p:nvPr/>
          </p:nvSpPr>
          <p:spPr>
            <a:xfrm>
              <a:off x="1427818" y="1712474"/>
              <a:ext cx="78790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OCSS: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bject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riented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31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B1029-B752-04E3-8B7D-FE267088DAFC}"/>
              </a:ext>
            </a:extLst>
          </p:cNvPr>
          <p:cNvGrpSpPr/>
          <p:nvPr/>
        </p:nvGrpSpPr>
        <p:grpSpPr>
          <a:xfrm>
            <a:off x="298580" y="514451"/>
            <a:ext cx="6116226" cy="369332"/>
            <a:chOff x="352930" y="3505772"/>
            <a:chExt cx="6116226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4C3D3A-619D-3CA6-16A3-31236B9E9E60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5E0AD1-A63B-9525-E4D2-E0C0F6F2D687}"/>
                </a:ext>
              </a:extLst>
            </p:cNvPr>
            <p:cNvSpPr txBox="1"/>
            <p:nvPr/>
          </p:nvSpPr>
          <p:spPr>
            <a:xfrm>
              <a:off x="606654" y="3505772"/>
              <a:ext cx="5862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OCSS: Your LEGO childhood all over again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112470-3274-0397-D7C2-021733E41D2E}"/>
              </a:ext>
            </a:extLst>
          </p:cNvPr>
          <p:cNvGrpSpPr/>
          <p:nvPr/>
        </p:nvGrpSpPr>
        <p:grpSpPr>
          <a:xfrm>
            <a:off x="2641628" y="1279827"/>
            <a:ext cx="6867523" cy="5484185"/>
            <a:chOff x="3006918" y="829304"/>
            <a:chExt cx="5503327" cy="583066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A739A4-6DAA-EC4D-CDD3-010C77742B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669"/>
            <a:stretch/>
          </p:blipFill>
          <p:spPr bwMode="auto">
            <a:xfrm>
              <a:off x="3006918" y="829304"/>
              <a:ext cx="5503327" cy="5352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5E4A516-4D16-4505-28CE-C7EBBFE5F6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32" t="98423" r="1594" b="-1670"/>
            <a:stretch/>
          </p:blipFill>
          <p:spPr bwMode="auto">
            <a:xfrm>
              <a:off x="4654927" y="5683513"/>
              <a:ext cx="2825264" cy="976456"/>
            </a:xfrm>
            <a:prstGeom prst="rect">
              <a:avLst/>
            </a:prstGeom>
            <a:ln>
              <a:noFill/>
            </a:ln>
            <a:effectLst>
              <a:softEdge rad="889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0725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B1029-B752-04E3-8B7D-FE267088DAFC}"/>
              </a:ext>
            </a:extLst>
          </p:cNvPr>
          <p:cNvGrpSpPr/>
          <p:nvPr/>
        </p:nvGrpSpPr>
        <p:grpSpPr>
          <a:xfrm>
            <a:off x="298580" y="514451"/>
            <a:ext cx="3990644" cy="369332"/>
            <a:chOff x="352930" y="3505772"/>
            <a:chExt cx="399064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4C3D3A-619D-3CA6-16A3-31236B9E9E60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5E0AD1-A63B-9525-E4D2-E0C0F6F2D687}"/>
                </a:ext>
              </a:extLst>
            </p:cNvPr>
            <p:cNvSpPr txBox="1"/>
            <p:nvPr/>
          </p:nvSpPr>
          <p:spPr>
            <a:xfrm>
              <a:off x="606654" y="3505772"/>
              <a:ext cx="3736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OCSS: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bject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riented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CSS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CC38C3-4D75-D926-BA2E-D131237AE194}"/>
              </a:ext>
            </a:extLst>
          </p:cNvPr>
          <p:cNvGrpSpPr/>
          <p:nvPr/>
        </p:nvGrpSpPr>
        <p:grpSpPr>
          <a:xfrm>
            <a:off x="1025480" y="1526583"/>
            <a:ext cx="10105741" cy="4300780"/>
            <a:chOff x="1025480" y="1526583"/>
            <a:chExt cx="10105741" cy="43007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B786560-D0FA-F4CE-EC4A-518B1D2913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7319"/>
            <a:stretch/>
          </p:blipFill>
          <p:spPr>
            <a:xfrm>
              <a:off x="1025480" y="1526583"/>
              <a:ext cx="1222637" cy="430078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E3FCE7-F022-1919-2335-CE6F90A35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870"/>
            <a:stretch/>
          </p:blipFill>
          <p:spPr>
            <a:xfrm>
              <a:off x="8322591" y="1526583"/>
              <a:ext cx="2808630" cy="43007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95CD61-672A-2230-0A7A-7EBF777EE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04" r="34113"/>
            <a:stretch/>
          </p:blipFill>
          <p:spPr>
            <a:xfrm>
              <a:off x="3169835" y="1526583"/>
              <a:ext cx="4231037" cy="430078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C8185-87B3-D6DA-138B-3BF1AC99DAC4}"/>
                </a:ext>
              </a:extLst>
            </p:cNvPr>
            <p:cNvSpPr txBox="1"/>
            <p:nvPr/>
          </p:nvSpPr>
          <p:spPr>
            <a:xfrm>
              <a:off x="2420764" y="332303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33AA84-3572-F13C-AD2D-E2F00E90FBAE}"/>
                </a:ext>
              </a:extLst>
            </p:cNvPr>
            <p:cNvSpPr txBox="1"/>
            <p:nvPr/>
          </p:nvSpPr>
          <p:spPr>
            <a:xfrm>
              <a:off x="7594671" y="3292252"/>
              <a:ext cx="5341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569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xample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DB04F1-9C44-EAF8-A8BA-8E06C7EF8B69}"/>
              </a:ext>
            </a:extLst>
          </p:cNvPr>
          <p:cNvSpPr txBox="1"/>
          <p:nvPr/>
        </p:nvSpPr>
        <p:spPr>
          <a:xfrm>
            <a:off x="2119745" y="3752661"/>
            <a:ext cx="916302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&lt;button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--sky"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E42EA-1754-30FB-FD5B-63FAC350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1" y="3620690"/>
            <a:ext cx="11557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3D619-16B1-B60C-CB99-F40E3535E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1" y="4904862"/>
            <a:ext cx="736600" cy="774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7F8F4-7787-4160-80F0-078BE54EAC20}"/>
              </a:ext>
            </a:extLst>
          </p:cNvPr>
          <p:cNvSpPr txBox="1"/>
          <p:nvPr/>
        </p:nvSpPr>
        <p:spPr>
          <a:xfrm>
            <a:off x="2119745" y="5153931"/>
            <a:ext cx="916302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&lt;button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--purple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--circle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--heart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latin typeface="Roboto Mono Light for Powerline" pitchFamily="2" charset="0"/>
                <a:ea typeface="Roboto Mono Light for Powerline" pitchFamily="2" charset="0"/>
              </a:rPr>
              <a:t>--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3d"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988F9-EBB8-B420-09A2-13938347D529}"/>
              </a:ext>
            </a:extLst>
          </p:cNvPr>
          <p:cNvSpPr txBox="1"/>
          <p:nvPr/>
        </p:nvSpPr>
        <p:spPr>
          <a:xfrm>
            <a:off x="2119745" y="2351391"/>
            <a:ext cx="916302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&lt;button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D04BF1-3764-FA4F-2779-1B0D47DB3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21" y="2202086"/>
            <a:ext cx="1168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3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Organise CSS by applying a structure to determine 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how specific to get with a specific component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DC0E7C-E087-1593-06F1-A2D79922056F}"/>
              </a:ext>
            </a:extLst>
          </p:cNvPr>
          <p:cNvGrpSpPr/>
          <p:nvPr/>
        </p:nvGrpSpPr>
        <p:grpSpPr>
          <a:xfrm>
            <a:off x="1710908" y="934636"/>
            <a:ext cx="9212579" cy="720000"/>
            <a:chOff x="705688" y="2505064"/>
            <a:chExt cx="9212579" cy="720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BDDB46-A1A0-DCBE-6C2C-B1E2090D4A73}"/>
                </a:ext>
              </a:extLst>
            </p:cNvPr>
            <p:cNvSpPr txBox="1"/>
            <p:nvPr/>
          </p:nvSpPr>
          <p:spPr>
            <a:xfrm>
              <a:off x="705688" y="2505064"/>
              <a:ext cx="72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3C9CA9-F2DF-33B2-C383-E4759CD591E5}"/>
                </a:ext>
              </a:extLst>
            </p:cNvPr>
            <p:cNvSpPr txBox="1"/>
            <p:nvPr/>
          </p:nvSpPr>
          <p:spPr>
            <a:xfrm>
              <a:off x="1423634" y="2517178"/>
              <a:ext cx="84946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TCSS: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verted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T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riangle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544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4" name="Diagram 60423">
            <a:extLst>
              <a:ext uri="{FF2B5EF4-FFF2-40B4-BE49-F238E27FC236}">
                <a16:creationId xmlns:a16="http://schemas.microsoft.com/office/drawing/2014/main" id="{B14E60F2-E7E3-0A5A-F551-8C8609AF3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977691"/>
              </p:ext>
            </p:extLst>
          </p:nvPr>
        </p:nvGraphicFramePr>
        <p:xfrm>
          <a:off x="3177734" y="1679770"/>
          <a:ext cx="4913334" cy="422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2D69D7-A667-4718-D907-9A27F047E91D}"/>
              </a:ext>
            </a:extLst>
          </p:cNvPr>
          <p:cNvGrpSpPr/>
          <p:nvPr/>
        </p:nvGrpSpPr>
        <p:grpSpPr>
          <a:xfrm>
            <a:off x="298580" y="514451"/>
            <a:ext cx="4160563" cy="369332"/>
            <a:chOff x="352930" y="3505772"/>
            <a:chExt cx="416056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9718D4-7535-4AC4-3FF0-FF9EACEB456B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0A9EC-A226-43DD-50F2-27C10C9B0CF2}"/>
                </a:ext>
              </a:extLst>
            </p:cNvPr>
            <p:cNvSpPr txBox="1"/>
            <p:nvPr/>
          </p:nvSpPr>
          <p:spPr>
            <a:xfrm>
              <a:off x="606654" y="3505772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TCSS: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nverted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T</a:t>
              </a:r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riangle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CSS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87BA99E-278F-0D8F-7E1A-2F92574469C2}"/>
              </a:ext>
            </a:extLst>
          </p:cNvPr>
          <p:cNvSpPr txBox="1"/>
          <p:nvPr/>
        </p:nvSpPr>
        <p:spPr>
          <a:xfrm>
            <a:off x="5514316" y="1795530"/>
            <a:ext cx="4276355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SETTINGS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8499D9-4C08-062D-B06B-B06EC8A4C141}"/>
              </a:ext>
            </a:extLst>
          </p:cNvPr>
          <p:cNvSpPr txBox="1"/>
          <p:nvPr/>
        </p:nvSpPr>
        <p:spPr>
          <a:xfrm>
            <a:off x="5628616" y="2295884"/>
            <a:ext cx="4162054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TOOLS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DD76F-E32C-A0FE-6F95-FC1E25B51D60}"/>
              </a:ext>
            </a:extLst>
          </p:cNvPr>
          <p:cNvSpPr txBox="1"/>
          <p:nvPr/>
        </p:nvSpPr>
        <p:spPr>
          <a:xfrm>
            <a:off x="5628615" y="2751306"/>
            <a:ext cx="416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VENDORS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A560C4-1912-2852-B743-B624E5EA96F6}"/>
              </a:ext>
            </a:extLst>
          </p:cNvPr>
          <p:cNvSpPr txBox="1"/>
          <p:nvPr/>
        </p:nvSpPr>
        <p:spPr>
          <a:xfrm>
            <a:off x="5628616" y="3675366"/>
            <a:ext cx="416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OBJECTS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4E1BB5-029D-8683-03DF-7C900D0228B1}"/>
              </a:ext>
            </a:extLst>
          </p:cNvPr>
          <p:cNvSpPr txBox="1"/>
          <p:nvPr/>
        </p:nvSpPr>
        <p:spPr>
          <a:xfrm>
            <a:off x="5628615" y="3216678"/>
            <a:ext cx="4162054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ELEMENTS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817021-9795-0CA2-5BE4-8BBE83D6B853}"/>
              </a:ext>
            </a:extLst>
          </p:cNvPr>
          <p:cNvSpPr txBox="1"/>
          <p:nvPr/>
        </p:nvSpPr>
        <p:spPr>
          <a:xfrm>
            <a:off x="5628615" y="4140738"/>
            <a:ext cx="4162053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COMPONENTS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E85C-3FAD-BF84-8DB2-16FFE2A26CA8}"/>
              </a:ext>
            </a:extLst>
          </p:cNvPr>
          <p:cNvSpPr txBox="1"/>
          <p:nvPr/>
        </p:nvSpPr>
        <p:spPr>
          <a:xfrm>
            <a:off x="5397500" y="5526825"/>
            <a:ext cx="439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UTILITIES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A8AE05-94D2-16F9-780E-8604007880EA}"/>
              </a:ext>
            </a:extLst>
          </p:cNvPr>
          <p:cNvSpPr txBox="1"/>
          <p:nvPr/>
        </p:nvSpPr>
        <p:spPr>
          <a:xfrm>
            <a:off x="5514313" y="4592958"/>
            <a:ext cx="4276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PATTERNS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6A604F-FD5D-C091-C17E-0A492FF4673F}"/>
              </a:ext>
            </a:extLst>
          </p:cNvPr>
          <p:cNvSpPr txBox="1"/>
          <p:nvPr/>
        </p:nvSpPr>
        <p:spPr>
          <a:xfrm>
            <a:off x="5514316" y="5054201"/>
            <a:ext cx="427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SCOPES</a:t>
            </a:r>
          </a:p>
        </p:txBody>
      </p:sp>
    </p:spTree>
    <p:extLst>
      <p:ext uri="{BB962C8B-B14F-4D97-AF65-F5344CB8AC3E}">
        <p14:creationId xmlns:p14="http://schemas.microsoft.com/office/powerpoint/2010/main" val="1241431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4" name="Diagram 60423">
            <a:extLst>
              <a:ext uri="{FF2B5EF4-FFF2-40B4-BE49-F238E27FC236}">
                <a16:creationId xmlns:a16="http://schemas.microsoft.com/office/drawing/2014/main" id="{B14E60F2-E7E3-0A5A-F551-8C8609AF3571}"/>
              </a:ext>
            </a:extLst>
          </p:cNvPr>
          <p:cNvGraphicFramePr>
            <a:graphicFrameLocks/>
          </p:cNvGraphicFramePr>
          <p:nvPr/>
        </p:nvGraphicFramePr>
        <p:xfrm>
          <a:off x="3177734" y="1679770"/>
          <a:ext cx="4913334" cy="422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2D69D7-A667-4718-D907-9A27F047E91D}"/>
              </a:ext>
            </a:extLst>
          </p:cNvPr>
          <p:cNvGrpSpPr/>
          <p:nvPr/>
        </p:nvGrpSpPr>
        <p:grpSpPr>
          <a:xfrm>
            <a:off x="298580" y="514451"/>
            <a:ext cx="4160563" cy="369332"/>
            <a:chOff x="352930" y="3505772"/>
            <a:chExt cx="416056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9718D4-7535-4AC4-3FF0-FF9EACEB456B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0A9EC-A226-43DD-50F2-27C10C9B0CF2}"/>
                </a:ext>
              </a:extLst>
            </p:cNvPr>
            <p:cNvSpPr txBox="1"/>
            <p:nvPr/>
          </p:nvSpPr>
          <p:spPr>
            <a:xfrm>
              <a:off x="606654" y="3505772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TCSS: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nverted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T</a:t>
              </a:r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riangle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CSS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87BA99E-278F-0D8F-7E1A-2F92574469C2}"/>
              </a:ext>
            </a:extLst>
          </p:cNvPr>
          <p:cNvSpPr txBox="1"/>
          <p:nvPr/>
        </p:nvSpPr>
        <p:spPr>
          <a:xfrm>
            <a:off x="5514316" y="1795530"/>
            <a:ext cx="4276355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SETTINGS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8499D9-4C08-062D-B06B-B06EC8A4C141}"/>
              </a:ext>
            </a:extLst>
          </p:cNvPr>
          <p:cNvSpPr txBox="1"/>
          <p:nvPr/>
        </p:nvSpPr>
        <p:spPr>
          <a:xfrm>
            <a:off x="5628616" y="2295884"/>
            <a:ext cx="4162054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TOOLS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DD76F-E32C-A0FE-6F95-FC1E25B51D60}"/>
              </a:ext>
            </a:extLst>
          </p:cNvPr>
          <p:cNvSpPr txBox="1"/>
          <p:nvPr/>
        </p:nvSpPr>
        <p:spPr>
          <a:xfrm>
            <a:off x="5628615" y="2751306"/>
            <a:ext cx="416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VENDORS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A560C4-1912-2852-B743-B624E5EA96F6}"/>
              </a:ext>
            </a:extLst>
          </p:cNvPr>
          <p:cNvSpPr txBox="1"/>
          <p:nvPr/>
        </p:nvSpPr>
        <p:spPr>
          <a:xfrm>
            <a:off x="5628616" y="3675366"/>
            <a:ext cx="416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OBJECTS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4E1BB5-029D-8683-03DF-7C900D0228B1}"/>
              </a:ext>
            </a:extLst>
          </p:cNvPr>
          <p:cNvSpPr txBox="1"/>
          <p:nvPr/>
        </p:nvSpPr>
        <p:spPr>
          <a:xfrm>
            <a:off x="5628615" y="3216678"/>
            <a:ext cx="4162054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ELEMENTS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817021-9795-0CA2-5BE4-8BBE83D6B853}"/>
              </a:ext>
            </a:extLst>
          </p:cNvPr>
          <p:cNvSpPr txBox="1"/>
          <p:nvPr/>
        </p:nvSpPr>
        <p:spPr>
          <a:xfrm>
            <a:off x="5628615" y="4140738"/>
            <a:ext cx="4162053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COMPONENTS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E85C-3FAD-BF84-8DB2-16FFE2A26CA8}"/>
              </a:ext>
            </a:extLst>
          </p:cNvPr>
          <p:cNvSpPr txBox="1"/>
          <p:nvPr/>
        </p:nvSpPr>
        <p:spPr>
          <a:xfrm>
            <a:off x="5397500" y="5526825"/>
            <a:ext cx="439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UTILITIES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A8AE05-94D2-16F9-780E-8604007880EA}"/>
              </a:ext>
            </a:extLst>
          </p:cNvPr>
          <p:cNvSpPr txBox="1"/>
          <p:nvPr/>
        </p:nvSpPr>
        <p:spPr>
          <a:xfrm>
            <a:off x="5514313" y="4592958"/>
            <a:ext cx="4276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PATTERNS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6A604F-FD5D-C091-C17E-0A492FF4673F}"/>
              </a:ext>
            </a:extLst>
          </p:cNvPr>
          <p:cNvSpPr txBox="1"/>
          <p:nvPr/>
        </p:nvSpPr>
        <p:spPr>
          <a:xfrm>
            <a:off x="5514316" y="5054201"/>
            <a:ext cx="427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SCOPES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6129BD-E673-78B9-670D-4544C6AFADF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4871" r="68891" b="12920"/>
          <a:stretch/>
        </p:blipFill>
        <p:spPr>
          <a:xfrm>
            <a:off x="1753222" y="2735359"/>
            <a:ext cx="2561695" cy="32267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Explosion 2 4">
            <a:extLst>
              <a:ext uri="{FF2B5EF4-FFF2-40B4-BE49-F238E27FC236}">
                <a16:creationId xmlns:a16="http://schemas.microsoft.com/office/drawing/2014/main" id="{C9841501-4CF0-DD96-6D22-F1516A1A018A}"/>
              </a:ext>
            </a:extLst>
          </p:cNvPr>
          <p:cNvSpPr/>
          <p:nvPr/>
        </p:nvSpPr>
        <p:spPr>
          <a:xfrm rot="20847839">
            <a:off x="565188" y="1961100"/>
            <a:ext cx="2561695" cy="1229890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E1677-907F-E2BF-2123-C479DFF54C04}"/>
              </a:ext>
            </a:extLst>
          </p:cNvPr>
          <p:cNvSpPr txBox="1"/>
          <p:nvPr/>
        </p:nvSpPr>
        <p:spPr>
          <a:xfrm rot="19978522">
            <a:off x="953237" y="2457214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  <a:latin typeface="Roboto Mono for Powerline" pitchFamily="2" charset="0"/>
                <a:ea typeface="Roboto Mono for Powerline" pitchFamily="2" charset="0"/>
              </a:rPr>
              <a:t>SNEAK PEAK</a:t>
            </a:r>
          </a:p>
        </p:txBody>
      </p:sp>
    </p:spTree>
    <p:extLst>
      <p:ext uri="{BB962C8B-B14F-4D97-AF65-F5344CB8AC3E}">
        <p14:creationId xmlns:p14="http://schemas.microsoft.com/office/powerpoint/2010/main" val="352034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S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ettings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B4FB00D9-BBC7-3808-7503-B6B3AEF5D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985064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FF152DD-E5C6-3962-D29A-1BEFA45298AD}"/>
              </a:ext>
            </a:extLst>
          </p:cNvPr>
          <p:cNvSpPr txBox="1">
            <a:spLocks/>
          </p:cNvSpPr>
          <p:nvPr/>
        </p:nvSpPr>
        <p:spPr>
          <a:xfrm>
            <a:off x="1521382" y="2935355"/>
            <a:ext cx="883559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Settings are generally a collection of variables that do not generate CSS, bus are applied to classes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0CEB7BD-646C-11FA-97B3-A97A5E3B714E}"/>
              </a:ext>
            </a:extLst>
          </p:cNvPr>
          <p:cNvSpPr txBox="1">
            <a:spLocks/>
          </p:cNvSpPr>
          <p:nvPr/>
        </p:nvSpPr>
        <p:spPr>
          <a:xfrm>
            <a:off x="1521382" y="4146889"/>
            <a:ext cx="883559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Base, Colour, Typography, Animation</a:t>
            </a:r>
          </a:p>
        </p:txBody>
      </p:sp>
    </p:spTree>
    <p:extLst>
      <p:ext uri="{BB962C8B-B14F-4D97-AF65-F5344CB8AC3E}">
        <p14:creationId xmlns:p14="http://schemas.microsoft.com/office/powerpoint/2010/main" val="3987115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T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ools</a:t>
            </a:r>
          </a:p>
        </p:txBody>
      </p:sp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69011CC8-41E4-5E5E-CC4B-80D93CEDE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91174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1EC7CC7-6E35-5C86-187F-8F0AEF72A657}"/>
              </a:ext>
            </a:extLst>
          </p:cNvPr>
          <p:cNvSpPr txBox="1">
            <a:spLocks/>
          </p:cNvSpPr>
          <p:nvPr/>
        </p:nvSpPr>
        <p:spPr>
          <a:xfrm>
            <a:off x="1521382" y="2935355"/>
            <a:ext cx="883559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Tools also will not produce any CSS yet. They are typically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preprocessor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functions that help write or extend properties on classes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2210F2D-D5A4-1CD3-7340-D2B14451700C}"/>
              </a:ext>
            </a:extLst>
          </p:cNvPr>
          <p:cNvSpPr txBox="1">
            <a:spLocks/>
          </p:cNvSpPr>
          <p:nvPr/>
        </p:nvSpPr>
        <p:spPr>
          <a:xfrm>
            <a:off x="1521382" y="4146889"/>
            <a:ext cx="883559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Functions, Placeholders,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Mixins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, Media Queries</a:t>
            </a:r>
          </a:p>
        </p:txBody>
      </p:sp>
    </p:spTree>
    <p:extLst>
      <p:ext uri="{BB962C8B-B14F-4D97-AF65-F5344CB8AC3E}">
        <p14:creationId xmlns:p14="http://schemas.microsoft.com/office/powerpoint/2010/main" val="4021763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V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endors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DD74B7-1FBB-5F91-8E98-085957F75E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94267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358F-2821-A278-78A5-03393F24F9A2}"/>
              </a:ext>
            </a:extLst>
          </p:cNvPr>
          <p:cNvSpPr txBox="1">
            <a:spLocks/>
          </p:cNvSpPr>
          <p:nvPr/>
        </p:nvSpPr>
        <p:spPr>
          <a:xfrm>
            <a:off x="1521382" y="2935355"/>
            <a:ext cx="902221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Vendors are third-party styles that are being used in a project.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They are high in the structure so we can override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70E223-1A3D-6086-8C59-86CE71AB147E}"/>
              </a:ext>
            </a:extLst>
          </p:cNvPr>
          <p:cNvSpPr txBox="1">
            <a:spLocks/>
          </p:cNvSpPr>
          <p:nvPr/>
        </p:nvSpPr>
        <p:spPr>
          <a:xfrm>
            <a:off x="1521382" y="4146889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reset.css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,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normalise.css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, Bootstrap, Foundation</a:t>
            </a:r>
          </a:p>
        </p:txBody>
      </p:sp>
    </p:spTree>
    <p:extLst>
      <p:ext uri="{BB962C8B-B14F-4D97-AF65-F5344CB8AC3E}">
        <p14:creationId xmlns:p14="http://schemas.microsoft.com/office/powerpoint/2010/main" val="95786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B59579-C6C0-2C2C-0AE9-C4C8D9565A4D}"/>
              </a:ext>
            </a:extLst>
          </p:cNvPr>
          <p:cNvGrpSpPr/>
          <p:nvPr/>
        </p:nvGrpSpPr>
        <p:grpSpPr>
          <a:xfrm>
            <a:off x="5117414" y="3205554"/>
            <a:ext cx="1957171" cy="1120004"/>
            <a:chOff x="7032945" y="3003125"/>
            <a:chExt cx="1957171" cy="11200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36CB46-4A7E-656F-4CD8-9735525A5383}"/>
                </a:ext>
              </a:extLst>
            </p:cNvPr>
            <p:cNvSpPr/>
            <p:nvPr/>
          </p:nvSpPr>
          <p:spPr>
            <a:xfrm>
              <a:off x="7032945" y="3003125"/>
              <a:ext cx="327998" cy="11200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756F15-96AE-DF77-F58B-EFA5A50236CB}"/>
                </a:ext>
              </a:extLst>
            </p:cNvPr>
            <p:cNvGrpSpPr/>
            <p:nvPr/>
          </p:nvGrpSpPr>
          <p:grpSpPr>
            <a:xfrm>
              <a:off x="7033609" y="3017099"/>
              <a:ext cx="1403398" cy="369332"/>
              <a:chOff x="352930" y="3505772"/>
              <a:chExt cx="1403398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303ECF-7AA6-E8BF-D813-B4CE23DE71E1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EA9F7-FFE7-18FB-7D56-1C3BB670F0AE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calable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0B2AB1-B26E-8758-EF27-CB072F11AE1A}"/>
                </a:ext>
              </a:extLst>
            </p:cNvPr>
            <p:cNvGrpSpPr/>
            <p:nvPr/>
          </p:nvGrpSpPr>
          <p:grpSpPr>
            <a:xfrm>
              <a:off x="7034115" y="3384770"/>
              <a:ext cx="1679114" cy="369332"/>
              <a:chOff x="352930" y="3505772"/>
              <a:chExt cx="1679114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30FCE-CD67-9ADE-6BDB-00F8097AA758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5A415E-CB7A-853C-FF18-DFCD4BB519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xtensible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498720-6DE5-5801-543F-CFF3F97274D1}"/>
                </a:ext>
              </a:extLst>
            </p:cNvPr>
            <p:cNvGrpSpPr/>
            <p:nvPr/>
          </p:nvGrpSpPr>
          <p:grpSpPr>
            <a:xfrm>
              <a:off x="7035285" y="3753797"/>
              <a:ext cx="1954831" cy="369332"/>
              <a:chOff x="352930" y="3505772"/>
              <a:chExt cx="1954831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A7B72A-563F-9A36-B67D-928830109F3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12CC77-2247-D169-A953-EB4042AD820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aintainable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2022AE5-C01B-2FF5-8351-251F7240D935}"/>
              </a:ext>
            </a:extLst>
          </p:cNvPr>
          <p:cNvSpPr txBox="1"/>
          <p:nvPr/>
        </p:nvSpPr>
        <p:spPr>
          <a:xfrm>
            <a:off x="885440" y="891812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SEM</a:t>
            </a:r>
          </a:p>
        </p:txBody>
      </p:sp>
    </p:spTree>
    <p:extLst>
      <p:ext uri="{BB962C8B-B14F-4D97-AF65-F5344CB8AC3E}">
        <p14:creationId xmlns:p14="http://schemas.microsoft.com/office/powerpoint/2010/main" val="1807574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E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lements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172553-D15A-302F-14F2-0EB894DCD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699282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187787-D29B-1C6A-05E2-29B413C24B00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e-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8116BC-8473-86F5-E8A6-AF81DB3C04DE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9461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Elements are the HTML native elements which we would not style base on the class names. We should provide default styles to a &lt;a&gt; element rather the styling a .link class.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55E8DC-4495-4FB7-91B6-B9238DBFEEBE}"/>
              </a:ext>
            </a:extLst>
          </p:cNvPr>
          <p:cNvSpPr txBox="1">
            <a:spLocks/>
          </p:cNvSpPr>
          <p:nvPr/>
        </p:nvSpPr>
        <p:spPr>
          <a:xfrm>
            <a:off x="1521382" y="4557720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body, h1, span,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body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  <a:sym typeface="Wingdings" pitchFamily="2" charset="2"/>
              </a:rPr>
              <a:t>:not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  <a:sym typeface="Wingdings" pitchFamily="2" charset="2"/>
              </a:rPr>
              <a:t>(.admin-page), section</a:t>
            </a:r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09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O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bjects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29F637-3354-F05D-C549-4E6BE39AAA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124841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1A0FDF-68F1-B3EF-78CF-29DFF6665ECD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18792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Objects are used for design patterns, such as layouts, where items are being arranged rather than decorated.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Object classed are used across all pages, so if you make any change to an object class, you should be aware this affects all usages throughout the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71C80-5A5F-BD2F-D2DA-A236FDABB915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o-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C3F2F0-4A6F-F6BE-34D8-14C3D7FF2D1B}"/>
              </a:ext>
            </a:extLst>
          </p:cNvPr>
          <p:cNvSpPr txBox="1">
            <a:spLocks/>
          </p:cNvSpPr>
          <p:nvPr/>
        </p:nvSpPr>
        <p:spPr>
          <a:xfrm>
            <a:off x="1521381" y="4976297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o-body, o-main, o-section, o-container, o-inner-container</a:t>
            </a:r>
          </a:p>
        </p:txBody>
      </p:sp>
    </p:spTree>
    <p:extLst>
      <p:ext uri="{BB962C8B-B14F-4D97-AF65-F5344CB8AC3E}">
        <p14:creationId xmlns:p14="http://schemas.microsoft.com/office/powerpoint/2010/main" val="3919589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C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omponents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FD514F3-B50F-818E-00C0-FFDB61A52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655069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0D1ED4-2551-B3C8-F64E-1262322E06DC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c-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4D6B9A-E362-5BF1-E662-D93E3FFA741B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18792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A component is a small feature that makes up a part of the app.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Buttons, accordions, sliders, modal dialogs,…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Each component is fully functional by itself and does not rely on other components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F80901-5A90-1A06-1024-3C8C9ED759E2}"/>
              </a:ext>
            </a:extLst>
          </p:cNvPr>
          <p:cNvSpPr txBox="1">
            <a:spLocks/>
          </p:cNvSpPr>
          <p:nvPr/>
        </p:nvSpPr>
        <p:spPr>
          <a:xfrm>
            <a:off x="1521381" y="4976297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c-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, c-icon, c-masonry, c-link-underlined</a:t>
            </a:r>
          </a:p>
        </p:txBody>
      </p:sp>
    </p:spTree>
    <p:extLst>
      <p:ext uri="{BB962C8B-B14F-4D97-AF65-F5344CB8AC3E}">
        <p14:creationId xmlns:p14="http://schemas.microsoft.com/office/powerpoint/2010/main" val="2346500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C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omponents (continued)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FD514F3-B50F-818E-00C0-FFDB61A52308}"/>
              </a:ext>
            </a:extLst>
          </p:cNvPr>
          <p:cNvGraphicFramePr>
            <a:graphicFrameLocks/>
          </p:cNvGraphicFramePr>
          <p:nvPr/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0D1ED4-2551-B3C8-F64E-1262322E06DC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c-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4D6B9A-E362-5BF1-E662-D93E3FFA741B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18792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If you use a component based framework like Angular or React,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this layer will be empty since the components are already isolated and encapsulated</a:t>
            </a:r>
          </a:p>
        </p:txBody>
      </p:sp>
    </p:spTree>
    <p:extLst>
      <p:ext uri="{BB962C8B-B14F-4D97-AF65-F5344CB8AC3E}">
        <p14:creationId xmlns:p14="http://schemas.microsoft.com/office/powerpoint/2010/main" val="1223130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P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atterns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C5D3DBD-BC18-4659-7D79-0474B8417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285249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5D62AE-650E-9AE5-F670-1C77425EB6B2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p-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C44A4C-4941-78DA-DC97-586B2E30631A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9461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Patterns are components which are not scalable.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Because they are too specific and not reusable, they can't be created as components.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829DC0-A25C-9B2F-86D8-882FEAC6CFE2}"/>
              </a:ext>
            </a:extLst>
          </p:cNvPr>
          <p:cNvSpPr txBox="1">
            <a:spLocks/>
          </p:cNvSpPr>
          <p:nvPr/>
        </p:nvSpPr>
        <p:spPr>
          <a:xfrm>
            <a:off x="1521382" y="4509772"/>
            <a:ext cx="9582048" cy="17858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 </a:t>
            </a:r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component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: c-accordion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This can be used everywhere</a:t>
            </a:r>
          </a:p>
          <a:p>
            <a:pPr algn="l"/>
            <a:endParaRPr lang="en-GB" sz="10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 </a:t>
            </a:r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pattern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: p-header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This can be used on all pages, but not in the content, sidebar, …</a:t>
            </a:r>
          </a:p>
        </p:txBody>
      </p:sp>
    </p:spTree>
    <p:extLst>
      <p:ext uri="{BB962C8B-B14F-4D97-AF65-F5344CB8AC3E}">
        <p14:creationId xmlns:p14="http://schemas.microsoft.com/office/powerpoint/2010/main" val="2568146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S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copes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5BF74B-85F6-4781-312C-661070CE0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720495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4C458B-4B7B-A433-C2BF-BA58A9A99C77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s-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CFB367-C68E-10F5-CF1D-CB7FD418E727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13484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The purpose of scope is to give us the highest specificity so we can override any styles for a specific purpose.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This layer should stay pretty empty. If you start to write a lot here, you probably have to refactor your CSS structure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36305C-B909-7478-18FF-6C936AF5AAA5}"/>
              </a:ext>
            </a:extLst>
          </p:cNvPr>
          <p:cNvSpPr txBox="1">
            <a:spLocks/>
          </p:cNvSpPr>
          <p:nvPr/>
        </p:nvSpPr>
        <p:spPr>
          <a:xfrm>
            <a:off x="1521382" y="4557720"/>
            <a:ext cx="9582048" cy="1527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Example: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.c-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accordion.s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-homepage &amp; {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 background-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: light-blue; // only for the homepage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9129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U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tilities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DF1654A-B139-7F14-11FA-0FE625A2C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730749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D43126-5960-53E3-DC63-FC0CADAA75C8}"/>
              </a:ext>
            </a:extLst>
          </p:cNvPr>
          <p:cNvSpPr txBox="1">
            <a:spLocks/>
          </p:cNvSpPr>
          <p:nvPr/>
        </p:nvSpPr>
        <p:spPr>
          <a:xfrm>
            <a:off x="1521382" y="1759692"/>
            <a:ext cx="9022210" cy="33744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Sometimes you want to make changes only for a certain style in a specific place. In that case utility classes can help without changing the whole CSS structure</a:t>
            </a:r>
          </a:p>
          <a:p>
            <a:pPr algn="l"/>
            <a:endParaRPr lang="en-GB" sz="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Because this is the last layer containing styles who should always win, you are allowed to use !important here</a:t>
            </a:r>
          </a:p>
          <a:p>
            <a:pPr algn="l"/>
            <a:endParaRPr lang="en-GB" sz="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Like scope classes, if you are using too many utility classes,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should check with designer if the design can be more consistent across the app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95355D-7B5B-1306-BB6B-6DD71C6CBDDB}"/>
              </a:ext>
            </a:extLst>
          </p:cNvPr>
          <p:cNvSpPr txBox="1">
            <a:spLocks/>
          </p:cNvSpPr>
          <p:nvPr/>
        </p:nvSpPr>
        <p:spPr>
          <a:xfrm>
            <a:off x="1546633" y="5340688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u-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clr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-black, u-text-left, u-top-10, u-font-h2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89BF9-8029-A132-8463-40AF0E9E7BED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u-</a:t>
            </a:r>
          </a:p>
        </p:txBody>
      </p:sp>
    </p:spTree>
    <p:extLst>
      <p:ext uri="{BB962C8B-B14F-4D97-AF65-F5344CB8AC3E}">
        <p14:creationId xmlns:p14="http://schemas.microsoft.com/office/powerpoint/2010/main" val="1927933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881382" cy="369332"/>
            <a:chOff x="352930" y="3505772"/>
            <a:chExt cx="88138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emo</a:t>
              </a:r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2F76B-E3F9-85BC-EBD9-46E2815827CE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Time to see these layers in action!</a:t>
            </a:r>
          </a:p>
        </p:txBody>
      </p:sp>
    </p:spTree>
    <p:extLst>
      <p:ext uri="{BB962C8B-B14F-4D97-AF65-F5344CB8AC3E}">
        <p14:creationId xmlns:p14="http://schemas.microsoft.com/office/powerpoint/2010/main" val="669049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2D69D7-A667-4718-D907-9A27F047E91D}"/>
              </a:ext>
            </a:extLst>
          </p:cNvPr>
          <p:cNvGrpSpPr/>
          <p:nvPr/>
        </p:nvGrpSpPr>
        <p:grpSpPr>
          <a:xfrm>
            <a:off x="298580" y="514451"/>
            <a:ext cx="2368405" cy="369332"/>
            <a:chOff x="352930" y="3505772"/>
            <a:chExt cx="236840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9718D4-7535-4AC4-3FF0-FF9EACEB456B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0A9EC-A226-43DD-50F2-27C10C9B0CF2}"/>
                </a:ext>
              </a:extLst>
            </p:cNvPr>
            <p:cNvSpPr txBox="1"/>
            <p:nvPr/>
          </p:nvSpPr>
          <p:spPr>
            <a:xfrm>
              <a:off x="606654" y="3505772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TCSS: BENEFITS</a:t>
              </a:r>
              <a:endParaRPr lang="en-BE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DDCCFB0-4E6A-5DE1-4C91-B2E17C08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80" y="1232504"/>
            <a:ext cx="5542383" cy="30076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33C3-43EC-9482-DC92-9713508FEBBF}"/>
              </a:ext>
            </a:extLst>
          </p:cNvPr>
          <p:cNvSpPr txBox="1">
            <a:spLocks/>
          </p:cNvSpPr>
          <p:nvPr/>
        </p:nvSpPr>
        <p:spPr>
          <a:xfrm>
            <a:off x="223935" y="4588865"/>
            <a:ext cx="6022495" cy="17546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By using layers: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have a better overview of overrides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can decide more easily where styles should go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have reusable styles (like utilities)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50A53-1995-9D67-56D2-C1B605EE3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13" y="1232504"/>
            <a:ext cx="5542383" cy="30076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7683FA-2F69-7F5A-5244-0D16039EFBE0}"/>
              </a:ext>
            </a:extLst>
          </p:cNvPr>
          <p:cNvSpPr txBox="1">
            <a:spLocks/>
          </p:cNvSpPr>
          <p:nvPr/>
        </p:nvSpPr>
        <p:spPr>
          <a:xfrm>
            <a:off x="6246431" y="4588866"/>
            <a:ext cx="5542384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By using the namespaces: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know better what you're doing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Your IDE gives you auto-suggestions</a:t>
            </a:r>
          </a:p>
        </p:txBody>
      </p:sp>
    </p:spTree>
    <p:extLst>
      <p:ext uri="{BB962C8B-B14F-4D97-AF65-F5344CB8AC3E}">
        <p14:creationId xmlns:p14="http://schemas.microsoft.com/office/powerpoint/2010/main" val="1988354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xample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F62BF2-8208-DB81-32BA-754A8054EEA3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Let's take this magic to WMS</a:t>
            </a:r>
          </a:p>
        </p:txBody>
      </p:sp>
    </p:spTree>
    <p:extLst>
      <p:ext uri="{BB962C8B-B14F-4D97-AF65-F5344CB8AC3E}">
        <p14:creationId xmlns:p14="http://schemas.microsoft.com/office/powerpoint/2010/main" val="168054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C27B18-D503-25BF-7A34-F8434D51598D}"/>
              </a:ext>
            </a:extLst>
          </p:cNvPr>
          <p:cNvGrpSpPr/>
          <p:nvPr/>
        </p:nvGrpSpPr>
        <p:grpSpPr>
          <a:xfrm>
            <a:off x="1710908" y="910408"/>
            <a:ext cx="3001613" cy="720000"/>
            <a:chOff x="713309" y="880484"/>
            <a:chExt cx="3001613" cy="720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07D497-45AB-E09C-CB41-5EE23FF6BD1E}"/>
                </a:ext>
              </a:extLst>
            </p:cNvPr>
            <p:cNvSpPr txBox="1"/>
            <p:nvPr/>
          </p:nvSpPr>
          <p:spPr>
            <a:xfrm>
              <a:off x="713309" y="880484"/>
              <a:ext cx="72000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437BB6-DC32-ED2D-3155-3BFB410921BD}"/>
                </a:ext>
              </a:extLst>
            </p:cNvPr>
            <p:cNvSpPr txBox="1"/>
            <p:nvPr/>
          </p:nvSpPr>
          <p:spPr>
            <a:xfrm>
              <a:off x="1375820" y="892598"/>
              <a:ext cx="23391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calable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7A8A3D-3695-1BCC-FBD5-1B41710951E9}"/>
              </a:ext>
            </a:extLst>
          </p:cNvPr>
          <p:cNvSpPr txBox="1">
            <a:spLocks/>
          </p:cNvSpPr>
          <p:nvPr/>
        </p:nvSpPr>
        <p:spPr>
          <a:xfrm>
            <a:off x="1670670" y="2941923"/>
            <a:ext cx="9378361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The same looking components should be used anywhere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without making any coding changes</a:t>
            </a:r>
            <a:endParaRPr lang="en-BE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824C69-CFEC-717F-B680-AC02DDF9B022}"/>
              </a:ext>
            </a:extLst>
          </p:cNvPr>
          <p:cNvSpPr txBox="1">
            <a:spLocks/>
          </p:cNvSpPr>
          <p:nvPr/>
        </p:nvSpPr>
        <p:spPr>
          <a:xfrm>
            <a:off x="1670670" y="4231073"/>
            <a:ext cx="9813075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Even if the markup is different,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the styles are identical by using the same classes.</a:t>
            </a:r>
            <a:endParaRPr lang="en-BE" sz="2000" i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7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B5C1A4-B4FD-F480-6096-F28E908831EE}"/>
              </a:ext>
            </a:extLst>
          </p:cNvPr>
          <p:cNvSpPr txBox="1">
            <a:spLocks/>
          </p:cNvSpPr>
          <p:nvPr/>
        </p:nvSpPr>
        <p:spPr>
          <a:xfrm>
            <a:off x="298580" y="1175556"/>
            <a:ext cx="10769959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The same looking components should be used anywhere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without making any coding changes.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DF509D-4D0C-6963-2F6E-5F55BD3158FB}"/>
              </a:ext>
            </a:extLst>
          </p:cNvPr>
          <p:cNvGrpSpPr/>
          <p:nvPr/>
        </p:nvGrpSpPr>
        <p:grpSpPr>
          <a:xfrm>
            <a:off x="298580" y="518291"/>
            <a:ext cx="1437061" cy="369332"/>
            <a:chOff x="352930" y="3505772"/>
            <a:chExt cx="1437061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86EB06-3A3B-4572-D9A2-A1D0DACE4A51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FC18AE-6D1B-C268-14E6-A4A290EFE64E}"/>
                </a:ext>
              </a:extLst>
            </p:cNvPr>
            <p:cNvSpPr txBox="1"/>
            <p:nvPr/>
          </p:nvSpPr>
          <p:spPr>
            <a:xfrm>
              <a:off x="606654" y="3505772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calable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3A44ED-9F5D-81C9-0141-F8F3CC3E8F23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F9A78E-FD01-5AF7-1924-D18E89B5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9" y="3054505"/>
            <a:ext cx="11594840" cy="328520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B07BC31-D5B9-A83C-BAE1-167C6F67140B}"/>
              </a:ext>
            </a:extLst>
          </p:cNvPr>
          <p:cNvSpPr txBox="1">
            <a:spLocks/>
          </p:cNvSpPr>
          <p:nvPr/>
        </p:nvSpPr>
        <p:spPr>
          <a:xfrm>
            <a:off x="298579" y="1922005"/>
            <a:ext cx="10769959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Even if the markup is different, the styles are identical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by using the same classes. 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(c-</a:t>
            </a:r>
            <a:r>
              <a:rPr lang="en-GB" sz="1800" i="1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 and c-</a:t>
            </a:r>
            <a:r>
              <a:rPr lang="en-GB" sz="1800" i="1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--yellow)</a:t>
            </a:r>
            <a:endParaRPr lang="en-BE" sz="1800" i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1D722D-16DF-FA56-11CF-01CE8E09A50F}"/>
              </a:ext>
            </a:extLst>
          </p:cNvPr>
          <p:cNvSpPr/>
          <p:nvPr/>
        </p:nvSpPr>
        <p:spPr>
          <a:xfrm>
            <a:off x="178659" y="1801607"/>
            <a:ext cx="8155872" cy="70658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429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B5C1A4-B4FD-F480-6096-F28E908831EE}"/>
              </a:ext>
            </a:extLst>
          </p:cNvPr>
          <p:cNvSpPr txBox="1">
            <a:spLocks/>
          </p:cNvSpPr>
          <p:nvPr/>
        </p:nvSpPr>
        <p:spPr>
          <a:xfrm>
            <a:off x="298580" y="1175556"/>
            <a:ext cx="10769959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The same looking components should be used anywhere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without making any coding changes.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DF509D-4D0C-6963-2F6E-5F55BD3158FB}"/>
              </a:ext>
            </a:extLst>
          </p:cNvPr>
          <p:cNvGrpSpPr/>
          <p:nvPr/>
        </p:nvGrpSpPr>
        <p:grpSpPr>
          <a:xfrm>
            <a:off x="298580" y="518291"/>
            <a:ext cx="1437061" cy="369332"/>
            <a:chOff x="352930" y="3505772"/>
            <a:chExt cx="1437061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86EB06-3A3B-4572-D9A2-A1D0DACE4A51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FC18AE-6D1B-C268-14E6-A4A290EFE64E}"/>
                </a:ext>
              </a:extLst>
            </p:cNvPr>
            <p:cNvSpPr txBox="1"/>
            <p:nvPr/>
          </p:nvSpPr>
          <p:spPr>
            <a:xfrm>
              <a:off x="606654" y="3505772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calable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3A44ED-9F5D-81C9-0141-F8F3CC3E8F23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F9A78E-FD01-5AF7-1924-D18E89B5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9" y="3054505"/>
            <a:ext cx="11594840" cy="328520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B07BC31-D5B9-A83C-BAE1-167C6F67140B}"/>
              </a:ext>
            </a:extLst>
          </p:cNvPr>
          <p:cNvSpPr txBox="1">
            <a:spLocks/>
          </p:cNvSpPr>
          <p:nvPr/>
        </p:nvSpPr>
        <p:spPr>
          <a:xfrm>
            <a:off x="298579" y="1922005"/>
            <a:ext cx="10769959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Even if the markup is different, the styles are identical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by using the same classes. 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(.c-</a:t>
            </a:r>
            <a:r>
              <a:rPr lang="en-GB" sz="1800" i="1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 and .c-</a:t>
            </a:r>
            <a:r>
              <a:rPr lang="en-GB" sz="1800" i="1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--yellow)</a:t>
            </a:r>
            <a:endParaRPr lang="en-BE" sz="1800" i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90568C-2E6C-C3A4-A986-FBC171DA9511}"/>
              </a:ext>
            </a:extLst>
          </p:cNvPr>
          <p:cNvSpPr/>
          <p:nvPr/>
        </p:nvSpPr>
        <p:spPr>
          <a:xfrm>
            <a:off x="11264541" y="4567381"/>
            <a:ext cx="748800" cy="748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pc="-15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797D9-7203-09E8-9323-A4C09A468608}"/>
              </a:ext>
            </a:extLst>
          </p:cNvPr>
          <p:cNvSpPr/>
          <p:nvPr/>
        </p:nvSpPr>
        <p:spPr>
          <a:xfrm>
            <a:off x="7929797" y="2316285"/>
            <a:ext cx="1490400" cy="149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pc="-15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399F5-B6D1-ADE6-81C9-891457E1808A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7361434" y="3588421"/>
            <a:ext cx="786627" cy="679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B35814-333B-AF1E-A039-9F1DD4B1FF51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0852879" y="5206522"/>
            <a:ext cx="521321" cy="495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0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344DB1-5479-A922-2627-FFE04343E125}"/>
              </a:ext>
            </a:extLst>
          </p:cNvPr>
          <p:cNvGrpSpPr/>
          <p:nvPr/>
        </p:nvGrpSpPr>
        <p:grpSpPr>
          <a:xfrm>
            <a:off x="1710908" y="910408"/>
            <a:ext cx="3619455" cy="720000"/>
            <a:chOff x="5133078" y="3244334"/>
            <a:chExt cx="3619455" cy="720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A023E4-CC6F-05F9-A46D-1623D069A888}"/>
                </a:ext>
              </a:extLst>
            </p:cNvPr>
            <p:cNvSpPr txBox="1"/>
            <p:nvPr/>
          </p:nvSpPr>
          <p:spPr>
            <a:xfrm>
              <a:off x="5133078" y="3244334"/>
              <a:ext cx="72000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BB1E5A0-6377-2D8B-758E-E8A9BE0B3FE6}"/>
                </a:ext>
              </a:extLst>
            </p:cNvPr>
            <p:cNvSpPr txBox="1"/>
            <p:nvPr/>
          </p:nvSpPr>
          <p:spPr>
            <a:xfrm>
              <a:off x="5797878" y="3256448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xtensible</a:t>
              </a:r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Easily provide additional functionalities without breaking itself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or having to be written from scratch.</a:t>
            </a:r>
            <a:endParaRPr lang="en-BE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4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CBFA-C93B-F96A-5079-6F03D2D27929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769959" cy="5952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Easily provide additional features/functionalities without breaking itself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or having to be written from scratch.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EB3092-CC51-1809-0270-FE6CC93CE9AD}"/>
              </a:ext>
            </a:extLst>
          </p:cNvPr>
          <p:cNvGrpSpPr/>
          <p:nvPr/>
        </p:nvGrpSpPr>
        <p:grpSpPr>
          <a:xfrm>
            <a:off x="298580" y="518291"/>
            <a:ext cx="1722396" cy="369332"/>
            <a:chOff x="352930" y="3505772"/>
            <a:chExt cx="172239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5FDEA-F21B-B810-016E-A0C7026740C0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D6769E-E45C-8692-754F-88D7E7F681D9}"/>
                </a:ext>
              </a:extLst>
            </p:cNvPr>
            <p:cNvSpPr txBox="1"/>
            <p:nvPr/>
          </p:nvSpPr>
          <p:spPr>
            <a:xfrm>
              <a:off x="606654" y="3505772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xtensible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31A108-51FA-0928-BF76-E6B013CBE81C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698DFE-CA32-382D-D01C-1B89C58EC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77"/>
          <a:stretch/>
        </p:blipFill>
        <p:spPr>
          <a:xfrm>
            <a:off x="298580" y="2611331"/>
            <a:ext cx="11087392" cy="36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2045</Words>
  <Application>Microsoft Macintosh PowerPoint</Application>
  <PresentationFormat>Widescreen</PresentationFormat>
  <Paragraphs>328</Paragraphs>
  <Slides>49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Roboto Mono for Powerline</vt:lpstr>
      <vt:lpstr>Roboto Mono Light for Powerline</vt:lpstr>
      <vt:lpstr>Roboto Mono Thin for Powerline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Pauwels</dc:creator>
  <cp:lastModifiedBy>Axel Pauwels</cp:lastModifiedBy>
  <cp:revision>10</cp:revision>
  <dcterms:created xsi:type="dcterms:W3CDTF">2023-12-06T09:40:47Z</dcterms:created>
  <dcterms:modified xsi:type="dcterms:W3CDTF">2023-12-11T19:01:31Z</dcterms:modified>
</cp:coreProperties>
</file>