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  <p:embeddedFont>
      <p:font typeface="Source Code Pr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899274-2B04-41FE-8D5D-4E00C749826F}">
  <a:tblStyle styleId="{B9899274-2B04-41FE-8D5D-4E00C74982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baf21e367_3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baf21e367_3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af21e367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af21e367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c8d21ac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c8d21ac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f264951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f264951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f264951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f264951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f2649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f2649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c8d21a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c8d21a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c8d21a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c8d21a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f26495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f264951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c8d21a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c8d21a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c8d21a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c8d21a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c8d21a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c8d21a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ljZWZzFu7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/timnll/epf-sudoku-MINA/tree/master/Sudoku/SolverSMT" TargetMode="External"/><Relationship Id="rId5" Type="http://schemas.openxmlformats.org/officeDocument/2006/relationships/hyperlink" Target="https://github.com/jsboige/MSMIN5IN31-20-Sudoku/tree/main/sudoku.Z3" TargetMode="External"/><Relationship Id="rId4" Type="http://schemas.openxmlformats.org/officeDocument/2006/relationships/hyperlink" Target="https://github.com/Z3Prover/z3/wiki/Document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-33600" y="257975"/>
            <a:ext cx="92112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70" b="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fr" sz="8800" b="0"/>
              <a:t>TP n°1 - Résolution d’un sudoku par smt avec z3</a:t>
            </a:r>
            <a:endParaRPr sz="8800" b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72200" y="3260700"/>
            <a:ext cx="3295500" cy="1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/>
              <a:t>Présenté par: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/>
              <a:t>Jordan KUJUNDZIC</a:t>
            </a:r>
            <a:endParaRPr sz="1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/>
              <a:t>Larys QUISTIN</a:t>
            </a:r>
            <a:endParaRPr sz="1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/>
              <a:t>Axel POIROT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III- Collaboration et bibliographie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365250" y="127425"/>
            <a:ext cx="24135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 DU TP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0" y="904050"/>
            <a:ext cx="6287100" cy="29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u="sng">
                <a:solidFill>
                  <a:schemeClr val="hlink"/>
                </a:solidFill>
                <a:hlinkClick r:id="rId3"/>
              </a:rPr>
              <a:t>https://youtu.be/iljZWZzFu7k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000000"/>
                </a:solidFill>
              </a:rPr>
              <a:t>     </a:t>
            </a:r>
            <a:r>
              <a:rPr lang="fr" sz="1100" b="1" u="sng">
                <a:solidFill>
                  <a:schemeClr val="hlink"/>
                </a:solidFill>
                <a:hlinkClick r:id="rId4"/>
              </a:rPr>
              <a:t>https://github.com/Z3Prover/z3/wiki/Documentation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000000"/>
                </a:solidFill>
              </a:rPr>
              <a:t>     </a:t>
            </a:r>
            <a:r>
              <a:rPr lang="fr" sz="1100" b="1" u="sng">
                <a:solidFill>
                  <a:schemeClr val="hlink"/>
                </a:solidFill>
                <a:hlinkClick r:id="rId5"/>
              </a:rPr>
              <a:t>https://github.com/jsboige/MSMIN5IN31-20-Sudoku/tree/main/sudoku.Z3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000000"/>
                </a:solidFill>
              </a:rPr>
              <a:t>     </a:t>
            </a:r>
            <a:r>
              <a:rPr lang="fr" sz="1100" b="1" u="sng">
                <a:solidFill>
                  <a:schemeClr val="hlink"/>
                </a:solidFill>
                <a:hlinkClick r:id="rId6"/>
              </a:rPr>
              <a:t>https://github/timnll/epf-sudoku-MINA/tree/master/Sudoku/SolverSMT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b="1">
              <a:solidFill>
                <a:srgbClr val="000000"/>
              </a:solidFill>
            </a:endParaRPr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1068350" y="2723875"/>
          <a:ext cx="7239000" cy="1874460"/>
        </p:xfrm>
        <a:graphic>
          <a:graphicData uri="http://schemas.openxmlformats.org/drawingml/2006/table">
            <a:tbl>
              <a:tblPr>
                <a:noFill/>
                <a:tableStyleId>{B9899274-2B04-41FE-8D5D-4E00C749826F}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LARYS</a:t>
                      </a:r>
                      <a:endParaRPr sz="15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JORDAN</a:t>
                      </a:r>
                      <a:endParaRPr sz="15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AXEL</a:t>
                      </a:r>
                      <a:endParaRPr sz="15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TÂCHES</a:t>
                      </a:r>
                      <a:endParaRPr sz="15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Compréhension principe Z3 et principe SMT, aide compréhension du code.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Compréhension principe Z3 et principe SMT et compréhension du code.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Aide compréhension du code.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394900" y="802500"/>
            <a:ext cx="43542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500"/>
              <a:t>CONCLUSION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3875" y="3056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91700" y="1354075"/>
            <a:ext cx="81606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b="1">
                <a:latin typeface="Amatic SC"/>
                <a:ea typeface="Amatic SC"/>
                <a:cs typeface="Amatic SC"/>
                <a:sym typeface="Amatic SC"/>
              </a:rPr>
              <a:t>I</a:t>
            </a:r>
            <a:r>
              <a:rPr lang="fr" sz="4200">
                <a:latin typeface="Amatic SC"/>
                <a:ea typeface="Amatic SC"/>
                <a:cs typeface="Amatic SC"/>
                <a:sym typeface="Amatic SC"/>
              </a:rPr>
              <a:t> - Présentation technique utilisée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b="1">
                <a:latin typeface="Amatic SC"/>
                <a:ea typeface="Amatic SC"/>
                <a:cs typeface="Amatic SC"/>
                <a:sym typeface="Amatic SC"/>
              </a:rPr>
              <a:t>II</a:t>
            </a:r>
            <a:r>
              <a:rPr lang="fr" sz="4200">
                <a:latin typeface="Amatic SC"/>
                <a:ea typeface="Amatic SC"/>
                <a:cs typeface="Amatic SC"/>
                <a:sym typeface="Amatic SC"/>
              </a:rPr>
              <a:t> - Explications de notre travail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b="1">
                <a:latin typeface="Amatic SC"/>
                <a:ea typeface="Amatic SC"/>
                <a:cs typeface="Amatic SC"/>
                <a:sym typeface="Amatic SC"/>
              </a:rPr>
              <a:t>III</a:t>
            </a:r>
            <a:r>
              <a:rPr lang="fr" sz="4200">
                <a:latin typeface="Amatic SC"/>
                <a:ea typeface="Amatic SC"/>
                <a:cs typeface="Amatic SC"/>
                <a:sym typeface="Amatic SC"/>
              </a:rPr>
              <a:t> - Collaboration et aspect technique</a:t>
            </a: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Qu’est-ce que la technique z3?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75125"/>
            <a:ext cx="47620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fonctionne les solveurs smt ?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-L'utilisateur</a:t>
            </a:r>
            <a:r>
              <a:rPr lang="fr"/>
              <a:t> précise la formule qui doit être </a:t>
            </a:r>
            <a:r>
              <a:rPr lang="fr" b="1"/>
              <a:t>spécifiée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-Le solveur s'efforce de trouver une solution qui satisfasse la formule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-si un solveur peut trouver une solution, la formule est dite </a:t>
            </a:r>
            <a:r>
              <a:rPr lang="fr" b="1"/>
              <a:t>satisfiable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-si le solveur ne trouve pas de solution, la formule est dite </a:t>
            </a:r>
            <a:r>
              <a:rPr lang="fr" b="1"/>
              <a:t>insatisfiable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601600" y="630725"/>
            <a:ext cx="4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Exemple: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775" y="1630150"/>
            <a:ext cx="5104075" cy="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r="10039" b="2286"/>
          <a:stretch/>
        </p:blipFill>
        <p:spPr>
          <a:xfrm>
            <a:off x="2716925" y="374450"/>
            <a:ext cx="3710150" cy="40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Notre travail et explications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373750" y="115850"/>
            <a:ext cx="47001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CERTAINS TERMES DU CODE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46600" y="1575950"/>
            <a:ext cx="4595700" cy="2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 b="1">
                <a:solidFill>
                  <a:srgbClr val="000000"/>
                </a:solidFill>
              </a:rPr>
              <a:t>ContextMkLe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"Le" pour "less or equal" donc renvoi d'un booléen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 b="1">
                <a:solidFill>
                  <a:srgbClr val="000000"/>
                </a:solidFill>
              </a:rPr>
              <a:t>MkInt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création d’un entier ayant une valeur donnée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fr" sz="1100" b="1">
                <a:solidFill>
                  <a:srgbClr val="000000"/>
                </a:solidFill>
              </a:rPr>
              <a:t>MkAnd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conjuguer 2 expression booléennes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fr" sz="1100" b="1">
                <a:solidFill>
                  <a:srgbClr val="000000"/>
                </a:solidFill>
              </a:rPr>
              <a:t>IntExpr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désigne une expression d'un integer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fr" sz="1100" b="1">
                <a:solidFill>
                  <a:srgbClr val="000000"/>
                </a:solidFill>
              </a:rPr>
              <a:t>BoolExpr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expression d’un booléen ( XOR= OU exclusif) --&gt; explication ci-contre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fr" sz="1100" b="1">
                <a:solidFill>
                  <a:srgbClr val="000000"/>
                </a:solidFill>
              </a:rPr>
              <a:t>MkDistinct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création d'un terme distinct si besoin</a:t>
            </a:r>
            <a:endParaRPr sz="1100" i="1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fr" sz="1100" b="1">
                <a:solidFill>
                  <a:srgbClr val="000000"/>
                </a:solidFill>
              </a:rPr>
              <a:t>MkTrue </a:t>
            </a:r>
            <a:r>
              <a:rPr lang="fr" sz="1100">
                <a:solidFill>
                  <a:srgbClr val="000000"/>
                </a:solidFill>
              </a:rPr>
              <a:t>= </a:t>
            </a:r>
            <a:r>
              <a:rPr lang="fr" sz="1100" i="1">
                <a:solidFill>
                  <a:srgbClr val="000000"/>
                </a:solidFill>
              </a:rPr>
              <a:t>définition du terme vrai pour le retour du booléen</a:t>
            </a:r>
            <a:endParaRPr sz="1100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400" y="1865175"/>
            <a:ext cx="3135382" cy="18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373750" y="115850"/>
            <a:ext cx="48507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CERTAINES PARTIES DU CODE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867775" y="3373750"/>
            <a:ext cx="4178700" cy="2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●"/>
            </a:pPr>
            <a:r>
              <a:rPr lang="fr" b="1"/>
              <a:t>Code d’implémentation du sudoku avec blindage: </a:t>
            </a:r>
            <a:r>
              <a:rPr lang="fr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chaque cellule contient une valeur de 1 à 9, chaque ligne contient un nombre maximum une fois, chaque colonne contient un nombre maximum une fois, chaque tableau de 3 par 3 contient un chiffre maximum une fois.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825251"/>
            <a:ext cx="4674801" cy="22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461" y="954800"/>
            <a:ext cx="3305213" cy="3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373750" y="115850"/>
            <a:ext cx="48507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EXPLICATIONS DE CERTAINES PARTIES DU CODE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4980275" y="2170375"/>
            <a:ext cx="3924000" cy="1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●"/>
            </a:pPr>
            <a:r>
              <a:rPr lang="fr" b="1"/>
              <a:t>5 </a:t>
            </a:r>
            <a:r>
              <a:rPr lang="fr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façons différentes de résoudre le Sudoku ont été codées.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●"/>
            </a:pPr>
            <a:r>
              <a:rPr lang="fr" b="1"/>
              <a:t>Exemple</a:t>
            </a:r>
            <a:r>
              <a:rPr lang="fr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 Technique par hypothèse.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●"/>
            </a:pPr>
            <a:r>
              <a:rPr lang="fr" b="1"/>
              <a:t>Résolution </a:t>
            </a:r>
            <a:r>
              <a:rPr lang="fr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du sudoku en admettant que ce qui est vrai (donc instance_c qui est un MkTrue) est satisfait.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5" y="1142475"/>
            <a:ext cx="4850701" cy="360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Affichage à l'écran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Source Code Pro Medium</vt:lpstr>
      <vt:lpstr>Amatic SC</vt:lpstr>
      <vt:lpstr>Arial</vt:lpstr>
      <vt:lpstr>Source Code Pro</vt:lpstr>
      <vt:lpstr>Beach Day</vt:lpstr>
      <vt:lpstr> TP n°1 - Résolution d’un sudoku par smt avec z3</vt:lpstr>
      <vt:lpstr>Sommaire</vt:lpstr>
      <vt:lpstr>I - Qu’est-ce que la technique z3?</vt:lpstr>
      <vt:lpstr>Comment fonctionne les solveurs smt ?</vt:lpstr>
      <vt:lpstr>Présentation PowerPoint</vt:lpstr>
      <vt:lpstr>II - Notre travail et explications </vt:lpstr>
      <vt:lpstr>EXPLICATIONS DE CERTAINS TERMES DU CODE</vt:lpstr>
      <vt:lpstr>EXPLICATIONS DE CERTAINES PARTIES DU CODE</vt:lpstr>
      <vt:lpstr>EXPLICATIONS DE CERTAINES PARTIES DU CODE</vt:lpstr>
      <vt:lpstr>III- Collaboration et bibliographie</vt:lpstr>
      <vt:lpstr>BIBLIOGRAPHIE DU TP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TP n°1 - Résolution d’un sudoku par smt avec z3</dc:title>
  <dc:creator>Jordan Kujundzic</dc:creator>
  <cp:lastModifiedBy>Jordan Kujundzic</cp:lastModifiedBy>
  <cp:revision>1</cp:revision>
  <dcterms:modified xsi:type="dcterms:W3CDTF">2021-02-03T00:01:19Z</dcterms:modified>
</cp:coreProperties>
</file>