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3" r:id="rId16"/>
    <p:sldId id="266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2" autoAdjust="0"/>
  </p:normalViewPr>
  <p:slideViewPr>
    <p:cSldViewPr>
      <p:cViewPr varScale="1">
        <p:scale>
          <a:sx n="109" d="100"/>
          <a:sy n="109" d="100"/>
        </p:scale>
        <p:origin x="-15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45BD9-6BC4-43E1-BC76-BD30D88B75B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9A0F3-4219-40E2-887A-F84FCB7C3E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2843808" cy="6885384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C:\Users\mp222957\Desktop\LOGO perso\LOGOS 2\List\List_vectori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1" y="5113822"/>
            <a:ext cx="1129227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43809" y="6741368"/>
            <a:ext cx="6300188" cy="144016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8" y="1020795"/>
            <a:ext cx="2394226" cy="634134"/>
          </a:xfrm>
          <a:prstGeom prst="rect">
            <a:avLst/>
          </a:prstGeom>
        </p:spPr>
      </p:pic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923928" y="6698856"/>
            <a:ext cx="3456384" cy="21602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-2268760" y="0"/>
            <a:ext cx="2160240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Pour personnaliser « nom événement et auteur » :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« Insertion / En-tête et pied de page »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Personnaliser la zone de de pied de page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Cliquer sur appliquer partout</a:t>
            </a:r>
          </a:p>
        </p:txBody>
      </p:sp>
      <p:sp>
        <p:nvSpPr>
          <p:cNvPr id="13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004048" y="3861048"/>
            <a:ext cx="1728191" cy="2880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2000" b="1" i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275856" y="2002830"/>
            <a:ext cx="5410944" cy="2866330"/>
          </a:xfrm>
          <a:prstGeom prst="rect">
            <a:avLst/>
          </a:prstGeom>
        </p:spPr>
        <p:txBody>
          <a:bodyPr/>
          <a:lstStyle>
            <a:lvl1pPr algn="l">
              <a:defRPr lang="fr-FR"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5776" y="6686612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843809" y="4051822"/>
            <a:ext cx="630019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3059833" y="155679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2843808" cy="6885384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843809" y="6741368"/>
            <a:ext cx="6300188" cy="144016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8" y="1020795"/>
            <a:ext cx="2394226" cy="63413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-2249579" y="2060848"/>
            <a:ext cx="216024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Pour insérer une image :</a:t>
            </a:r>
          </a:p>
          <a:p>
            <a:pPr algn="ctr"/>
            <a:r>
              <a:rPr lang="fr-FR" sz="1200" dirty="0" smtClean="0"/>
              <a:t>Menu « Insertion  / Image »</a:t>
            </a:r>
          </a:p>
          <a:p>
            <a:pPr algn="ctr"/>
            <a:r>
              <a:rPr lang="fr-FR" sz="1200" b="1" dirty="0" smtClean="0"/>
              <a:t>ou</a:t>
            </a:r>
          </a:p>
          <a:p>
            <a:pPr algn="ctr"/>
            <a:r>
              <a:rPr lang="fr-FR" sz="1200" dirty="0" smtClean="0"/>
              <a:t>Cliquer sur l’icône de la zone image </a:t>
            </a:r>
          </a:p>
        </p:txBody>
      </p:sp>
      <p:sp>
        <p:nvSpPr>
          <p:cNvPr id="27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995936" y="6686612"/>
            <a:ext cx="3024336" cy="288032"/>
          </a:xfrm>
          <a:prstGeom prst="rect">
            <a:avLst/>
          </a:prstGeom>
        </p:spPr>
        <p:txBody>
          <a:bodyPr/>
          <a:lstStyle>
            <a:lvl1pPr algn="ctr">
              <a:defRPr sz="1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-2268760" y="0"/>
            <a:ext cx="2160240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Pour personnaliser « nom événement et auteur » :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« Insertion / En-tête et pied de page »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Personnaliser la zone de de pied de page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Cliquer sur appliquer partout</a:t>
            </a:r>
          </a:p>
        </p:txBody>
      </p:sp>
      <p:pic>
        <p:nvPicPr>
          <p:cNvPr id="14" name="Picture 2" descr="C:\Users\mp222957\Desktop\LOGO perso\LOGOS 2\List\List_vectori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1" y="5113822"/>
            <a:ext cx="1129227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97160" y="6636891"/>
            <a:ext cx="1522512" cy="1764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fr-FR" sz="1000" b="0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5776" y="6686612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3059833" y="155679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2843808" cy="6885384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843809" y="6741368"/>
            <a:ext cx="6300188" cy="144016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8" y="1020795"/>
            <a:ext cx="2394226" cy="634134"/>
          </a:xfrm>
          <a:prstGeom prst="rect">
            <a:avLst/>
          </a:prstGeom>
        </p:spPr>
      </p:pic>
      <p:sp>
        <p:nvSpPr>
          <p:cNvPr id="27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995936" y="6690751"/>
            <a:ext cx="3024336" cy="216024"/>
          </a:xfrm>
          <a:prstGeom prst="rect">
            <a:avLst/>
          </a:prstGeom>
        </p:spPr>
        <p:txBody>
          <a:bodyPr/>
          <a:lstStyle>
            <a:lvl1pPr algn="ctr">
              <a:defRPr sz="1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28" name="ZoneTexte 27"/>
          <p:cNvSpPr txBox="1"/>
          <p:nvPr/>
        </p:nvSpPr>
        <p:spPr>
          <a:xfrm>
            <a:off x="-2249579" y="2060848"/>
            <a:ext cx="216024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Pour insérer une image :</a:t>
            </a:r>
          </a:p>
          <a:p>
            <a:pPr algn="ctr"/>
            <a:r>
              <a:rPr lang="fr-FR" sz="1200" dirty="0" smtClean="0"/>
              <a:t>Menu « Insertion  / Image »</a:t>
            </a:r>
          </a:p>
          <a:p>
            <a:pPr algn="ctr"/>
            <a:r>
              <a:rPr lang="fr-FR" sz="1200" b="1" dirty="0" smtClean="0"/>
              <a:t>ou</a:t>
            </a:r>
          </a:p>
          <a:p>
            <a:pPr algn="ctr"/>
            <a:r>
              <a:rPr lang="fr-FR" sz="1200" dirty="0" smtClean="0"/>
              <a:t>Cliquer sur l’icône de la zone image 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843808" y="4051822"/>
            <a:ext cx="209880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5" name="Espace réservé pour une image  11"/>
          <p:cNvSpPr>
            <a:spLocks noGrp="1"/>
          </p:cNvSpPr>
          <p:nvPr>
            <p:ph type="pic" sz="quarter" idx="23" hasCustomPrompt="1"/>
          </p:nvPr>
        </p:nvSpPr>
        <p:spPr>
          <a:xfrm>
            <a:off x="4941319" y="4051822"/>
            <a:ext cx="209880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24" hasCustomPrompt="1"/>
          </p:nvPr>
        </p:nvSpPr>
        <p:spPr>
          <a:xfrm>
            <a:off x="7047301" y="4051822"/>
            <a:ext cx="209880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-2268760" y="0"/>
            <a:ext cx="2160240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Pour personnaliser « nom événement et auteur » :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« Insertion / En-tête et pied de page »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Personnaliser la zone de de pied de page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Cliquer sur appliquer partout</a:t>
            </a:r>
          </a:p>
        </p:txBody>
      </p:sp>
      <p:pic>
        <p:nvPicPr>
          <p:cNvPr id="18" name="Picture 2" descr="C:\Users\mp222957\Desktop\LOGO perso\LOGOS 2\List\List_vectori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1" y="5113822"/>
            <a:ext cx="1129227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97159" y="6636891"/>
            <a:ext cx="1333512" cy="1764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fr-FR" sz="1000" b="0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5776" y="6686612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672000" y="1949598"/>
            <a:ext cx="5364496" cy="471976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dirty="0" smtClean="0"/>
              <a:t>Modifiez le style DE L’INTERCALAIRE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3310127" y="6631856"/>
            <a:ext cx="3278097" cy="216024"/>
          </a:xfrm>
          <a:prstGeom prst="rect">
            <a:avLst/>
          </a:prstGeom>
        </p:spPr>
        <p:txBody>
          <a:bodyPr/>
          <a:lstStyle>
            <a:lvl1pPr algn="ctr">
              <a:tabLst>
                <a:tab pos="5200650" algn="r"/>
                <a:tab pos="5557838" algn="r"/>
              </a:tabLst>
              <a:defRPr sz="1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97160" y="6636891"/>
            <a:ext cx="2098576" cy="2211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fr-FR" sz="1000" b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5776" y="6669360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ntercalaire_CEA Tech-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3310127" y="6631856"/>
            <a:ext cx="3350105" cy="216024"/>
          </a:xfrm>
          <a:prstGeom prst="rect">
            <a:avLst/>
          </a:prstGeom>
        </p:spPr>
        <p:txBody>
          <a:bodyPr/>
          <a:lstStyle>
            <a:lvl1pPr algn="ctr">
              <a:tabLst>
                <a:tab pos="5200650" algn="r"/>
                <a:tab pos="5557838" algn="r"/>
              </a:tabLst>
              <a:defRPr sz="1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97160" y="6636891"/>
            <a:ext cx="1234480" cy="2211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fr-FR" sz="1000" b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5776" y="6669360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22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9" hasCustomPrompt="1"/>
          </p:nvPr>
        </p:nvSpPr>
        <p:spPr>
          <a:xfrm>
            <a:off x="539750" y="981075"/>
            <a:ext cx="8208963" cy="6477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cap="all" baseline="0"/>
            </a:lvl1pPr>
          </a:lstStyle>
          <a:p>
            <a:pPr lvl="0"/>
            <a:r>
              <a:rPr lang="fr-FR" dirty="0" smtClean="0"/>
              <a:t>Cliquez ici pour ajouter un titre</a:t>
            </a:r>
            <a:endParaRPr lang="fr-FR" dirty="0"/>
          </a:p>
        </p:txBody>
      </p:sp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771800" y="6597352"/>
            <a:ext cx="3600400" cy="288032"/>
          </a:xfrm>
          <a:prstGeom prst="rect">
            <a:avLst/>
          </a:prstGeom>
        </p:spPr>
        <p:txBody>
          <a:bodyPr/>
          <a:lstStyle>
            <a:lvl1pPr algn="ct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874" y="6618098"/>
            <a:ext cx="1616798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565776" y="6597352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9900"/>
                </a:solidFill>
                <a:sym typeface="Webdings"/>
              </a:rPr>
              <a:t></a:t>
            </a:r>
            <a:r>
              <a:rPr lang="fr-FR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fld id="{795CA83F-CB24-45EF-8C2B-185DAA81A681}" type="slidenum">
              <a:rPr lang="fr-FR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/>
              <a:t>‹N°›</a:t>
            </a:fld>
            <a:endParaRPr lang="fr-FR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>
          <a:blip r:embed="rId3" cstate="print"/>
          <a:srcRect b="15350"/>
          <a:stretch>
            <a:fillRect/>
          </a:stretch>
        </p:blipFill>
        <p:spPr>
          <a:xfrm>
            <a:off x="3310128" y="0"/>
            <a:ext cx="5833872" cy="58052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517232"/>
            <a:ext cx="1897200" cy="9432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517232"/>
            <a:ext cx="3552775" cy="943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3310127" y="6652108"/>
            <a:ext cx="2916937" cy="216024"/>
          </a:xfrm>
          <a:prstGeom prst="rect">
            <a:avLst/>
          </a:prstGeom>
        </p:spPr>
        <p:txBody>
          <a:bodyPr/>
          <a:lstStyle>
            <a:lvl1pPr algn="r">
              <a:defRPr sz="1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9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97160" y="6636891"/>
            <a:ext cx="1234480" cy="2211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fr-FR" sz="1000" b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5776" y="6669360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5760640" cy="36004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874" y="6618098"/>
            <a:ext cx="140077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8565776" y="6597352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9900"/>
                </a:solidFill>
                <a:sym typeface="Webdings"/>
              </a:rPr>
              <a:t></a:t>
            </a:r>
            <a:r>
              <a:rPr lang="fr-FR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fld id="{795CA83F-CB24-45EF-8C2B-185DAA81A681}" type="slidenum">
              <a:rPr lang="fr-FR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/>
              <a:t>‹N°›</a:t>
            </a:fld>
            <a:endParaRPr lang="fr-FR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43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8" name="Picture 2" descr="C:\Users\mp222957\Desktop\LOGO perso\LOGOS 2\List\List_vectorie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64" y="223110"/>
            <a:ext cx="914136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4" y="188640"/>
            <a:ext cx="1421410" cy="37647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-2268760" y="0"/>
            <a:ext cx="2160240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Pour personnaliser « nom événement et auteur » :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« Insertion / En-tête et pied de page »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Personnaliser la zone de de pied de page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Cliquer sur appliquer partout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6807121"/>
            <a:ext cx="9143997" cy="54000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1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771800" y="6597352"/>
            <a:ext cx="3600400" cy="288032"/>
          </a:xfrm>
          <a:prstGeom prst="rect">
            <a:avLst/>
          </a:prstGeom>
        </p:spPr>
        <p:txBody>
          <a:bodyPr/>
          <a:lstStyle>
            <a:lvl1pPr algn="ct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Perin Matthieu - Copyright CEA List</a:t>
            </a:r>
            <a:endParaRPr lang="fr-BE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874" y="6618098"/>
            <a:ext cx="1760814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92267"/>
            <a:ext cx="614736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2" name="Picture 2" descr="C:\Projets\CEA\Git\lise-training\2014_11_26_OpenETCS_UIPlugin_course\Res\openetcs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8" y="166560"/>
            <a:ext cx="1460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4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eclipse.org/luna/topic/org.eclipse.platform.doc.isv/guide/workbench_cmd.htm?cp=2_0_4_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wiki.eclipse.org/User_Interface_Guidelin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eclipse.org/luna/topic/org.eclipse.platform.doc.isv/guide/workbench_cmd.htm?cp=2_0_4_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 ETCS WP7</a:t>
            </a:r>
            <a:br>
              <a:rPr lang="en-US" noProof="0" dirty="0" smtClean="0"/>
            </a:br>
            <a:r>
              <a:rPr lang="en-US" noProof="0" dirty="0" err="1" smtClean="0"/>
              <a:t>Toolchain</a:t>
            </a:r>
            <a:r>
              <a:rPr lang="en-US" noProof="0" dirty="0" smtClean="0"/>
              <a:t> Dev COURSE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UI Plugin 4 Eclipse</a:t>
            </a:r>
            <a:endParaRPr lang="en-US" noProof="0" dirty="0"/>
          </a:p>
        </p:txBody>
      </p:sp>
      <p:pic>
        <p:nvPicPr>
          <p:cNvPr id="1026" name="Picture 2" descr="C:\Projets\CEA\Git\lise-training\2014_11_26_OpenETCS_UIPlugin_course\Res\openetc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29893"/>
            <a:ext cx="1460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04048" y="4149080"/>
            <a:ext cx="1728191" cy="288032"/>
          </a:xfrm>
        </p:spPr>
        <p:txBody>
          <a:bodyPr/>
          <a:lstStyle/>
          <a:p>
            <a:r>
              <a:rPr lang="fr-FR" dirty="0" smtClean="0"/>
              <a:t>27/11/2014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59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Time to “play” with the UI extensions points !</a:t>
            </a:r>
          </a:p>
          <a:p>
            <a:pPr lvl="1"/>
            <a:r>
              <a:rPr lang="en-US" dirty="0" smtClean="0"/>
              <a:t>RC stand for </a:t>
            </a:r>
            <a:r>
              <a:rPr lang="en-US" dirty="0" err="1" smtClean="0"/>
              <a:t>RightClick</a:t>
            </a:r>
            <a:r>
              <a:rPr lang="en-US" dirty="0" smtClean="0"/>
              <a:t> !</a:t>
            </a:r>
          </a:p>
          <a:p>
            <a:endParaRPr lang="en-US" dirty="0" smtClean="0"/>
          </a:p>
          <a:p>
            <a:r>
              <a:rPr lang="en-US" dirty="0" err="1" smtClean="0"/>
              <a:t>org.eclipse.ui.handlers</a:t>
            </a:r>
            <a:endParaRPr lang="en-US" dirty="0" smtClean="0"/>
          </a:p>
          <a:p>
            <a:pPr lvl="1"/>
            <a:r>
              <a:rPr lang="en-US" dirty="0" smtClean="0"/>
              <a:t>RC &gt; New &gt; handler</a:t>
            </a:r>
          </a:p>
          <a:p>
            <a:endParaRPr lang="en-US" dirty="0" smtClean="0"/>
          </a:p>
          <a:p>
            <a:r>
              <a:rPr lang="en-US" dirty="0" err="1" smtClean="0"/>
              <a:t>org.eclipse.ui.commands</a:t>
            </a:r>
            <a:endParaRPr lang="en-US" dirty="0" smtClean="0"/>
          </a:p>
          <a:p>
            <a:pPr lvl="1"/>
            <a:r>
              <a:rPr lang="en-US" dirty="0" smtClean="0"/>
              <a:t>RC &gt; New &gt; Command</a:t>
            </a:r>
          </a:p>
          <a:p>
            <a:endParaRPr lang="en-US" dirty="0" smtClean="0"/>
          </a:p>
          <a:p>
            <a:r>
              <a:rPr lang="en-US" dirty="0" err="1" smtClean="0"/>
              <a:t>org.eclipse.ui.menus</a:t>
            </a:r>
            <a:endParaRPr lang="en-US" dirty="0" smtClean="0"/>
          </a:p>
          <a:p>
            <a:pPr lvl="1"/>
            <a:r>
              <a:rPr lang="en-US" dirty="0" smtClean="0"/>
              <a:t>RC &gt; New &gt; </a:t>
            </a:r>
            <a:r>
              <a:rPr lang="en-US" dirty="0" err="1" smtClean="0"/>
              <a:t>MenuContribution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menuContribution</a:t>
            </a:r>
            <a:r>
              <a:rPr lang="en-US" dirty="0" smtClean="0"/>
              <a:t> then RC &gt; New &gt; Command</a:t>
            </a:r>
          </a:p>
          <a:p>
            <a:pPr lvl="1"/>
            <a:r>
              <a:rPr lang="en-US" dirty="0" smtClean="0"/>
              <a:t>Select Command then RC &gt; New &gt; </a:t>
            </a:r>
            <a:r>
              <a:rPr lang="en-US" dirty="0" err="1" smtClean="0"/>
              <a:t>visibleWhen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Link between Handlers, </a:t>
            </a:r>
            <a:r>
              <a:rPr lang="en-US" dirty="0"/>
              <a:t>Commands and </a:t>
            </a:r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56736"/>
            <a:ext cx="3654822" cy="205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68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Give the command name</a:t>
            </a:r>
          </a:p>
          <a:p>
            <a:pPr lvl="1"/>
            <a:r>
              <a:rPr lang="en-US" dirty="0" smtClean="0"/>
              <a:t>Think about good naming convention !</a:t>
            </a:r>
          </a:p>
          <a:p>
            <a:endParaRPr lang="en-US" dirty="0" smtClean="0"/>
          </a:p>
          <a:p>
            <a:r>
              <a:rPr lang="en-US" dirty="0" smtClean="0"/>
              <a:t>Give the Class that Act</a:t>
            </a:r>
          </a:p>
          <a:p>
            <a:pPr lvl="1"/>
            <a:r>
              <a:rPr lang="en-US" dirty="0" smtClean="0"/>
              <a:t>Must be an Handler sub type like </a:t>
            </a:r>
            <a:r>
              <a:rPr lang="en-US" dirty="0" err="1" smtClean="0"/>
              <a:t>AbstractHandler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Configuring Handlers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4662548" cy="139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4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1584176"/>
          </a:xfrm>
        </p:spPr>
        <p:txBody>
          <a:bodyPr/>
          <a:lstStyle/>
          <a:p>
            <a:r>
              <a:rPr lang="en-US" dirty="0" smtClean="0"/>
              <a:t>Set the command name</a:t>
            </a:r>
          </a:p>
          <a:p>
            <a:pPr lvl="1"/>
            <a:r>
              <a:rPr lang="en-US" dirty="0" smtClean="0"/>
              <a:t>Think about good naming convention !</a:t>
            </a:r>
          </a:p>
          <a:p>
            <a:endParaRPr lang="en-US" dirty="0" smtClean="0"/>
          </a:p>
          <a:p>
            <a:r>
              <a:rPr lang="en-US" dirty="0" smtClean="0"/>
              <a:t>Give an human readable name</a:t>
            </a:r>
            <a:endParaRPr lang="en-US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Configuring Commands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56992"/>
            <a:ext cx="4632914" cy="27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11960" y="4941168"/>
            <a:ext cx="3816424" cy="196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39553" y="3325188"/>
            <a:ext cx="3672408" cy="29841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60000"/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8382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Category</a:t>
            </a:r>
            <a:r>
              <a:rPr lang="fr-FR" dirty="0" smtClean="0"/>
              <a:t> Id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br>
              <a:rPr lang="fr-FR" dirty="0" smtClean="0"/>
            </a:br>
            <a:r>
              <a:rPr lang="fr-FR" dirty="0" err="1" smtClean="0"/>
              <a:t>limit</a:t>
            </a:r>
            <a:r>
              <a:rPr lang="fr-FR" dirty="0" smtClean="0"/>
              <a:t> Command </a:t>
            </a:r>
            <a:r>
              <a:rPr lang="fr-FR" dirty="0" err="1" smtClean="0"/>
              <a:t>accessibility</a:t>
            </a:r>
            <a:r>
              <a:rPr lang="fr-FR" dirty="0" smtClean="0"/>
              <a:t> to certain Editor, </a:t>
            </a:r>
            <a:r>
              <a:rPr lang="fr-FR" dirty="0" err="1" smtClean="0"/>
              <a:t>Like</a:t>
            </a:r>
            <a:r>
              <a:rPr lang="fr-FR" dirty="0" smtClean="0"/>
              <a:t> the papyrus editor </a:t>
            </a:r>
            <a:r>
              <a:rPr lang="fr-FR" dirty="0" err="1" smtClean="0"/>
              <a:t>linked</a:t>
            </a:r>
            <a:r>
              <a:rPr lang="fr-FR" dirty="0" smtClean="0"/>
              <a:t> to the Papyrus perspective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u="sng" dirty="0" err="1" smtClean="0"/>
              <a:t>Mandatory</a:t>
            </a:r>
            <a:r>
              <a:rPr lang="fr-FR" u="sng" dirty="0" smtClean="0"/>
              <a:t> to </a:t>
            </a:r>
            <a:r>
              <a:rPr lang="fr-FR" u="sng" dirty="0" err="1" smtClean="0"/>
              <a:t>avoid</a:t>
            </a:r>
            <a:r>
              <a:rPr lang="fr-FR" u="sng" dirty="0" smtClean="0"/>
              <a:t> UI </a:t>
            </a:r>
            <a:br>
              <a:rPr lang="fr-FR" u="sng" dirty="0" smtClean="0"/>
            </a:br>
            <a:r>
              <a:rPr lang="fr-FR" u="sng" dirty="0" smtClean="0"/>
              <a:t>pollution !</a:t>
            </a:r>
            <a:endParaRPr lang="en-US" u="sng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51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63" y="1772816"/>
            <a:ext cx="44291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contenu 7"/>
          <p:cNvSpPr>
            <a:spLocks noGrp="1"/>
          </p:cNvSpPr>
          <p:nvPr>
            <p:ph sz="quarter" idx="18"/>
          </p:nvPr>
        </p:nvSpPr>
        <p:spPr>
          <a:xfrm>
            <a:off x="539751" y="1628800"/>
            <a:ext cx="3960242" cy="468052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LocationURI</a:t>
            </a:r>
            <a:endParaRPr lang="en-US" dirty="0" smtClean="0"/>
          </a:p>
          <a:p>
            <a:pPr lvl="1"/>
            <a:r>
              <a:rPr lang="en-US" dirty="0" smtClean="0"/>
              <a:t>The “place” where the </a:t>
            </a:r>
            <a:r>
              <a:rPr lang="en-US" dirty="0" err="1" smtClean="0"/>
              <a:t>menuContribution</a:t>
            </a:r>
            <a:r>
              <a:rPr lang="en-US" dirty="0" smtClean="0"/>
              <a:t> will appear</a:t>
            </a:r>
          </a:p>
          <a:p>
            <a:pPr lvl="1"/>
            <a:r>
              <a:rPr lang="en-US" dirty="0" smtClean="0"/>
              <a:t>Editor / view specific</a:t>
            </a:r>
          </a:p>
          <a:p>
            <a:pPr lvl="1"/>
            <a:r>
              <a:rPr lang="en-US" dirty="0" smtClean="0"/>
              <a:t>Mandatory to avoid UI pollution 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Lots of possibilities after the first menu: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(sub) menu</a:t>
            </a:r>
          </a:p>
          <a:p>
            <a:pPr lvl="1"/>
            <a:r>
              <a:rPr lang="en-US" dirty="0" smtClean="0"/>
              <a:t>Separator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just add a command to start with !</a:t>
            </a:r>
          </a:p>
          <a:p>
            <a:pPr lvl="1"/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Configuring 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3680" y="2284409"/>
            <a:ext cx="4328800" cy="196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C:\Projets\CEA\Git\lise-training\2014_11_26_OpenETCS_UIPlugin_course\Res\MenuPrintScre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03" b="20402"/>
          <a:stretch/>
        </p:blipFill>
        <p:spPr bwMode="auto">
          <a:xfrm>
            <a:off x="4471315" y="3325188"/>
            <a:ext cx="4615773" cy="33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87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1584176"/>
          </a:xfrm>
        </p:spPr>
        <p:txBody>
          <a:bodyPr/>
          <a:lstStyle/>
          <a:p>
            <a:r>
              <a:rPr lang="en-US" dirty="0" smtClean="0"/>
              <a:t>Give the command name</a:t>
            </a:r>
          </a:p>
          <a:p>
            <a:endParaRPr lang="en-US" dirty="0" smtClean="0"/>
          </a:p>
          <a:p>
            <a:r>
              <a:rPr lang="en-US" dirty="0" smtClean="0"/>
              <a:t>Give an human readable Label</a:t>
            </a:r>
          </a:p>
          <a:p>
            <a:pPr lvl="1"/>
            <a:r>
              <a:rPr lang="en-US" dirty="0" smtClean="0"/>
              <a:t>Appears in the menu, so short please !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Configuring Menu Command</a:t>
            </a:r>
            <a:endParaRPr lang="en-US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39553" y="3325188"/>
            <a:ext cx="3672408" cy="3272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60000"/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8382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Lots of customization here:</a:t>
            </a:r>
          </a:p>
          <a:p>
            <a:pPr lvl="1"/>
            <a:r>
              <a:rPr lang="en-US" dirty="0" smtClean="0"/>
              <a:t>Icons,</a:t>
            </a:r>
          </a:p>
          <a:p>
            <a:pPr lvl="1"/>
            <a:r>
              <a:rPr lang="en-US" dirty="0" smtClean="0"/>
              <a:t>Hover icon,</a:t>
            </a:r>
          </a:p>
          <a:p>
            <a:pPr lvl="1"/>
            <a:r>
              <a:rPr lang="en-US" dirty="0" smtClean="0"/>
              <a:t>Tooltip</a:t>
            </a:r>
          </a:p>
          <a:p>
            <a:pPr lvl="1"/>
            <a:r>
              <a:rPr lang="en-US" dirty="0" smtClean="0"/>
              <a:t>Button style</a:t>
            </a:r>
          </a:p>
          <a:p>
            <a:pPr lvl="1"/>
            <a:r>
              <a:rPr lang="en-US" dirty="0" smtClean="0"/>
              <a:t> … the more the better but optional !</a:t>
            </a:r>
          </a:p>
          <a:p>
            <a:pPr lvl="1"/>
            <a:endParaRPr lang="en-US" u="sng" dirty="0" smtClean="0"/>
          </a:p>
          <a:p>
            <a:r>
              <a:rPr lang="en-US" dirty="0" smtClean="0"/>
              <a:t>Add a </a:t>
            </a:r>
            <a:r>
              <a:rPr lang="en-US" dirty="0" err="1" smtClean="0"/>
              <a:t>visibleWhen</a:t>
            </a:r>
            <a:r>
              <a:rPr lang="en-US" dirty="0" smtClean="0"/>
              <a:t> sub element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0166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7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1512168"/>
          </a:xfrm>
        </p:spPr>
        <p:txBody>
          <a:bodyPr/>
          <a:lstStyle/>
          <a:p>
            <a:r>
              <a:rPr lang="en-US" dirty="0" smtClean="0"/>
              <a:t>Used to limit the availability (visibility) of the command</a:t>
            </a:r>
          </a:p>
          <a:p>
            <a:pPr lvl="1"/>
            <a:r>
              <a:rPr lang="en-US" dirty="0" smtClean="0"/>
              <a:t>Extremely useful to limit bad typed input data for the code/UI Pollution</a:t>
            </a:r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checkEnabled</a:t>
            </a:r>
            <a:r>
              <a:rPr lang="en-US" dirty="0" smtClean="0"/>
              <a:t> to true or false depending your test …</a:t>
            </a:r>
          </a:p>
          <a:p>
            <a:pPr lvl="1"/>
            <a:r>
              <a:rPr lang="fr-FR" dirty="0" smtClean="0"/>
              <a:t>2 solutions : in the plugin.xml or in </a:t>
            </a:r>
            <a:r>
              <a:rPr lang="fr-FR" dirty="0" err="1" smtClean="0"/>
              <a:t>handler</a:t>
            </a:r>
            <a:r>
              <a:rPr lang="fr-FR" dirty="0" smtClean="0"/>
              <a:t> code </a:t>
            </a:r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en-US" i="1" dirty="0" err="1" smtClean="0"/>
              <a:t>isEnabled</a:t>
            </a:r>
            <a:r>
              <a:rPr lang="en-US" dirty="0" smtClean="0"/>
              <a:t> method</a:t>
            </a:r>
            <a:endParaRPr lang="en-US" sz="1200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Configuring Menu Command VISIBLEWHEN attribute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40" y="3169474"/>
            <a:ext cx="3662064" cy="177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827559" y="3068960"/>
            <a:ext cx="5616649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60000"/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8382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Aft>
                <a:spcPts val="400"/>
              </a:spcAft>
              <a:buSzTx/>
              <a:buNone/>
            </a:pPr>
            <a:r>
              <a:rPr lang="en-US" sz="1200" dirty="0"/>
              <a:t>&lt;</a:t>
            </a:r>
            <a:r>
              <a:rPr lang="en-US" sz="1200" dirty="0" err="1"/>
              <a:t>visibleWhen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         </a:t>
            </a:r>
            <a:r>
              <a:rPr lang="en-US" sz="1200" dirty="0" err="1"/>
              <a:t>checkEnabled</a:t>
            </a:r>
            <a:r>
              <a:rPr lang="en-US" sz="1200" dirty="0"/>
              <a:t>="false"&gt;</a:t>
            </a:r>
            <a:br>
              <a:rPr lang="en-US" sz="1200" dirty="0"/>
            </a:br>
            <a:r>
              <a:rPr lang="en-US" sz="1200" dirty="0"/>
              <a:t>              &lt;with</a:t>
            </a:r>
            <a:br>
              <a:rPr lang="en-US" sz="1200" dirty="0"/>
            </a:br>
            <a:r>
              <a:rPr lang="en-US" sz="1200" dirty="0"/>
              <a:t>                    variable="selection"&gt;</a:t>
            </a:r>
            <a:br>
              <a:rPr lang="en-US" sz="1200" dirty="0"/>
            </a:br>
            <a:r>
              <a:rPr lang="en-US" sz="1200" dirty="0"/>
              <a:t>                 &lt;iterate</a:t>
            </a:r>
            <a:br>
              <a:rPr lang="en-US" sz="1200" dirty="0"/>
            </a:br>
            <a:r>
              <a:rPr lang="en-US" sz="1200" dirty="0"/>
              <a:t>                       </a:t>
            </a:r>
            <a:r>
              <a:rPr lang="en-US" sz="1200" dirty="0" err="1"/>
              <a:t>ifEmpty</a:t>
            </a:r>
            <a:r>
              <a:rPr lang="en-US" sz="1200" dirty="0"/>
              <a:t>="false" </a:t>
            </a:r>
            <a:br>
              <a:rPr lang="en-US" sz="1200" dirty="0"/>
            </a:br>
            <a:r>
              <a:rPr lang="en-US" sz="1200" dirty="0"/>
              <a:t>                       operator="and"&gt;</a:t>
            </a:r>
            <a:br>
              <a:rPr lang="en-US" sz="1200" dirty="0"/>
            </a:br>
            <a:r>
              <a:rPr lang="en-US" sz="1200" dirty="0"/>
              <a:t>                    &lt;adapt</a:t>
            </a:r>
            <a:br>
              <a:rPr lang="en-US" sz="1200" dirty="0"/>
            </a:br>
            <a:r>
              <a:rPr lang="en-US" sz="1200" dirty="0"/>
              <a:t>                          type="</a:t>
            </a:r>
            <a:r>
              <a:rPr lang="en-US" sz="1200" dirty="0" err="1"/>
              <a:t>org.eclipse.core.resources.IFile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           &lt;or&gt;</a:t>
            </a:r>
            <a:br>
              <a:rPr lang="en-US" sz="1200" dirty="0"/>
            </a:br>
            <a:r>
              <a:rPr lang="en-US" sz="1200" dirty="0"/>
              <a:t>                          &lt;test</a:t>
            </a:r>
            <a:br>
              <a:rPr lang="en-US" sz="1200" dirty="0"/>
            </a:br>
            <a:r>
              <a:rPr lang="en-US" sz="1200" dirty="0"/>
              <a:t>                                property="</a:t>
            </a:r>
            <a:r>
              <a:rPr lang="en-US" sz="1200" dirty="0" err="1"/>
              <a:t>org.eclipse.core.resources.extension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                        value="</a:t>
            </a:r>
            <a:r>
              <a:rPr lang="en-US" sz="1200" dirty="0" err="1"/>
              <a:t>uml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              &lt;/test&gt;</a:t>
            </a:r>
            <a:br>
              <a:rPr lang="en-US" sz="1200" dirty="0"/>
            </a:br>
            <a:r>
              <a:rPr lang="en-US" sz="1200" dirty="0"/>
              <a:t>                       &lt;/or&gt;</a:t>
            </a:r>
            <a:br>
              <a:rPr lang="en-US" sz="1200" dirty="0"/>
            </a:br>
            <a:r>
              <a:rPr lang="en-US" sz="1200" dirty="0"/>
              <a:t>                    &lt;/adapt&gt;</a:t>
            </a:r>
            <a:br>
              <a:rPr lang="en-US" sz="1200" dirty="0"/>
            </a:br>
            <a:r>
              <a:rPr lang="en-US" sz="1200" dirty="0"/>
              <a:t>                 &lt;/iterate&gt;</a:t>
            </a:r>
            <a:br>
              <a:rPr lang="en-US" sz="1200" dirty="0"/>
            </a:br>
            <a:r>
              <a:rPr lang="en-US" sz="1200" dirty="0"/>
              <a:t>              &lt;/with&gt;</a:t>
            </a:r>
            <a:br>
              <a:rPr lang="en-US" sz="1200" dirty="0"/>
            </a:br>
            <a:r>
              <a:rPr lang="en-US" sz="1200" dirty="0"/>
              <a:t>           &lt;/</a:t>
            </a:r>
            <a:r>
              <a:rPr lang="en-US" sz="1200" dirty="0" err="1"/>
              <a:t>visibleWhen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665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484784"/>
            <a:ext cx="8208963" cy="4680520"/>
          </a:xfrm>
        </p:spPr>
        <p:txBody>
          <a:bodyPr/>
          <a:lstStyle/>
          <a:p>
            <a:r>
              <a:rPr lang="en-US" dirty="0" smtClean="0"/>
              <a:t>Pay attention to the command name, really error prone and time consuming for debug 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Setting Command Name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91"/>
          <a:stretch/>
        </p:blipFill>
        <p:spPr bwMode="auto">
          <a:xfrm>
            <a:off x="323528" y="2207263"/>
            <a:ext cx="2880320" cy="205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60848"/>
            <a:ext cx="3990844" cy="11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6" y="4223487"/>
            <a:ext cx="4008046" cy="237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34" y="3431399"/>
            <a:ext cx="40166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5096" y="2996077"/>
            <a:ext cx="2190720" cy="1613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9992" y="2063247"/>
            <a:ext cx="3990844" cy="11955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10"/>
          <p:cNvCxnSpPr>
            <a:stCxn id="9" idx="3"/>
          </p:cNvCxnSpPr>
          <p:nvPr/>
        </p:nvCxnSpPr>
        <p:spPr>
          <a:xfrm flipV="1">
            <a:off x="2915816" y="2661014"/>
            <a:ext cx="1584176" cy="4157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7516" y="3270062"/>
            <a:ext cx="1694244" cy="1613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6307" y="4247072"/>
            <a:ext cx="4033685" cy="235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/>
          <p:cNvCxnSpPr>
            <a:endCxn id="18" idx="0"/>
          </p:cNvCxnSpPr>
          <p:nvPr/>
        </p:nvCxnSpPr>
        <p:spPr>
          <a:xfrm>
            <a:off x="2411760" y="3431399"/>
            <a:ext cx="71390" cy="81567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9876" y="3708460"/>
            <a:ext cx="1181844" cy="1613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280" y="3431399"/>
            <a:ext cx="4016200" cy="30963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avec flèche 26"/>
          <p:cNvCxnSpPr>
            <a:stCxn id="25" idx="3"/>
          </p:cNvCxnSpPr>
          <p:nvPr/>
        </p:nvCxnSpPr>
        <p:spPr>
          <a:xfrm>
            <a:off x="2051720" y="3789129"/>
            <a:ext cx="2824560" cy="806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39747" y="2514834"/>
            <a:ext cx="3344621" cy="196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32040" y="3919553"/>
            <a:ext cx="3344621" cy="196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3750" y="4671437"/>
            <a:ext cx="3904234" cy="196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28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4752528"/>
          </a:xfrm>
        </p:spPr>
        <p:txBody>
          <a:bodyPr/>
          <a:lstStyle/>
          <a:p>
            <a:r>
              <a:rPr lang="en-US" dirty="0" smtClean="0"/>
              <a:t>To test your UI plugin.</a:t>
            </a:r>
          </a:p>
          <a:p>
            <a:endParaRPr lang="en-US" dirty="0" smtClean="0"/>
          </a:p>
          <a:p>
            <a:r>
              <a:rPr lang="en-US" dirty="0" smtClean="0"/>
              <a:t>Debug and have fun !</a:t>
            </a:r>
          </a:p>
          <a:p>
            <a:endParaRPr lang="en-US" dirty="0" smtClean="0"/>
          </a:p>
          <a:p>
            <a:r>
              <a:rPr lang="en-US" dirty="0" smtClean="0"/>
              <a:t>Reminder for Papyrus :</a:t>
            </a:r>
          </a:p>
          <a:p>
            <a:pPr lvl="1"/>
            <a:r>
              <a:rPr lang="en-US" dirty="0" smtClean="0"/>
              <a:t>Menu id </a:t>
            </a:r>
          </a:p>
          <a:p>
            <a:pPr lvl="2"/>
            <a:r>
              <a:rPr lang="en-US" dirty="0" smtClean="0"/>
              <a:t>Model explorer papyrus: popup:org.eclipse.papyrus.views.modelexplorer.modelexplorer.popup</a:t>
            </a:r>
          </a:p>
          <a:p>
            <a:pPr lvl="2"/>
            <a:r>
              <a:rPr lang="en-US" dirty="0" smtClean="0"/>
              <a:t>diagram papyrus: popup:org.eclipse.gmf.runtime.diagram.ui.DiagramEditorContextMenu</a:t>
            </a:r>
          </a:p>
          <a:p>
            <a:pPr lvl="1"/>
            <a:r>
              <a:rPr lang="en-US" dirty="0" smtClean="0"/>
              <a:t>Category</a:t>
            </a:r>
          </a:p>
          <a:p>
            <a:pPr lvl="2"/>
            <a:r>
              <a:rPr lang="en-US" dirty="0" smtClean="0"/>
              <a:t>Model Explorer/generic </a:t>
            </a:r>
            <a:r>
              <a:rPr lang="en-US" dirty="0" err="1" smtClean="0"/>
              <a:t>diag</a:t>
            </a:r>
            <a:r>
              <a:rPr lang="en-US" dirty="0" smtClean="0"/>
              <a:t>: </a:t>
            </a:r>
            <a:r>
              <a:rPr lang="en-US" dirty="0" err="1" smtClean="0"/>
              <a:t>org.eclipse.papyrus.editor.category</a:t>
            </a:r>
            <a:endParaRPr lang="en-US" dirty="0" smtClean="0"/>
          </a:p>
          <a:p>
            <a:pPr lvl="2"/>
            <a:r>
              <a:rPr lang="en-US" dirty="0" smtClean="0"/>
              <a:t>Diagrams : </a:t>
            </a:r>
            <a:r>
              <a:rPr lang="en-US" dirty="0" err="1" smtClean="0"/>
              <a:t>org.eclipse.papyrus.uml.diagram.XXX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Ressources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http://help.eclipse.org/luna/topic/org.eclipse.platform.doc.isv/guide/workbench_cmd.htm?cp=2_0_4_1</a:t>
            </a:r>
            <a:endParaRPr lang="en-US" dirty="0" smtClean="0"/>
          </a:p>
          <a:p>
            <a:pPr marL="4413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Launch a runtime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0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General view of UI integration in Eclipse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How to declare UI Contributions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Practical Case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Course OBJECTIVEs</a:t>
            </a:r>
            <a:endParaRPr lang="en-US" noProof="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noProof="0" dirty="0" smtClean="0"/>
              <a:t>Several options :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err="1" smtClean="0"/>
              <a:t>Ressources</a:t>
            </a:r>
            <a:r>
              <a:rPr lang="en-US" noProof="0" dirty="0" smtClean="0"/>
              <a:t> :</a:t>
            </a:r>
          </a:p>
          <a:p>
            <a:pPr lvl="1"/>
            <a:r>
              <a:rPr lang="en-US" noProof="0" dirty="0" smtClean="0">
                <a:hlinkClick r:id="rId2"/>
              </a:rPr>
              <a:t>http://wiki.eclipse.org/User_Interface_Guidelines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General views of UI in </a:t>
            </a:r>
            <a:r>
              <a:rPr lang="en-US" noProof="0" dirty="0" err="1" smtClean="0"/>
              <a:t>EClipse</a:t>
            </a:r>
            <a:endParaRPr lang="en-US" noProof="0" dirty="0"/>
          </a:p>
        </p:txBody>
      </p:sp>
      <p:pic>
        <p:nvPicPr>
          <p:cNvPr id="2051" name="Picture 3" descr="C:\Projets\CEA\Git\lise-training\2014_11_26_OpenETCS_UIPlugin_course\Res\Workbench_decompos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40" y="1513160"/>
            <a:ext cx="4940084" cy="44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8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4896544"/>
          </a:xfrm>
        </p:spPr>
        <p:txBody>
          <a:bodyPr/>
          <a:lstStyle/>
          <a:p>
            <a:r>
              <a:rPr lang="en-US" noProof="0" dirty="0" smtClean="0"/>
              <a:t>Several Extension point to handle:</a:t>
            </a:r>
          </a:p>
          <a:p>
            <a:pPr lvl="1"/>
            <a:r>
              <a:rPr lang="en-US" noProof="0" dirty="0" err="1" smtClean="0"/>
              <a:t>org.eclipse.ui.views</a:t>
            </a:r>
            <a:endParaRPr lang="en-US" noProof="0" dirty="0" smtClean="0"/>
          </a:p>
          <a:p>
            <a:pPr lvl="2"/>
            <a:r>
              <a:rPr lang="en-US" noProof="0" dirty="0" smtClean="0"/>
              <a:t>Declare Views </a:t>
            </a:r>
          </a:p>
          <a:p>
            <a:pPr lvl="1"/>
            <a:r>
              <a:rPr lang="en-US" noProof="0" dirty="0" err="1" smtClean="0"/>
              <a:t>org.eclipse.ui.editors</a:t>
            </a:r>
            <a:endParaRPr lang="en-US" noProof="0" dirty="0" smtClean="0"/>
          </a:p>
          <a:p>
            <a:pPr lvl="2"/>
            <a:r>
              <a:rPr lang="en-US" noProof="0" dirty="0" smtClean="0"/>
              <a:t>Declare Editors (e.g. in the toolbar)</a:t>
            </a:r>
          </a:p>
          <a:p>
            <a:pPr lvl="1"/>
            <a:r>
              <a:rPr lang="en-US" noProof="0" dirty="0" err="1" smtClean="0"/>
              <a:t>org.eclipse.ui.commands</a:t>
            </a:r>
            <a:endParaRPr lang="en-US" noProof="0" dirty="0" smtClean="0"/>
          </a:p>
          <a:p>
            <a:pPr lvl="2"/>
            <a:r>
              <a:rPr lang="en-US" noProof="0" dirty="0" smtClean="0"/>
              <a:t>Link a Behavior to an Id</a:t>
            </a:r>
          </a:p>
          <a:p>
            <a:pPr lvl="1"/>
            <a:r>
              <a:rPr lang="en-US" noProof="0" dirty="0" err="1" smtClean="0"/>
              <a:t>org.eclipse.ui.menus</a:t>
            </a:r>
            <a:endParaRPr lang="en-US" noProof="0" dirty="0" smtClean="0"/>
          </a:p>
          <a:p>
            <a:pPr lvl="2"/>
            <a:r>
              <a:rPr lang="en-US" noProof="0" dirty="0" smtClean="0"/>
              <a:t>Contribute a command to a Menu (windows, popup, view, property)</a:t>
            </a:r>
          </a:p>
          <a:p>
            <a:pPr lvl="1"/>
            <a:r>
              <a:rPr lang="en-US" noProof="0" dirty="0" err="1" smtClean="0"/>
              <a:t>org.eclipse.ui.handlers</a:t>
            </a:r>
            <a:endParaRPr lang="en-US" noProof="0" dirty="0" smtClean="0"/>
          </a:p>
          <a:p>
            <a:pPr lvl="2"/>
            <a:r>
              <a:rPr lang="en-US" noProof="0" dirty="0" smtClean="0"/>
              <a:t>Link Command to the Java Code</a:t>
            </a:r>
          </a:p>
          <a:p>
            <a:pPr lvl="1"/>
            <a:r>
              <a:rPr lang="en-US" noProof="0" dirty="0" err="1" smtClean="0"/>
              <a:t>org.eclipse.ui.bindings</a:t>
            </a:r>
            <a:endParaRPr lang="en-US" noProof="0" dirty="0" smtClean="0"/>
          </a:p>
          <a:p>
            <a:pPr lvl="2"/>
            <a:r>
              <a:rPr lang="en-US" noProof="0" dirty="0" smtClean="0"/>
              <a:t>Key combination to launch commands</a:t>
            </a:r>
          </a:p>
          <a:p>
            <a:endParaRPr lang="en-US" noProof="0" dirty="0" smtClean="0"/>
          </a:p>
          <a:p>
            <a:r>
              <a:rPr lang="en-US" noProof="0" dirty="0" err="1" smtClean="0"/>
              <a:t>Ressource</a:t>
            </a:r>
            <a:r>
              <a:rPr lang="en-US" noProof="0" dirty="0" smtClean="0"/>
              <a:t> :</a:t>
            </a:r>
          </a:p>
          <a:p>
            <a:pPr lvl="1"/>
            <a:r>
              <a:rPr lang="en-US" noProof="0" dirty="0" smtClean="0">
                <a:hlinkClick r:id="rId2"/>
              </a:rPr>
              <a:t>http://help.eclipse.org/luna/topic/org.eclipse.platform.doc.isv/guide/workbench_cmd.htm?cp=2_0_4_1</a:t>
            </a:r>
            <a:endParaRPr lang="en-US" noProof="0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Linking Plugin to the UI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07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Links between </a:t>
            </a:r>
            <a:r>
              <a:rPr lang="en-US" noProof="0" dirty="0" err="1" smtClean="0"/>
              <a:t>Ui</a:t>
            </a:r>
            <a:r>
              <a:rPr lang="en-US" noProof="0" dirty="0" smtClean="0"/>
              <a:t> Elements</a:t>
            </a:r>
            <a:endParaRPr lang="en-US" noProof="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683568" y="1772816"/>
            <a:ext cx="2776059" cy="864096"/>
            <a:chOff x="755576" y="1773161"/>
            <a:chExt cx="2776059" cy="864096"/>
          </a:xfrm>
        </p:grpSpPr>
        <p:sp>
          <p:nvSpPr>
            <p:cNvPr id="4" name="Rectangle 3"/>
            <p:cNvSpPr/>
            <p:nvPr/>
          </p:nvSpPr>
          <p:spPr>
            <a:xfrm>
              <a:off x="2163483" y="1773161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Plugin</a:t>
              </a:r>
            </a:p>
            <a:p>
              <a:pPr algn="ctr"/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Views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5576" y="1773161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70C0"/>
                  </a:solidFill>
                </a:rPr>
                <a:t>Eclipse </a:t>
              </a:r>
              <a:r>
                <a:rPr lang="fr-FR" dirty="0" err="1" smtClean="0">
                  <a:solidFill>
                    <a:srgbClr val="0070C0"/>
                  </a:solidFill>
                </a:rPr>
                <a:t>Views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683568" y="3020840"/>
            <a:ext cx="2776059" cy="864096"/>
            <a:chOff x="755576" y="3009528"/>
            <a:chExt cx="2776059" cy="864096"/>
          </a:xfrm>
        </p:grpSpPr>
        <p:sp>
          <p:nvSpPr>
            <p:cNvPr id="6" name="Rectangle 5"/>
            <p:cNvSpPr/>
            <p:nvPr/>
          </p:nvSpPr>
          <p:spPr>
            <a:xfrm>
              <a:off x="755576" y="3009528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70C0"/>
                  </a:solidFill>
                </a:rPr>
                <a:t>Eclipse</a:t>
              </a:r>
            </a:p>
            <a:p>
              <a:pPr algn="ctr"/>
              <a:r>
                <a:rPr lang="fr-FR" dirty="0" smtClean="0">
                  <a:solidFill>
                    <a:srgbClr val="0070C0"/>
                  </a:solidFill>
                </a:rPr>
                <a:t>Menus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63483" y="3009528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Plugin</a:t>
              </a:r>
            </a:p>
            <a:p>
              <a:pPr algn="ctr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Menus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83568" y="4268864"/>
            <a:ext cx="2776059" cy="864096"/>
            <a:chOff x="755576" y="4245896"/>
            <a:chExt cx="2776059" cy="864096"/>
          </a:xfrm>
        </p:grpSpPr>
        <p:sp>
          <p:nvSpPr>
            <p:cNvPr id="7" name="Rectangle 6"/>
            <p:cNvSpPr/>
            <p:nvPr/>
          </p:nvSpPr>
          <p:spPr>
            <a:xfrm>
              <a:off x="755576" y="4245896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70C0"/>
                  </a:solidFill>
                </a:rPr>
                <a:t>Eclipse</a:t>
              </a:r>
            </a:p>
            <a:p>
              <a:pPr algn="ctr"/>
              <a:r>
                <a:rPr lang="fr-FR" dirty="0">
                  <a:solidFill>
                    <a:srgbClr val="0070C0"/>
                  </a:solidFill>
                </a:rPr>
                <a:t>E</a:t>
              </a:r>
              <a:r>
                <a:rPr lang="fr-FR" dirty="0" smtClean="0">
                  <a:solidFill>
                    <a:srgbClr val="0070C0"/>
                  </a:solidFill>
                </a:rPr>
                <a:t>ditors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63483" y="4245896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Plugin</a:t>
              </a:r>
            </a:p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ditors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44008" y="2492896"/>
            <a:ext cx="1368152" cy="864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Plugin</a:t>
            </a:r>
          </a:p>
          <a:p>
            <a:pPr algn="ctr"/>
            <a:r>
              <a:rPr lang="fr-FR" dirty="0" err="1" smtClean="0">
                <a:solidFill>
                  <a:srgbClr val="7030A0"/>
                </a:solidFill>
              </a:rPr>
              <a:t>Handlers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4008" y="4269276"/>
            <a:ext cx="1368152" cy="864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Plugin</a:t>
            </a:r>
          </a:p>
          <a:p>
            <a:pPr algn="ctr"/>
            <a:r>
              <a:rPr lang="fr-FR" dirty="0" err="1" smtClean="0">
                <a:solidFill>
                  <a:srgbClr val="7030A0"/>
                </a:solidFill>
              </a:rPr>
              <a:t>Commands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Cylindre 11"/>
          <p:cNvSpPr/>
          <p:nvPr/>
        </p:nvSpPr>
        <p:spPr>
          <a:xfrm>
            <a:off x="7452320" y="2276872"/>
            <a:ext cx="1296144" cy="1296144"/>
          </a:xfrm>
          <a:prstGeom prst="ca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Plugin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Java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Cylindre 12"/>
          <p:cNvSpPr/>
          <p:nvPr/>
        </p:nvSpPr>
        <p:spPr>
          <a:xfrm>
            <a:off x="7489197" y="4052840"/>
            <a:ext cx="1296144" cy="1296144"/>
          </a:xfrm>
          <a:prstGeom prst="ca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Plugin</a:t>
            </a:r>
          </a:p>
          <a:p>
            <a:pPr algn="ctr"/>
            <a:r>
              <a:rPr lang="fr-FR" dirty="0" err="1" smtClean="0">
                <a:solidFill>
                  <a:srgbClr val="C00000"/>
                </a:solidFill>
              </a:rPr>
              <a:t>Icons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683568" y="5516887"/>
            <a:ext cx="2776059" cy="864096"/>
            <a:chOff x="755576" y="5517232"/>
            <a:chExt cx="2776059" cy="864096"/>
          </a:xfrm>
        </p:grpSpPr>
        <p:sp>
          <p:nvSpPr>
            <p:cNvPr id="14" name="Rectangle 13"/>
            <p:cNvSpPr/>
            <p:nvPr/>
          </p:nvSpPr>
          <p:spPr>
            <a:xfrm>
              <a:off x="2163483" y="5517232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Plugin</a:t>
              </a:r>
            </a:p>
            <a:p>
              <a:pPr algn="ctr"/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KeyBinds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5576" y="5517232"/>
              <a:ext cx="136815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70C0"/>
                  </a:solidFill>
                </a:rPr>
                <a:t>Eclipse</a:t>
              </a:r>
            </a:p>
            <a:p>
              <a:pPr algn="ctr"/>
              <a:r>
                <a:rPr lang="fr-FR" dirty="0" err="1" smtClean="0">
                  <a:solidFill>
                    <a:srgbClr val="0070C0"/>
                  </a:solidFill>
                </a:rPr>
                <a:t>KeyBinds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Connecteur droit avec flèche 20"/>
          <p:cNvCxnSpPr>
            <a:stCxn id="11" idx="1"/>
            <a:endCxn id="8" idx="3"/>
          </p:cNvCxnSpPr>
          <p:nvPr/>
        </p:nvCxnSpPr>
        <p:spPr>
          <a:xfrm flipH="1" flipV="1">
            <a:off x="3459627" y="3452888"/>
            <a:ext cx="1184381" cy="12484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1" idx="1"/>
            <a:endCxn id="14" idx="3"/>
          </p:cNvCxnSpPr>
          <p:nvPr/>
        </p:nvCxnSpPr>
        <p:spPr>
          <a:xfrm flipH="1">
            <a:off x="3459627" y="4701324"/>
            <a:ext cx="1184381" cy="12476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0"/>
            <a:endCxn id="10" idx="2"/>
          </p:cNvCxnSpPr>
          <p:nvPr/>
        </p:nvCxnSpPr>
        <p:spPr>
          <a:xfrm flipV="1">
            <a:off x="5328084" y="3356992"/>
            <a:ext cx="0" cy="9122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1" idx="3"/>
            <a:endCxn id="13" idx="2"/>
          </p:cNvCxnSpPr>
          <p:nvPr/>
        </p:nvCxnSpPr>
        <p:spPr>
          <a:xfrm flipV="1">
            <a:off x="6012160" y="4700912"/>
            <a:ext cx="1477037" cy="4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3"/>
            <a:endCxn id="12" idx="2"/>
          </p:cNvCxnSpPr>
          <p:nvPr/>
        </p:nvCxnSpPr>
        <p:spPr>
          <a:xfrm>
            <a:off x="6012160" y="2924944"/>
            <a:ext cx="14401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887924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ContributeTo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5364088" y="36284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RefersTo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6012160" y="4700912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</a:t>
            </a:r>
            <a:endParaRPr lang="en-US" dirty="0"/>
          </a:p>
        </p:txBody>
      </p:sp>
      <p:cxnSp>
        <p:nvCxnSpPr>
          <p:cNvPr id="46" name="Connecteur droit avec flèche 45"/>
          <p:cNvCxnSpPr>
            <a:stCxn id="8" idx="0"/>
            <a:endCxn id="4" idx="2"/>
          </p:cNvCxnSpPr>
          <p:nvPr/>
        </p:nvCxnSpPr>
        <p:spPr>
          <a:xfrm flipV="1">
            <a:off x="2775551" y="2636912"/>
            <a:ext cx="0" cy="3839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8" idx="2"/>
            <a:endCxn id="9" idx="0"/>
          </p:cNvCxnSpPr>
          <p:nvPr/>
        </p:nvCxnSpPr>
        <p:spPr>
          <a:xfrm>
            <a:off x="2775551" y="3884936"/>
            <a:ext cx="0" cy="3839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191375" y="26515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ContributeTo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1191375" y="38999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ContributeTo</a:t>
            </a:r>
            <a:endParaRPr lang="en-US" dirty="0"/>
          </a:p>
        </p:txBody>
      </p:sp>
      <p:sp>
        <p:nvSpPr>
          <p:cNvPr id="57" name="ZoneTexte 56"/>
          <p:cNvSpPr txBox="1"/>
          <p:nvPr/>
        </p:nvSpPr>
        <p:spPr>
          <a:xfrm>
            <a:off x="6012160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RefersTo</a:t>
            </a:r>
            <a:endParaRPr lang="en-US" dirty="0"/>
          </a:p>
        </p:txBody>
      </p:sp>
      <p:sp>
        <p:nvSpPr>
          <p:cNvPr id="58" name="Espace réservé de la date 5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9" name="Espace réservé du pied de page 5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46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noProof="0" dirty="0" smtClean="0"/>
              <a:t>Good practice :</a:t>
            </a:r>
          </a:p>
          <a:p>
            <a:pPr lvl="1"/>
            <a:r>
              <a:rPr lang="en-US" noProof="0" dirty="0" smtClean="0"/>
              <a:t>Make a specific UI plugin</a:t>
            </a:r>
          </a:p>
          <a:p>
            <a:pPr lvl="2"/>
            <a:r>
              <a:rPr lang="en-US" noProof="0" dirty="0" err="1" smtClean="0"/>
              <a:t>E.g</a:t>
            </a:r>
            <a:r>
              <a:rPr lang="en-US" noProof="0" dirty="0" smtClean="0"/>
              <a:t> : org.openects.sysml2b.ui</a:t>
            </a:r>
          </a:p>
          <a:p>
            <a:pPr lvl="2"/>
            <a:endParaRPr lang="en-US" noProof="0" dirty="0" smtClean="0"/>
          </a:p>
          <a:p>
            <a:pPr lvl="1"/>
            <a:r>
              <a:rPr lang="en-US" noProof="0" dirty="0" smtClean="0"/>
              <a:t>Create commands with icons</a:t>
            </a:r>
          </a:p>
          <a:p>
            <a:pPr lvl="2"/>
            <a:r>
              <a:rPr lang="en-US" noProof="0" dirty="0" smtClean="0"/>
              <a:t>To allows multiple way of interaction with the user in a coherent way</a:t>
            </a:r>
          </a:p>
          <a:p>
            <a:pPr lvl="2"/>
            <a:endParaRPr lang="en-US" noProof="0" dirty="0" smtClean="0"/>
          </a:p>
          <a:p>
            <a:pPr lvl="1"/>
            <a:r>
              <a:rPr lang="en-US" noProof="0" dirty="0" smtClean="0"/>
              <a:t>Limit your contribution to avoid UI pollution !</a:t>
            </a:r>
          </a:p>
          <a:p>
            <a:pPr lvl="2"/>
            <a:r>
              <a:rPr lang="en-US" noProof="0" dirty="0" smtClean="0"/>
              <a:t>Limited to the needed perspective</a:t>
            </a:r>
          </a:p>
          <a:p>
            <a:pPr lvl="2"/>
            <a:r>
              <a:rPr lang="en-US" noProof="0" dirty="0" err="1" smtClean="0"/>
              <a:t>Availlable</a:t>
            </a:r>
            <a:r>
              <a:rPr lang="en-US" noProof="0" dirty="0" smtClean="0"/>
              <a:t> only with correct selected Element / active view.</a:t>
            </a:r>
          </a:p>
          <a:p>
            <a:pPr lvl="2"/>
            <a:endParaRPr lang="en-US" noProof="0" dirty="0" smtClean="0"/>
          </a:p>
          <a:p>
            <a:pPr lvl="1"/>
            <a:r>
              <a:rPr lang="en-US" noProof="0" dirty="0" smtClean="0"/>
              <a:t>Use explicit namespace</a:t>
            </a:r>
          </a:p>
          <a:p>
            <a:pPr lvl="2"/>
            <a:r>
              <a:rPr lang="en-US" noProof="0" dirty="0" smtClean="0"/>
              <a:t>Allow re-usability </a:t>
            </a:r>
            <a:r>
              <a:rPr lang="en-US" dirty="0" smtClean="0"/>
              <a:t>and maintainability.</a:t>
            </a:r>
            <a:endParaRPr lang="en-US" noProof="0" dirty="0" smtClean="0"/>
          </a:p>
          <a:p>
            <a:pPr lvl="2"/>
            <a:endParaRPr lang="en-US" noProof="0" dirty="0" smtClean="0"/>
          </a:p>
          <a:p>
            <a:pPr lvl="1"/>
            <a:r>
              <a:rPr lang="en-US" noProof="0" dirty="0" smtClean="0"/>
              <a:t>Don't forget to add the core plugin to dependencies ….</a:t>
            </a:r>
          </a:p>
          <a:p>
            <a:pPr lvl="2"/>
            <a:r>
              <a:rPr lang="en-US" noProof="0" dirty="0" smtClean="0"/>
              <a:t>Or the UI plugin loaded alone will probably crash ….</a:t>
            </a:r>
          </a:p>
          <a:p>
            <a:pPr marL="885825" lvl="2" indent="0">
              <a:buNone/>
            </a:pPr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How to declare Plugin UI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08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noProof="0" dirty="0" smtClean="0"/>
              <a:t>Add an handler package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Add a Class (an handlers)</a:t>
            </a:r>
          </a:p>
          <a:p>
            <a:pPr lvl="1"/>
            <a:r>
              <a:rPr lang="en-US" noProof="0" dirty="0" smtClean="0"/>
              <a:t>Extends </a:t>
            </a:r>
            <a:r>
              <a:rPr lang="en-US" noProof="0" dirty="0" err="1" smtClean="0"/>
              <a:t>AbstractHandler</a:t>
            </a:r>
            <a:endParaRPr lang="en-US" noProof="0" dirty="0" smtClean="0"/>
          </a:p>
          <a:p>
            <a:pPr lvl="2"/>
            <a:r>
              <a:rPr lang="en-US" noProof="0" dirty="0" smtClean="0"/>
              <a:t>From </a:t>
            </a:r>
            <a:r>
              <a:rPr lang="en-US" noProof="0" dirty="0" err="1" smtClean="0"/>
              <a:t>org.eclipse.core.commands</a:t>
            </a:r>
            <a:endParaRPr lang="en-US" noProof="0" dirty="0" smtClean="0"/>
          </a:p>
          <a:p>
            <a:pPr lvl="1"/>
            <a:r>
              <a:rPr lang="en-US" noProof="0" dirty="0" smtClean="0"/>
              <a:t>Has an </a:t>
            </a:r>
            <a:r>
              <a:rPr lang="en-US" i="1" noProof="0" dirty="0" smtClean="0"/>
              <a:t>execute </a:t>
            </a:r>
            <a:r>
              <a:rPr lang="en-US" noProof="0" dirty="0" smtClean="0"/>
              <a:t>public method</a:t>
            </a:r>
          </a:p>
          <a:p>
            <a:pPr lvl="2"/>
            <a:r>
              <a:rPr lang="en-US" noProof="0" dirty="0" smtClean="0"/>
              <a:t>An @override of the super class</a:t>
            </a:r>
          </a:p>
          <a:p>
            <a:pPr lvl="2"/>
            <a:r>
              <a:rPr lang="en-US" noProof="0" dirty="0" smtClean="0"/>
              <a:t>Throws a </a:t>
            </a:r>
            <a:r>
              <a:rPr lang="en-US" noProof="0" dirty="0" err="1" smtClean="0"/>
              <a:t>ExecutionException</a:t>
            </a:r>
            <a:r>
              <a:rPr lang="en-US" noProof="0" dirty="0" smtClean="0"/>
              <a:t> if fails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How to Code and handler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9037"/>
          <a:stretch/>
        </p:blipFill>
        <p:spPr bwMode="auto">
          <a:xfrm>
            <a:off x="33672" y="2177152"/>
            <a:ext cx="4995922" cy="153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185" r="7620"/>
          <a:stretch/>
        </p:blipFill>
        <p:spPr bwMode="auto">
          <a:xfrm>
            <a:off x="4283968" y="1844824"/>
            <a:ext cx="4680520" cy="28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3242263"/>
            <a:ext cx="1085924" cy="1613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3968" y="1844824"/>
            <a:ext cx="4752528" cy="28902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4" idx="3"/>
            <a:endCxn id="7" idx="1"/>
          </p:cNvCxnSpPr>
          <p:nvPr/>
        </p:nvCxnSpPr>
        <p:spPr>
          <a:xfrm flipV="1">
            <a:off x="1841500" y="3289970"/>
            <a:ext cx="2442468" cy="3296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41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noProof="0" dirty="0" smtClean="0"/>
              <a:t>Handler is the link between the UI and the Plugin Code.</a:t>
            </a:r>
          </a:p>
          <a:p>
            <a:endParaRPr lang="en-US" noProof="0" dirty="0" smtClean="0"/>
          </a:p>
          <a:p>
            <a:r>
              <a:rPr lang="en-US" noProof="0" dirty="0" smtClean="0"/>
              <a:t>Must Select, Recover and Validate Entry Data for the Code</a:t>
            </a:r>
          </a:p>
          <a:p>
            <a:pPr lvl="1"/>
            <a:r>
              <a:rPr lang="en-US" noProof="0" dirty="0" smtClean="0"/>
              <a:t>Don’t forget to use the associated </a:t>
            </a:r>
            <a:r>
              <a:rPr lang="en-US" noProof="0" dirty="0" err="1" smtClean="0"/>
              <a:t>utils</a:t>
            </a:r>
            <a:r>
              <a:rPr lang="en-US" noProof="0" dirty="0" smtClean="0"/>
              <a:t>: </a:t>
            </a:r>
            <a:r>
              <a:rPr lang="en-US" noProof="0" dirty="0" err="1" smtClean="0"/>
              <a:t>org.eclipse.ui.handlers.HandlerUtil</a:t>
            </a:r>
            <a:r>
              <a:rPr lang="en-US" noProof="0" dirty="0" smtClean="0"/>
              <a:t> 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Linked to a command: behavior in human point of view</a:t>
            </a:r>
          </a:p>
          <a:p>
            <a:pPr marL="441325" lvl="1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What is an Handler For ?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08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4896544"/>
          </a:xfrm>
        </p:spPr>
        <p:txBody>
          <a:bodyPr/>
          <a:lstStyle/>
          <a:p>
            <a:r>
              <a:rPr lang="en-US" noProof="0" dirty="0" smtClean="0"/>
              <a:t>Select an </a:t>
            </a:r>
            <a:r>
              <a:rPr lang="en-US" noProof="0" dirty="0" err="1" smtClean="0"/>
              <a:t>UMLElement</a:t>
            </a:r>
            <a:r>
              <a:rPr lang="en-US" noProof="0" dirty="0" smtClean="0"/>
              <a:t> in the Model Explorer View and give it to the Plugin Code:</a:t>
            </a:r>
          </a:p>
          <a:p>
            <a:pPr lvl="1"/>
            <a:r>
              <a:rPr lang="en-US" noProof="0" dirty="0" smtClean="0"/>
              <a:t>Get the selected (Java) element</a:t>
            </a:r>
          </a:p>
          <a:p>
            <a:pPr lvl="2"/>
            <a:r>
              <a:rPr lang="en-US" noProof="0" dirty="0" err="1" smtClean="0"/>
              <a:t>ISelection</a:t>
            </a:r>
            <a:r>
              <a:rPr lang="en-US" noProof="0" dirty="0" smtClean="0"/>
              <a:t> selection = </a:t>
            </a:r>
            <a:r>
              <a:rPr lang="en-US" noProof="0" dirty="0" err="1" smtClean="0"/>
              <a:t>HandlerUtil.</a:t>
            </a:r>
            <a:r>
              <a:rPr lang="en-US" i="1" noProof="0" dirty="0" err="1" smtClean="0"/>
              <a:t>getActiveWorkbenchWindow</a:t>
            </a:r>
            <a:r>
              <a:rPr lang="en-US" i="1" noProof="0" dirty="0" smtClean="0"/>
              <a:t>(event).</a:t>
            </a:r>
            <a:br>
              <a:rPr lang="en-US" i="1" noProof="0" dirty="0" smtClean="0"/>
            </a:br>
            <a:r>
              <a:rPr lang="en-US" i="1" noProof="0" dirty="0" smtClean="0"/>
              <a:t>	</a:t>
            </a:r>
            <a:r>
              <a:rPr lang="en-US" i="1" noProof="0" dirty="0" err="1" smtClean="0"/>
              <a:t>getActivePage</a:t>
            </a:r>
            <a:r>
              <a:rPr lang="en-US" i="1" noProof="0" dirty="0" smtClean="0"/>
              <a:t>().</a:t>
            </a:r>
            <a:r>
              <a:rPr lang="en-US" i="1" noProof="0" dirty="0" err="1" smtClean="0"/>
              <a:t>getSelection</a:t>
            </a:r>
            <a:r>
              <a:rPr lang="en-US" i="1" noProof="0" dirty="0" smtClean="0"/>
              <a:t>();</a:t>
            </a:r>
          </a:p>
          <a:p>
            <a:pPr lvl="2"/>
            <a:endParaRPr lang="en-US" i="1" noProof="0" dirty="0" smtClean="0"/>
          </a:p>
          <a:p>
            <a:pPr lvl="1"/>
            <a:r>
              <a:rPr lang="en-US" noProof="0" dirty="0" smtClean="0"/>
              <a:t>Run several </a:t>
            </a:r>
            <a:r>
              <a:rPr lang="en-US" noProof="0" dirty="0" err="1" smtClean="0"/>
              <a:t>constitancy</a:t>
            </a:r>
            <a:r>
              <a:rPr lang="en-US" noProof="0" dirty="0" smtClean="0"/>
              <a:t> checks and </a:t>
            </a:r>
            <a:r>
              <a:rPr lang="en-US" noProof="0" dirty="0" err="1" smtClean="0"/>
              <a:t>modifiy</a:t>
            </a:r>
            <a:r>
              <a:rPr lang="en-US" noProof="0" dirty="0" smtClean="0"/>
              <a:t> the data</a:t>
            </a:r>
          </a:p>
          <a:p>
            <a:pPr lvl="2"/>
            <a:r>
              <a:rPr lang="en-US" noProof="0" dirty="0" err="1" smtClean="0"/>
              <a:t>ISelection</a:t>
            </a:r>
            <a:r>
              <a:rPr lang="en-US" noProof="0" dirty="0" smtClean="0"/>
              <a:t> is not </a:t>
            </a:r>
            <a:r>
              <a:rPr lang="en-US" b="1" noProof="0" dirty="0" smtClean="0"/>
              <a:t>null</a:t>
            </a:r>
          </a:p>
          <a:p>
            <a:pPr lvl="2"/>
            <a:r>
              <a:rPr lang="en-US" noProof="0" dirty="0" err="1" smtClean="0"/>
              <a:t>ISelection</a:t>
            </a:r>
            <a:r>
              <a:rPr lang="en-US" noProof="0" dirty="0" smtClean="0"/>
              <a:t> is an </a:t>
            </a:r>
            <a:r>
              <a:rPr lang="en-US" noProof="0" dirty="0" err="1" smtClean="0"/>
              <a:t>IStructuredSelection</a:t>
            </a:r>
            <a:endParaRPr lang="en-US" noProof="0" dirty="0" smtClean="0"/>
          </a:p>
          <a:p>
            <a:pPr lvl="2"/>
            <a:r>
              <a:rPr lang="en-US" noProof="0" dirty="0" smtClean="0"/>
              <a:t>Cast the </a:t>
            </a:r>
            <a:r>
              <a:rPr lang="en-US" noProof="0" dirty="0" err="1" smtClean="0"/>
              <a:t>ISelection</a:t>
            </a:r>
            <a:r>
              <a:rPr lang="en-US" noProof="0" dirty="0" smtClean="0"/>
              <a:t> in a </a:t>
            </a:r>
            <a:r>
              <a:rPr lang="en-US" noProof="0" dirty="0" err="1" smtClean="0"/>
              <a:t>IStructuredSelection</a:t>
            </a:r>
            <a:endParaRPr lang="en-US" noProof="0" dirty="0" smtClean="0"/>
          </a:p>
          <a:p>
            <a:pPr lvl="2"/>
            <a:r>
              <a:rPr lang="en-US" noProof="0" dirty="0" smtClean="0"/>
              <a:t>Get the </a:t>
            </a:r>
            <a:r>
              <a:rPr lang="en-US" noProof="0" dirty="0" err="1" smtClean="0"/>
              <a:t>EObject</a:t>
            </a:r>
            <a:r>
              <a:rPr lang="en-US" noProof="0" dirty="0" smtClean="0"/>
              <a:t> associated to the First Object of the </a:t>
            </a:r>
            <a:r>
              <a:rPr lang="en-US" noProof="0" dirty="0" err="1" smtClean="0"/>
              <a:t>IStructuredSelection</a:t>
            </a:r>
            <a:r>
              <a:rPr lang="en-US" noProof="0" dirty="0" smtClean="0"/>
              <a:t> (using Papyrus </a:t>
            </a:r>
            <a:r>
              <a:rPr lang="en-US" noProof="0" dirty="0" err="1" smtClean="0"/>
              <a:t>EMFHelper</a:t>
            </a:r>
            <a:r>
              <a:rPr lang="en-US" noProof="0" dirty="0" smtClean="0"/>
              <a:t> Class)</a:t>
            </a:r>
          </a:p>
          <a:p>
            <a:pPr lvl="2"/>
            <a:r>
              <a:rPr lang="en-US" noProof="0" dirty="0" smtClean="0"/>
              <a:t>Check that the </a:t>
            </a:r>
            <a:r>
              <a:rPr lang="en-US" noProof="0" dirty="0" err="1" smtClean="0"/>
              <a:t>EObject</a:t>
            </a:r>
            <a:r>
              <a:rPr lang="en-US" noProof="0" dirty="0" smtClean="0"/>
              <a:t> is an </a:t>
            </a:r>
            <a:r>
              <a:rPr lang="en-US" noProof="0" dirty="0" err="1" smtClean="0"/>
              <a:t>UMLElement</a:t>
            </a:r>
            <a:endParaRPr lang="en-US" noProof="0" dirty="0" smtClean="0"/>
          </a:p>
          <a:p>
            <a:pPr lvl="2"/>
            <a:endParaRPr lang="en-US" noProof="0" dirty="0" smtClean="0"/>
          </a:p>
          <a:p>
            <a:pPr lvl="1"/>
            <a:r>
              <a:rPr lang="en-US" noProof="0" dirty="0" smtClean="0"/>
              <a:t>Launch the Plugin Code with the </a:t>
            </a:r>
            <a:r>
              <a:rPr lang="en-US" noProof="0" dirty="0" err="1" smtClean="0"/>
              <a:t>UMLElement</a:t>
            </a:r>
            <a:r>
              <a:rPr lang="en-US" noProof="0" dirty="0" smtClean="0"/>
              <a:t> (</a:t>
            </a:r>
            <a:r>
              <a:rPr lang="en-US" noProof="0" dirty="0" err="1" smtClean="0"/>
              <a:t>finaly</a:t>
            </a:r>
            <a:r>
              <a:rPr lang="en-US" noProof="0" dirty="0" smtClean="0"/>
              <a:t> !)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Question: How I am sure that the selected Element is in the Model Explorer ? : use commands/menus configuration </a:t>
            </a:r>
            <a:r>
              <a:rPr lang="en-US" noProof="0" dirty="0" smtClean="0">
                <a:sym typeface="Wingdings" panose="05000000000000000000" pitchFamily="2" charset="2"/>
              </a:rPr>
              <a:t>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smtClean="0"/>
              <a:t>Handler Example within Papyrus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27/11/2014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Perin Matthieu - Copyright CEA List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0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_Tech_List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Modèle_pres_PERSO</Template>
  <TotalTime>470</TotalTime>
  <Words>769</Words>
  <Application>Microsoft Office PowerPoint</Application>
  <PresentationFormat>Affichage à l'écran (4:3)</PresentationFormat>
  <Paragraphs>244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CEA_Tech_List</vt:lpstr>
      <vt:lpstr>Open ETCS WP7 Toolchain Dev COURSE  UI Plugin 4 Eclipse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ETCS WP7 Toolchain Dev COURSE  UI Plugin 4 Eclipse</dc:title>
  <dc:creator>PERIN Matthieu 239871</dc:creator>
  <cp:lastModifiedBy>Perin Matthieu</cp:lastModifiedBy>
  <cp:revision>43</cp:revision>
  <dcterms:created xsi:type="dcterms:W3CDTF">2014-11-26T08:50:11Z</dcterms:created>
  <dcterms:modified xsi:type="dcterms:W3CDTF">2014-11-27T10:06:01Z</dcterms:modified>
</cp:coreProperties>
</file>