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re 4"/>
          <p:cNvSpPr/>
          <p:nvPr/>
        </p:nvSpPr>
        <p:spPr>
          <a:xfrm>
            <a:off x="3023828" y="1313183"/>
            <a:ext cx="3096344" cy="1069379"/>
          </a:xfrm>
          <a:prstGeom prst="can">
            <a:avLst>
              <a:gd name="adj" fmla="val 1734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SysML Semi-formal Model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(Papyrus)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Architecture (functional and organic), SSRS (OBU and Wayside at high-level)</a:t>
            </a:r>
          </a:p>
        </p:txBody>
      </p:sp>
      <p:sp>
        <p:nvSpPr>
          <p:cNvPr id="6" name="Ellipse 5"/>
          <p:cNvSpPr/>
          <p:nvPr/>
        </p:nvSpPr>
        <p:spPr>
          <a:xfrm>
            <a:off x="3529639" y="332656"/>
            <a:ext cx="2016224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 Analysis on prose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3298" y="6453336"/>
            <a:ext cx="21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WP7 (OSS </a:t>
            </a:r>
            <a:r>
              <a:rPr lang="en-US" dirty="0" err="1" smtClean="0"/>
              <a:t>toolchain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627784" y="645333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WP3 (Modeling)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5148064" y="645333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WP4 (V&amp;V)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7092280" y="6453336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WP5 (Simulation)</a:t>
            </a:r>
            <a:endParaRPr lang="en-US" dirty="0"/>
          </a:p>
        </p:txBody>
      </p:sp>
      <p:sp>
        <p:nvSpPr>
          <p:cNvPr id="25" name="Double flèche horizontale 24"/>
          <p:cNvSpPr/>
          <p:nvPr/>
        </p:nvSpPr>
        <p:spPr>
          <a:xfrm>
            <a:off x="2321812" y="476672"/>
            <a:ext cx="1098060" cy="360040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Double flèche horizontale 25"/>
          <p:cNvSpPr/>
          <p:nvPr/>
        </p:nvSpPr>
        <p:spPr>
          <a:xfrm rot="5400000">
            <a:off x="4315322" y="1010327"/>
            <a:ext cx="444858" cy="360040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 rot="1150684">
            <a:off x="2271018" y="1285883"/>
            <a:ext cx="602922" cy="35680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Double flèche horizontale 27"/>
          <p:cNvSpPr/>
          <p:nvPr/>
        </p:nvSpPr>
        <p:spPr>
          <a:xfrm rot="8955836">
            <a:off x="1776219" y="2446716"/>
            <a:ext cx="1243218" cy="356803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uble flèche horizontale 28"/>
          <p:cNvSpPr/>
          <p:nvPr/>
        </p:nvSpPr>
        <p:spPr>
          <a:xfrm rot="5400000">
            <a:off x="3206575" y="2439348"/>
            <a:ext cx="470373" cy="356803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5319462" y="2692222"/>
            <a:ext cx="1412777" cy="6346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Safety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5305770" y="3392999"/>
            <a:ext cx="1440160" cy="8728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Validation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(EFS, </a:t>
            </a:r>
            <a:r>
              <a:rPr lang="en-US" sz="1400" dirty="0" err="1" smtClean="0">
                <a:solidFill>
                  <a:schemeClr val="tx1"/>
                </a:solidFill>
              </a:rPr>
              <a:t>FramaC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SystemC</a:t>
            </a:r>
            <a:r>
              <a:rPr lang="en-US" sz="1400" dirty="0" smtClean="0">
                <a:solidFill>
                  <a:schemeClr val="tx1"/>
                </a:solidFill>
              </a:rPr>
              <a:t>, RT-Tester…)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5305770" y="4320064"/>
            <a:ext cx="1440159" cy="10353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Verification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FramaC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SystemC</a:t>
            </a:r>
            <a:r>
              <a:rPr lang="en-US" sz="1400" dirty="0">
                <a:solidFill>
                  <a:schemeClr val="tx1"/>
                </a:solidFill>
              </a:rPr>
              <a:t>, RT-Tester</a:t>
            </a:r>
            <a:r>
              <a:rPr lang="en-US" sz="1400" dirty="0" smtClean="0">
                <a:solidFill>
                  <a:schemeClr val="tx1"/>
                </a:solidFill>
              </a:rPr>
              <a:t>…)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5292080" y="5445224"/>
            <a:ext cx="1440158" cy="6346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Internal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Assessment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2" name="Groupe 61"/>
          <p:cNvGrpSpPr/>
          <p:nvPr/>
        </p:nvGrpSpPr>
        <p:grpSpPr>
          <a:xfrm>
            <a:off x="4671938" y="2492898"/>
            <a:ext cx="620140" cy="3456382"/>
            <a:chOff x="4671938" y="2492895"/>
            <a:chExt cx="620140" cy="34563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4" name="Flèche angle droit à deux pointes 33"/>
            <p:cNvSpPr/>
            <p:nvPr/>
          </p:nvSpPr>
          <p:spPr>
            <a:xfrm rot="5400000">
              <a:off x="4604046" y="2567642"/>
              <a:ext cx="762779" cy="613285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Flèche angle droit à deux pointes 34"/>
            <p:cNvSpPr/>
            <p:nvPr/>
          </p:nvSpPr>
          <p:spPr>
            <a:xfrm rot="5400000">
              <a:off x="4253073" y="2914310"/>
              <a:ext cx="1456111" cy="613285"/>
            </a:xfrm>
            <a:prstGeom prst="leftUp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lèche angle droit à deux pointes 35"/>
            <p:cNvSpPr/>
            <p:nvPr/>
          </p:nvSpPr>
          <p:spPr>
            <a:xfrm rot="5400000">
              <a:off x="3749239" y="3422451"/>
              <a:ext cx="2472391" cy="613285"/>
            </a:xfrm>
            <a:prstGeom prst="leftUp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 angle droit à deux pointes 36"/>
            <p:cNvSpPr/>
            <p:nvPr/>
          </p:nvSpPr>
          <p:spPr>
            <a:xfrm rot="5400000">
              <a:off x="3253618" y="3917677"/>
              <a:ext cx="3449925" cy="613285"/>
            </a:xfrm>
            <a:prstGeom prst="leftUp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à coins arrondis 37"/>
          <p:cNvSpPr/>
          <p:nvPr/>
        </p:nvSpPr>
        <p:spPr>
          <a:xfrm>
            <a:off x="7281808" y="2947804"/>
            <a:ext cx="1440160" cy="26360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Demonstrator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251520" y="2910741"/>
            <a:ext cx="1800200" cy="3542595"/>
            <a:chOff x="251520" y="2910741"/>
            <a:chExt cx="1800200" cy="3542595"/>
          </a:xfrm>
        </p:grpSpPr>
        <p:sp>
          <p:nvSpPr>
            <p:cNvPr id="8" name="Cylindre 7"/>
            <p:cNvSpPr/>
            <p:nvPr/>
          </p:nvSpPr>
          <p:spPr>
            <a:xfrm>
              <a:off x="682007" y="3889328"/>
              <a:ext cx="939226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OSS Code</a:t>
              </a:r>
            </a:p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51520" y="2910741"/>
              <a:ext cx="1800200" cy="689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Design </a:t>
              </a:r>
              <a:r>
                <a:rPr lang="en-US" sz="1400" dirty="0" smtClean="0">
                  <a:solidFill>
                    <a:schemeClr val="tx1"/>
                  </a:solidFill>
                </a:rPr>
                <a:t>of OSS Code Spec. (B,EFS)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lèche droite 47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39" name="Ellipse 38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89027" y="5098246"/>
                <a:ext cx="696178" cy="64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/>
                  <a:t>OSS</a:t>
                </a:r>
              </a:p>
              <a:p>
                <a:pPr algn="ctr"/>
                <a:r>
                  <a:rPr lang="en-US" sz="1400" dirty="0" smtClean="0"/>
                  <a:t>Code</a:t>
                </a:r>
              </a:p>
              <a:p>
                <a:pPr algn="ctr"/>
                <a:r>
                  <a:rPr lang="en-US" sz="1400" dirty="0" smtClean="0"/>
                  <a:t>Gen.</a:t>
                </a:r>
                <a:endParaRPr lang="en-US" sz="14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Code SIL4</a:t>
              </a:r>
              <a:endParaRPr lang="fr-FR" sz="14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47" name="Flèche droite 4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Flèche droite 60"/>
          <p:cNvSpPr/>
          <p:nvPr/>
        </p:nvSpPr>
        <p:spPr>
          <a:xfrm rot="1800000">
            <a:off x="6272996" y="2462894"/>
            <a:ext cx="1092654" cy="35680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 à angle droit 63"/>
          <p:cNvSpPr/>
          <p:nvPr/>
        </p:nvSpPr>
        <p:spPr>
          <a:xfrm>
            <a:off x="1619672" y="5632971"/>
            <a:ext cx="6480720" cy="748357"/>
          </a:xfrm>
          <a:prstGeom prst="bentUpArrow">
            <a:avLst>
              <a:gd name="adj1" fmla="val 15836"/>
              <a:gd name="adj2" fmla="val 16345"/>
              <a:gd name="adj3" fmla="val 1990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/>
          <p:cNvGrpSpPr/>
          <p:nvPr/>
        </p:nvGrpSpPr>
        <p:grpSpPr>
          <a:xfrm>
            <a:off x="2572479" y="2917142"/>
            <a:ext cx="1766794" cy="3536194"/>
            <a:chOff x="268223" y="2917142"/>
            <a:chExt cx="1766794" cy="3536194"/>
          </a:xfrm>
        </p:grpSpPr>
        <p:sp>
          <p:nvSpPr>
            <p:cNvPr id="52" name="Cylindre 51"/>
            <p:cNvSpPr/>
            <p:nvPr/>
          </p:nvSpPr>
          <p:spPr>
            <a:xfrm>
              <a:off x="611560" y="3889328"/>
              <a:ext cx="1080120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>
                  <a:solidFill>
                    <a:schemeClr val="tx1"/>
                  </a:solidFill>
                </a:rPr>
                <a:t>Scade</a:t>
              </a:r>
              <a:r>
                <a:rPr lang="fr-FR" sz="1400" dirty="0" smtClean="0">
                  <a:solidFill>
                    <a:schemeClr val="tx1"/>
                  </a:solidFill>
                </a:rPr>
                <a:t> Code</a:t>
              </a:r>
            </a:p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268223" y="2917142"/>
              <a:ext cx="1766794" cy="67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Design </a:t>
              </a:r>
              <a:r>
                <a:rPr lang="en-US" sz="1400" dirty="0" smtClean="0">
                  <a:solidFill>
                    <a:schemeClr val="tx1"/>
                  </a:solidFill>
                </a:rPr>
                <a:t>of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Scade</a:t>
              </a:r>
              <a:r>
                <a:rPr lang="en-US" sz="1400" dirty="0" smtClean="0">
                  <a:solidFill>
                    <a:schemeClr val="tx1"/>
                  </a:solidFill>
                </a:rPr>
                <a:t> Code Spec.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Flèche droite 53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5" name="Groupe 54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89027" y="5098246"/>
                <a:ext cx="696178" cy="64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err="1" smtClean="0"/>
                  <a:t>Scade</a:t>
                </a:r>
                <a:endParaRPr lang="en-US" sz="1400" dirty="0" smtClean="0"/>
              </a:p>
              <a:p>
                <a:pPr algn="ctr"/>
                <a:r>
                  <a:rPr lang="en-US" sz="1400" dirty="0" smtClean="0"/>
                  <a:t>Code</a:t>
                </a:r>
              </a:p>
              <a:p>
                <a:pPr algn="ctr"/>
                <a:r>
                  <a:rPr lang="en-US" sz="1400" dirty="0" smtClean="0"/>
                  <a:t>Gen.</a:t>
                </a:r>
                <a:endParaRPr lang="en-US" sz="1400" dirty="0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Code SIL4</a:t>
              </a:r>
              <a:endParaRPr lang="fr-FR" sz="14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57" name="Flèche droite 5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2285808" y="2996952"/>
            <a:ext cx="4571616" cy="3850952"/>
            <a:chOff x="2285808" y="3418904"/>
            <a:chExt cx="4571616" cy="3429000"/>
          </a:xfrm>
        </p:grpSpPr>
        <p:cxnSp>
          <p:nvCxnSpPr>
            <p:cNvPr id="13" name="Connecteur droit 12"/>
            <p:cNvCxnSpPr/>
            <p:nvPr/>
          </p:nvCxnSpPr>
          <p:spPr>
            <a:xfrm>
              <a:off x="2285808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4571616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857424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496551" y="332656"/>
            <a:ext cx="1627177" cy="98052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SRS, Rail Knowledge,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EFS content,…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hevron 68"/>
          <p:cNvSpPr/>
          <p:nvPr/>
        </p:nvSpPr>
        <p:spPr>
          <a:xfrm rot="10800000">
            <a:off x="2051721" y="3068960"/>
            <a:ext cx="495714" cy="48810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 rot="10800000">
            <a:off x="2036481" y="4965291"/>
            <a:ext cx="495714" cy="48810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1651486" y="3964248"/>
            <a:ext cx="1199942" cy="488104"/>
            <a:chOff x="1763689" y="4013843"/>
            <a:chExt cx="1084638" cy="488104"/>
          </a:xfrm>
        </p:grpSpPr>
        <p:sp>
          <p:nvSpPr>
            <p:cNvPr id="70" name="Chevron 69"/>
            <p:cNvSpPr/>
            <p:nvPr/>
          </p:nvSpPr>
          <p:spPr>
            <a:xfrm rot="10800000">
              <a:off x="1763689" y="4013843"/>
              <a:ext cx="1084638" cy="488104"/>
            </a:xfrm>
            <a:prstGeom prst="chevron">
              <a:avLst>
                <a:gd name="adj" fmla="val 35950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1804023" y="4027063"/>
              <a:ext cx="9626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OSS migration</a:t>
              </a:r>
            </a:p>
            <a:p>
              <a:pPr algn="ctr"/>
              <a:r>
                <a:rPr lang="en-US" sz="1200" dirty="0" smtClean="0"/>
                <a:t>(long term)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7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lèche à angle droit 91"/>
          <p:cNvSpPr/>
          <p:nvPr/>
        </p:nvSpPr>
        <p:spPr>
          <a:xfrm>
            <a:off x="1115616" y="2276874"/>
            <a:ext cx="4638979" cy="2247485"/>
          </a:xfrm>
          <a:prstGeom prst="bentUpArrow">
            <a:avLst>
              <a:gd name="adj1" fmla="val 6469"/>
              <a:gd name="adj2" fmla="val 5775"/>
              <a:gd name="adj3" fmla="val 65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64" name="Flèche à angle droit 63"/>
          <p:cNvSpPr/>
          <p:nvPr/>
        </p:nvSpPr>
        <p:spPr>
          <a:xfrm>
            <a:off x="1115616" y="5631938"/>
            <a:ext cx="7092788" cy="605374"/>
          </a:xfrm>
          <a:prstGeom prst="bentUpArrow">
            <a:avLst>
              <a:gd name="adj1" fmla="val 15836"/>
              <a:gd name="adj2" fmla="val 16345"/>
              <a:gd name="adj3" fmla="val 1990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Cylindre 4"/>
          <p:cNvSpPr/>
          <p:nvPr/>
        </p:nvSpPr>
        <p:spPr>
          <a:xfrm>
            <a:off x="1772182" y="1378645"/>
            <a:ext cx="5104074" cy="898227"/>
          </a:xfrm>
          <a:prstGeom prst="can">
            <a:avLst>
              <a:gd name="adj" fmla="val 1734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SysML Semi-formal Model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(Papyrus)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Architecture (functional and organic), SSRS (OBU and Wayside at high-level)</a:t>
            </a:r>
          </a:p>
        </p:txBody>
      </p:sp>
      <p:sp>
        <p:nvSpPr>
          <p:cNvPr id="6" name="Ellipse 5"/>
          <p:cNvSpPr/>
          <p:nvPr/>
        </p:nvSpPr>
        <p:spPr>
          <a:xfrm>
            <a:off x="3529639" y="332656"/>
            <a:ext cx="1693531" cy="5443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System Analysis on prose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-36512" y="6298210"/>
            <a:ext cx="175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WP7 OSS tools </a:t>
            </a:r>
          </a:p>
          <a:p>
            <a:pPr algn="ctr"/>
            <a:r>
              <a:rPr lang="en-US" sz="1400" dirty="0" smtClean="0"/>
              <a:t>chain Development</a:t>
            </a:r>
            <a:endParaRPr lang="en-US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755225" y="6298210"/>
            <a:ext cx="142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WP3 SCADE</a:t>
            </a:r>
            <a:r>
              <a:rPr lang="en-US" sz="1400" dirty="0"/>
              <a:t> </a:t>
            </a:r>
            <a:r>
              <a:rPr lang="en-US" sz="1400" dirty="0" smtClean="0"/>
              <a:t>based Modeling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661717" y="6405932"/>
            <a:ext cx="104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WP4 (V&amp;V)</a:t>
            </a:r>
            <a:endParaRPr lang="en-US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7452321" y="6405932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WP5 (Simulation)</a:t>
            </a:r>
            <a:endParaRPr lang="en-US" sz="1400" dirty="0"/>
          </a:p>
        </p:txBody>
      </p:sp>
      <p:sp>
        <p:nvSpPr>
          <p:cNvPr id="25" name="Double flèche horizontale 24"/>
          <p:cNvSpPr/>
          <p:nvPr/>
        </p:nvSpPr>
        <p:spPr>
          <a:xfrm>
            <a:off x="2088553" y="476673"/>
            <a:ext cx="1303173" cy="302416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6" name="Double flèche horizontale 25"/>
          <p:cNvSpPr/>
          <p:nvPr/>
        </p:nvSpPr>
        <p:spPr>
          <a:xfrm rot="5400000">
            <a:off x="4176339" y="1003540"/>
            <a:ext cx="373659" cy="302416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7" name="Flèche droite 26"/>
          <p:cNvSpPr/>
          <p:nvPr/>
        </p:nvSpPr>
        <p:spPr>
          <a:xfrm rot="2598561">
            <a:off x="1897130" y="1009884"/>
            <a:ext cx="506425" cy="29969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8" name="Double flèche horizontale 27"/>
          <p:cNvSpPr/>
          <p:nvPr/>
        </p:nvSpPr>
        <p:spPr>
          <a:xfrm rot="8955836">
            <a:off x="686812" y="2378655"/>
            <a:ext cx="1044243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9" name="Double flèche horizontale 28"/>
          <p:cNvSpPr/>
          <p:nvPr/>
        </p:nvSpPr>
        <p:spPr>
          <a:xfrm rot="5400000">
            <a:off x="2288189" y="2578142"/>
            <a:ext cx="690855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0" name="Rectangle à coins arrondis 29"/>
          <p:cNvSpPr/>
          <p:nvPr/>
        </p:nvSpPr>
        <p:spPr>
          <a:xfrm>
            <a:off x="6061020" y="2866852"/>
            <a:ext cx="1118508" cy="533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Safety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6061020" y="3478922"/>
            <a:ext cx="1140187" cy="733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Validation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(EFS, </a:t>
            </a:r>
            <a:r>
              <a:rPr lang="en-US" sz="1100" dirty="0" err="1" smtClean="0">
                <a:solidFill>
                  <a:schemeClr val="tx1"/>
                </a:solidFill>
              </a:rPr>
              <a:t>FramaC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SystemC</a:t>
            </a:r>
            <a:r>
              <a:rPr lang="en-US" sz="1100" dirty="0" smtClean="0">
                <a:solidFill>
                  <a:schemeClr val="tx1"/>
                </a:solidFill>
              </a:rPr>
              <a:t>, RT-Tester…)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6061020" y="4287511"/>
            <a:ext cx="1140186" cy="8696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Verification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FramaC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SystemC</a:t>
            </a:r>
            <a:r>
              <a:rPr lang="en-US" sz="1100" dirty="0">
                <a:solidFill>
                  <a:schemeClr val="tx1"/>
                </a:solidFill>
              </a:rPr>
              <a:t>, RT-Tester</a:t>
            </a:r>
            <a:r>
              <a:rPr lang="en-US" sz="1100" dirty="0" smtClean="0">
                <a:solidFill>
                  <a:schemeClr val="tx1"/>
                </a:solidFill>
              </a:rPr>
              <a:t>…)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6061020" y="5229200"/>
            <a:ext cx="1140186" cy="533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Internal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Assessment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7524328" y="3284984"/>
            <a:ext cx="1209665" cy="23308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Demonstrator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Flèche droite 60"/>
          <p:cNvSpPr/>
          <p:nvPr/>
        </p:nvSpPr>
        <p:spPr>
          <a:xfrm rot="2700000">
            <a:off x="6787374" y="2516841"/>
            <a:ext cx="1245432" cy="2996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8" name="Rectangle 67"/>
          <p:cNvSpPr/>
          <p:nvPr/>
        </p:nvSpPr>
        <p:spPr>
          <a:xfrm>
            <a:off x="496552" y="332657"/>
            <a:ext cx="1366751" cy="82359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Inputs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SRS, Rail Knowledge,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EFS content,…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663532" y="6298210"/>
            <a:ext cx="142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EFS Modeling for</a:t>
            </a:r>
          </a:p>
          <a:p>
            <a:pPr algn="ctr"/>
            <a:r>
              <a:rPr lang="en-US" sz="1400" dirty="0" smtClean="0"/>
              <a:t>SCADE V&amp;V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5497029" y="2276874"/>
            <a:ext cx="515131" cy="3372547"/>
            <a:chOff x="5497029" y="2276873"/>
            <a:chExt cx="515131" cy="3566728"/>
          </a:xfrm>
        </p:grpSpPr>
        <p:sp>
          <p:nvSpPr>
            <p:cNvPr id="34" name="Flèche angle droit à deux pointes 33"/>
            <p:cNvSpPr/>
            <p:nvPr/>
          </p:nvSpPr>
          <p:spPr>
            <a:xfrm rot="5400000">
              <a:off x="5196741" y="2577163"/>
              <a:ext cx="1115707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5" name="Flèche angle droit à deux pointes 64"/>
            <p:cNvSpPr/>
            <p:nvPr/>
          </p:nvSpPr>
          <p:spPr>
            <a:xfrm rot="5400000">
              <a:off x="4808410" y="2965493"/>
              <a:ext cx="1892369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6" name="Flèche angle droit à deux pointes 65"/>
            <p:cNvSpPr/>
            <p:nvPr/>
          </p:nvSpPr>
          <p:spPr>
            <a:xfrm rot="5400000">
              <a:off x="4312064" y="3461839"/>
              <a:ext cx="2885062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7" name="Flèche angle droit à deux pointes 66"/>
            <p:cNvSpPr/>
            <p:nvPr/>
          </p:nvSpPr>
          <p:spPr>
            <a:xfrm rot="5400000">
              <a:off x="3971230" y="3802672"/>
              <a:ext cx="3566728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sp>
        <p:nvSpPr>
          <p:cNvPr id="74" name="Double flèche horizontale 73"/>
          <p:cNvSpPr/>
          <p:nvPr/>
        </p:nvSpPr>
        <p:spPr>
          <a:xfrm rot="5400000">
            <a:off x="4150369" y="2579778"/>
            <a:ext cx="687580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4" name="Rectangle à coins arrondis 83"/>
          <p:cNvSpPr/>
          <p:nvPr/>
        </p:nvSpPr>
        <p:spPr>
          <a:xfrm>
            <a:off x="6228184" y="3672840"/>
            <a:ext cx="302418" cy="196257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5143500" y="3261360"/>
            <a:ext cx="1097280" cy="4114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5320215" y="3855720"/>
            <a:ext cx="920565" cy="225552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 à angle droit 90"/>
          <p:cNvSpPr/>
          <p:nvPr/>
        </p:nvSpPr>
        <p:spPr>
          <a:xfrm>
            <a:off x="1115616" y="2276872"/>
            <a:ext cx="4638979" cy="3831664"/>
          </a:xfrm>
          <a:prstGeom prst="bentUpArrow">
            <a:avLst>
              <a:gd name="adj1" fmla="val 3757"/>
              <a:gd name="adj2" fmla="val 3402"/>
              <a:gd name="adj3" fmla="val 415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85" name="Rectangle à coins arrondis 84"/>
          <p:cNvSpPr/>
          <p:nvPr/>
        </p:nvSpPr>
        <p:spPr>
          <a:xfrm>
            <a:off x="3594368" y="3246443"/>
            <a:ext cx="1725847" cy="3123877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61870" y="3324885"/>
            <a:ext cx="1512082" cy="2975610"/>
            <a:chOff x="251520" y="2910741"/>
            <a:chExt cx="1800200" cy="3542595"/>
          </a:xfrm>
        </p:grpSpPr>
        <p:sp>
          <p:nvSpPr>
            <p:cNvPr id="8" name="Cylindre 7"/>
            <p:cNvSpPr/>
            <p:nvPr/>
          </p:nvSpPr>
          <p:spPr>
            <a:xfrm>
              <a:off x="682007" y="3889328"/>
              <a:ext cx="939226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OSS Code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51520" y="2910741"/>
              <a:ext cx="1800200" cy="689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OSS Code Spec. (B,EFS)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Flèche droite 47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39" name="Ellipse 38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89027" y="5098246"/>
                <a:ext cx="696178" cy="525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OSS</a:t>
                </a:r>
              </a:p>
              <a:p>
                <a:pPr algn="ctr"/>
                <a:r>
                  <a:rPr lang="en-US" sz="1100" dirty="0" smtClean="0"/>
                  <a:t>Code</a:t>
                </a:r>
              </a:p>
              <a:p>
                <a:pPr algn="ctr"/>
                <a:r>
                  <a:rPr lang="en-US" sz="1100" dirty="0" smtClean="0"/>
                  <a:t>Gen.</a:t>
                </a:r>
                <a:endParaRPr lang="en-US" sz="11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SIL4</a:t>
              </a:r>
              <a:endParaRPr lang="fr-FR" sz="11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47" name="Flèche droite 4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1907704" y="3331285"/>
            <a:ext cx="1484022" cy="2970233"/>
            <a:chOff x="268223" y="2917142"/>
            <a:chExt cx="1766794" cy="3536194"/>
          </a:xfrm>
        </p:grpSpPr>
        <p:sp>
          <p:nvSpPr>
            <p:cNvPr id="52" name="Cylindre 51"/>
            <p:cNvSpPr/>
            <p:nvPr/>
          </p:nvSpPr>
          <p:spPr>
            <a:xfrm>
              <a:off x="611560" y="3889328"/>
              <a:ext cx="1080120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>
                  <a:solidFill>
                    <a:schemeClr val="tx1"/>
                  </a:solidFill>
                </a:rPr>
                <a:t>Scade</a:t>
              </a:r>
              <a:r>
                <a:rPr lang="fr-FR" sz="1100" dirty="0" smtClean="0">
                  <a:solidFill>
                    <a:schemeClr val="tx1"/>
                  </a:solidFill>
                </a:rPr>
                <a:t> Code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268223" y="2917142"/>
              <a:ext cx="1766794" cy="67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Scade</a:t>
              </a:r>
              <a:r>
                <a:rPr lang="en-US" sz="1100" dirty="0" smtClean="0">
                  <a:solidFill>
                    <a:schemeClr val="tx1"/>
                  </a:solidFill>
                </a:rPr>
                <a:t> Code Spec.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Flèche droite 53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55" name="Groupe 54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89027" y="5098246"/>
                <a:ext cx="696178" cy="525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err="1" smtClean="0"/>
                  <a:t>Scade</a:t>
                </a:r>
                <a:endParaRPr lang="en-US" sz="1100" dirty="0" smtClean="0"/>
              </a:p>
              <a:p>
                <a:pPr algn="ctr"/>
                <a:r>
                  <a:rPr lang="en-US" sz="1100" dirty="0" smtClean="0"/>
                  <a:t>Code</a:t>
                </a:r>
              </a:p>
              <a:p>
                <a:pPr algn="ctr"/>
                <a:r>
                  <a:rPr lang="en-US" sz="1100" dirty="0" smtClean="0"/>
                  <a:t>Gen.</a:t>
                </a:r>
                <a:endParaRPr lang="en-US" sz="1100" dirty="0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SIL4</a:t>
              </a:r>
              <a:endParaRPr lang="fr-FR" sz="11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57" name="Flèche droite 5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3736050" y="3339087"/>
            <a:ext cx="1484022" cy="2970233"/>
            <a:chOff x="268223" y="2917142"/>
            <a:chExt cx="1766794" cy="3536194"/>
          </a:xfrm>
        </p:grpSpPr>
        <p:sp>
          <p:nvSpPr>
            <p:cNvPr id="76" name="Cylindre 75"/>
            <p:cNvSpPr/>
            <p:nvPr/>
          </p:nvSpPr>
          <p:spPr>
            <a:xfrm>
              <a:off x="611561" y="3889329"/>
              <a:ext cx="1080120" cy="684796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EFS Code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Semi-</a:t>
              </a:r>
              <a:r>
                <a:rPr lang="fr-FR" sz="1100" dirty="0" err="1">
                  <a:solidFill>
                    <a:schemeClr val="tx1"/>
                  </a:solidFill>
                </a:rPr>
                <a:t>f</a:t>
              </a:r>
              <a:r>
                <a:rPr lang="fr-FR" sz="1100" dirty="0" err="1" smtClean="0">
                  <a:solidFill>
                    <a:schemeClr val="tx1"/>
                  </a:solidFill>
                </a:rPr>
                <a:t>ormal</a:t>
              </a:r>
              <a:r>
                <a:rPr lang="fr-FR" sz="1100" dirty="0" smtClean="0">
                  <a:solidFill>
                    <a:schemeClr val="tx1"/>
                  </a:solidFill>
                </a:rPr>
                <a:t> Model</a:t>
              </a:r>
            </a:p>
          </p:txBody>
        </p:sp>
        <p:sp>
          <p:nvSpPr>
            <p:cNvPr id="77" name="Ellipse 76"/>
            <p:cNvSpPr/>
            <p:nvPr/>
          </p:nvSpPr>
          <p:spPr>
            <a:xfrm>
              <a:off x="268223" y="2917142"/>
              <a:ext cx="1766794" cy="67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EFS Code Spec.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8" name="Flèche droite 77"/>
            <p:cNvSpPr/>
            <p:nvPr/>
          </p:nvSpPr>
          <p:spPr>
            <a:xfrm rot="5400000">
              <a:off x="527605" y="5101146"/>
              <a:ext cx="1248032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82" name="Ellipse 81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89027" y="5098246"/>
                <a:ext cx="696178" cy="525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err="1" smtClean="0"/>
                  <a:t>Scade</a:t>
                </a:r>
                <a:endParaRPr lang="en-US" sz="1100" dirty="0" smtClean="0"/>
              </a:p>
              <a:p>
                <a:pPr algn="ctr"/>
                <a:r>
                  <a:rPr lang="en-US" sz="1100" dirty="0" smtClean="0"/>
                  <a:t>Code</a:t>
                </a:r>
              </a:p>
              <a:p>
                <a:pPr algn="ctr"/>
                <a:r>
                  <a:rPr lang="en-US" sz="1100" dirty="0" smtClean="0"/>
                  <a:t>Gen.</a:t>
                </a:r>
                <a:endParaRPr lang="en-US" sz="1100" dirty="0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no SIL4 C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Flèche droite 80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619672" y="2852936"/>
            <a:ext cx="5688632" cy="3994382"/>
            <a:chOff x="121077" y="3418904"/>
            <a:chExt cx="6772576" cy="3429000"/>
          </a:xfrm>
        </p:grpSpPr>
        <p:cxnSp>
          <p:nvCxnSpPr>
            <p:cNvPr id="13" name="Connecteur droit 12"/>
            <p:cNvCxnSpPr/>
            <p:nvPr/>
          </p:nvCxnSpPr>
          <p:spPr>
            <a:xfrm>
              <a:off x="2378603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4636128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893653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121077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hevron 68"/>
          <p:cNvSpPr/>
          <p:nvPr/>
        </p:nvSpPr>
        <p:spPr>
          <a:xfrm rot="10800000">
            <a:off x="1491328" y="3429000"/>
            <a:ext cx="416376" cy="40998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 rot="10800000">
            <a:off x="1419320" y="4243152"/>
            <a:ext cx="416376" cy="40998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chemeClr val="tx1"/>
              </a:solidFill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1187624" y="5107248"/>
            <a:ext cx="1007893" cy="409984"/>
            <a:chOff x="1763689" y="4013843"/>
            <a:chExt cx="1084638" cy="488104"/>
          </a:xfrm>
        </p:grpSpPr>
        <p:sp>
          <p:nvSpPr>
            <p:cNvPr id="70" name="Chevron 69"/>
            <p:cNvSpPr/>
            <p:nvPr/>
          </p:nvSpPr>
          <p:spPr>
            <a:xfrm rot="10800000">
              <a:off x="1763689" y="4013843"/>
              <a:ext cx="1084638" cy="488104"/>
            </a:xfrm>
            <a:prstGeom prst="chevron">
              <a:avLst>
                <a:gd name="adj" fmla="val 35950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1837465" y="4027063"/>
              <a:ext cx="895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OSS migration</a:t>
              </a:r>
            </a:p>
            <a:p>
              <a:pPr algn="ctr"/>
              <a:r>
                <a:rPr lang="en-US" sz="1050" dirty="0" smtClean="0"/>
                <a:t>(long term)</a:t>
              </a:r>
              <a:endParaRPr lang="en-US" sz="1050" dirty="0"/>
            </a:p>
          </p:txBody>
        </p:sp>
      </p:grpSp>
      <p:sp>
        <p:nvSpPr>
          <p:cNvPr id="88" name="Hexagone 87"/>
          <p:cNvSpPr/>
          <p:nvPr/>
        </p:nvSpPr>
        <p:spPr>
          <a:xfrm>
            <a:off x="3203848" y="5949280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89" name="Hexagone 88"/>
          <p:cNvSpPr/>
          <p:nvPr/>
        </p:nvSpPr>
        <p:spPr>
          <a:xfrm>
            <a:off x="3196247" y="5125053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0" name="Hexagone 89"/>
          <p:cNvSpPr/>
          <p:nvPr/>
        </p:nvSpPr>
        <p:spPr>
          <a:xfrm>
            <a:off x="3188646" y="4293096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lèche à angle droit 91"/>
          <p:cNvSpPr/>
          <p:nvPr/>
        </p:nvSpPr>
        <p:spPr>
          <a:xfrm>
            <a:off x="1115616" y="2276874"/>
            <a:ext cx="4638979" cy="2247485"/>
          </a:xfrm>
          <a:prstGeom prst="bentUpArrow">
            <a:avLst>
              <a:gd name="adj1" fmla="val 6469"/>
              <a:gd name="adj2" fmla="val 5775"/>
              <a:gd name="adj3" fmla="val 65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64" name="Flèche à angle droit 63"/>
          <p:cNvSpPr/>
          <p:nvPr/>
        </p:nvSpPr>
        <p:spPr>
          <a:xfrm>
            <a:off x="1115616" y="5631938"/>
            <a:ext cx="7092788" cy="605374"/>
          </a:xfrm>
          <a:prstGeom prst="bentUpArrow">
            <a:avLst>
              <a:gd name="adj1" fmla="val 15836"/>
              <a:gd name="adj2" fmla="val 16345"/>
              <a:gd name="adj3" fmla="val 1990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Cylindre 4"/>
          <p:cNvSpPr/>
          <p:nvPr/>
        </p:nvSpPr>
        <p:spPr>
          <a:xfrm>
            <a:off x="1772182" y="1378645"/>
            <a:ext cx="5104074" cy="898227"/>
          </a:xfrm>
          <a:prstGeom prst="can">
            <a:avLst>
              <a:gd name="adj" fmla="val 1734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SysML Semi-formal Model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(Papyrus)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Architecture (functional and organic), SSRS (OBU and Wayside at high-level)</a:t>
            </a:r>
          </a:p>
        </p:txBody>
      </p:sp>
      <p:sp>
        <p:nvSpPr>
          <p:cNvPr id="6" name="Ellipse 5"/>
          <p:cNvSpPr/>
          <p:nvPr/>
        </p:nvSpPr>
        <p:spPr>
          <a:xfrm>
            <a:off x="3529639" y="332656"/>
            <a:ext cx="1693531" cy="5443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System Analysis on prose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-36512" y="6298210"/>
            <a:ext cx="175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WP7 OSS tools </a:t>
            </a:r>
          </a:p>
          <a:p>
            <a:pPr algn="ctr"/>
            <a:r>
              <a:rPr lang="en-US" sz="1400" dirty="0" smtClean="0"/>
              <a:t>chain Development</a:t>
            </a:r>
            <a:endParaRPr lang="en-US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755225" y="6298210"/>
            <a:ext cx="142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WP3 SCADE</a:t>
            </a:r>
            <a:r>
              <a:rPr lang="en-US" sz="1400" dirty="0"/>
              <a:t> </a:t>
            </a:r>
            <a:r>
              <a:rPr lang="en-US" sz="1400" dirty="0" smtClean="0"/>
              <a:t>based Modeling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40152" y="6405932"/>
            <a:ext cx="104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WP4 (V&amp;V)</a:t>
            </a:r>
            <a:endParaRPr lang="en-US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7452321" y="6405932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WP5 (Simulation)</a:t>
            </a:r>
            <a:endParaRPr lang="en-US" sz="1400" dirty="0"/>
          </a:p>
        </p:txBody>
      </p:sp>
      <p:sp>
        <p:nvSpPr>
          <p:cNvPr id="25" name="Double flèche horizontale 24"/>
          <p:cNvSpPr/>
          <p:nvPr/>
        </p:nvSpPr>
        <p:spPr>
          <a:xfrm>
            <a:off x="2088553" y="476673"/>
            <a:ext cx="1303173" cy="302416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6" name="Double flèche horizontale 25"/>
          <p:cNvSpPr/>
          <p:nvPr/>
        </p:nvSpPr>
        <p:spPr>
          <a:xfrm rot="5400000">
            <a:off x="4176339" y="1003540"/>
            <a:ext cx="373659" cy="302416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8" name="Double flèche horizontale 27"/>
          <p:cNvSpPr/>
          <p:nvPr/>
        </p:nvSpPr>
        <p:spPr>
          <a:xfrm rot="8955836">
            <a:off x="686812" y="2378655"/>
            <a:ext cx="1044243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9" name="Double flèche horizontale 28"/>
          <p:cNvSpPr/>
          <p:nvPr/>
        </p:nvSpPr>
        <p:spPr>
          <a:xfrm rot="5400000">
            <a:off x="2288189" y="2578142"/>
            <a:ext cx="690855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0" name="Rectangle à coins arrondis 29"/>
          <p:cNvSpPr/>
          <p:nvPr/>
        </p:nvSpPr>
        <p:spPr>
          <a:xfrm>
            <a:off x="6061020" y="2866852"/>
            <a:ext cx="1118508" cy="533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Safety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6061020" y="3478922"/>
            <a:ext cx="1140187" cy="733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Validation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(EFS, </a:t>
            </a:r>
            <a:r>
              <a:rPr lang="en-US" sz="1100" dirty="0" err="1" smtClean="0">
                <a:solidFill>
                  <a:schemeClr val="tx1"/>
                </a:solidFill>
              </a:rPr>
              <a:t>FramaC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SystemC</a:t>
            </a:r>
            <a:r>
              <a:rPr lang="en-US" sz="1100" dirty="0" smtClean="0">
                <a:solidFill>
                  <a:schemeClr val="tx1"/>
                </a:solidFill>
              </a:rPr>
              <a:t>, RT-Tester…)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6061020" y="4287511"/>
            <a:ext cx="1140186" cy="8696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Verification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FramaC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SystemC</a:t>
            </a:r>
            <a:r>
              <a:rPr lang="en-US" sz="1100" dirty="0">
                <a:solidFill>
                  <a:schemeClr val="tx1"/>
                </a:solidFill>
              </a:rPr>
              <a:t>, RT-Tester</a:t>
            </a:r>
            <a:r>
              <a:rPr lang="en-US" sz="1100" dirty="0" smtClean="0">
                <a:solidFill>
                  <a:schemeClr val="tx1"/>
                </a:solidFill>
              </a:rPr>
              <a:t>…)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6061020" y="5229200"/>
            <a:ext cx="1140186" cy="533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Internal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Assessment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7524328" y="3284984"/>
            <a:ext cx="1209665" cy="23308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Demonstrator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Flèche droite 60"/>
          <p:cNvSpPr/>
          <p:nvPr/>
        </p:nvSpPr>
        <p:spPr>
          <a:xfrm rot="2700000">
            <a:off x="6787374" y="2516841"/>
            <a:ext cx="1245432" cy="2996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8" name="Rectangle 67"/>
          <p:cNvSpPr/>
          <p:nvPr/>
        </p:nvSpPr>
        <p:spPr>
          <a:xfrm>
            <a:off x="496552" y="332657"/>
            <a:ext cx="1366751" cy="82359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Inputs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SRS, Rail Knowledge,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EFS content,…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636318" y="6305830"/>
            <a:ext cx="1693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WP3 EFS based modeling</a:t>
            </a:r>
            <a:endParaRPr lang="en-US" sz="1400" dirty="0" smtClean="0"/>
          </a:p>
        </p:txBody>
      </p:sp>
      <p:grpSp>
        <p:nvGrpSpPr>
          <p:cNvPr id="2" name="Groupe 1"/>
          <p:cNvGrpSpPr/>
          <p:nvPr/>
        </p:nvGrpSpPr>
        <p:grpSpPr>
          <a:xfrm>
            <a:off x="5497029" y="2276874"/>
            <a:ext cx="515131" cy="3372547"/>
            <a:chOff x="5497029" y="2276873"/>
            <a:chExt cx="515131" cy="3566728"/>
          </a:xfrm>
        </p:grpSpPr>
        <p:sp>
          <p:nvSpPr>
            <p:cNvPr id="34" name="Flèche angle droit à deux pointes 33"/>
            <p:cNvSpPr/>
            <p:nvPr/>
          </p:nvSpPr>
          <p:spPr>
            <a:xfrm rot="5400000">
              <a:off x="5196741" y="2577163"/>
              <a:ext cx="1115707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5" name="Flèche angle droit à deux pointes 64"/>
            <p:cNvSpPr/>
            <p:nvPr/>
          </p:nvSpPr>
          <p:spPr>
            <a:xfrm rot="5400000">
              <a:off x="4808410" y="2965493"/>
              <a:ext cx="1892369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6" name="Flèche angle droit à deux pointes 65"/>
            <p:cNvSpPr/>
            <p:nvPr/>
          </p:nvSpPr>
          <p:spPr>
            <a:xfrm rot="5400000">
              <a:off x="4312064" y="3461839"/>
              <a:ext cx="2885062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7" name="Flèche angle droit à deux pointes 66"/>
            <p:cNvSpPr/>
            <p:nvPr/>
          </p:nvSpPr>
          <p:spPr>
            <a:xfrm rot="5400000">
              <a:off x="3971230" y="3802672"/>
              <a:ext cx="3566728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sp>
        <p:nvSpPr>
          <p:cNvPr id="74" name="Double flèche horizontale 73"/>
          <p:cNvSpPr/>
          <p:nvPr/>
        </p:nvSpPr>
        <p:spPr>
          <a:xfrm rot="5400000">
            <a:off x="4150369" y="2579778"/>
            <a:ext cx="687580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4" name="Rectangle à coins arrondis 83"/>
          <p:cNvSpPr/>
          <p:nvPr/>
        </p:nvSpPr>
        <p:spPr>
          <a:xfrm>
            <a:off x="6228184" y="3672840"/>
            <a:ext cx="302418" cy="196257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5143500" y="3261360"/>
            <a:ext cx="1097280" cy="4114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5320215" y="3855720"/>
            <a:ext cx="920565" cy="225552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 à angle droit 90"/>
          <p:cNvSpPr/>
          <p:nvPr/>
        </p:nvSpPr>
        <p:spPr>
          <a:xfrm>
            <a:off x="1115616" y="2276872"/>
            <a:ext cx="4638979" cy="3831664"/>
          </a:xfrm>
          <a:prstGeom prst="bentUpArrow">
            <a:avLst>
              <a:gd name="adj1" fmla="val 3757"/>
              <a:gd name="adj2" fmla="val 3402"/>
              <a:gd name="adj3" fmla="val 415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85" name="Rectangle à coins arrondis 84"/>
          <p:cNvSpPr/>
          <p:nvPr/>
        </p:nvSpPr>
        <p:spPr>
          <a:xfrm>
            <a:off x="3594368" y="3246443"/>
            <a:ext cx="1725847" cy="3123877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61870" y="3324885"/>
            <a:ext cx="1512082" cy="2975610"/>
            <a:chOff x="251520" y="2910741"/>
            <a:chExt cx="1800200" cy="3542595"/>
          </a:xfrm>
        </p:grpSpPr>
        <p:sp>
          <p:nvSpPr>
            <p:cNvPr id="8" name="Cylindre 7"/>
            <p:cNvSpPr/>
            <p:nvPr/>
          </p:nvSpPr>
          <p:spPr>
            <a:xfrm>
              <a:off x="682007" y="3889328"/>
              <a:ext cx="939226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OSS Code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51520" y="2910741"/>
              <a:ext cx="1800200" cy="689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OSS Code Spec. (B,EFS)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Flèche droite 47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39" name="Ellipse 38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89027" y="5098246"/>
                <a:ext cx="696178" cy="525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OSS</a:t>
                </a:r>
              </a:p>
              <a:p>
                <a:pPr algn="ctr"/>
                <a:r>
                  <a:rPr lang="en-US" sz="1100" dirty="0" smtClean="0"/>
                  <a:t>Code</a:t>
                </a:r>
              </a:p>
              <a:p>
                <a:pPr algn="ctr"/>
                <a:r>
                  <a:rPr lang="en-US" sz="1100" dirty="0" smtClean="0"/>
                  <a:t>Gen.</a:t>
                </a:r>
                <a:endParaRPr lang="en-US" sz="11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SIL4</a:t>
              </a:r>
              <a:endParaRPr lang="fr-FR" sz="11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47" name="Flèche droite 4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1907704" y="3331285"/>
            <a:ext cx="1484022" cy="2970233"/>
            <a:chOff x="268223" y="2917142"/>
            <a:chExt cx="1766794" cy="3536194"/>
          </a:xfrm>
        </p:grpSpPr>
        <p:sp>
          <p:nvSpPr>
            <p:cNvPr id="52" name="Cylindre 51"/>
            <p:cNvSpPr/>
            <p:nvPr/>
          </p:nvSpPr>
          <p:spPr>
            <a:xfrm>
              <a:off x="611560" y="3889328"/>
              <a:ext cx="1080120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>
                  <a:solidFill>
                    <a:schemeClr val="tx1"/>
                  </a:solidFill>
                </a:rPr>
                <a:t>Scade</a:t>
              </a:r>
              <a:r>
                <a:rPr lang="fr-FR" sz="1100" dirty="0" smtClean="0">
                  <a:solidFill>
                    <a:schemeClr val="tx1"/>
                  </a:solidFill>
                </a:rPr>
                <a:t> Code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268223" y="2917142"/>
              <a:ext cx="1766794" cy="67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Scade</a:t>
              </a:r>
              <a:r>
                <a:rPr lang="en-US" sz="1100" dirty="0" smtClean="0">
                  <a:solidFill>
                    <a:schemeClr val="tx1"/>
                  </a:solidFill>
                </a:rPr>
                <a:t> Code Spec.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Flèche droite 53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55" name="Groupe 54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89027" y="5098246"/>
                <a:ext cx="696178" cy="525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err="1" smtClean="0"/>
                  <a:t>Scade</a:t>
                </a:r>
                <a:endParaRPr lang="en-US" sz="1100" dirty="0" smtClean="0"/>
              </a:p>
              <a:p>
                <a:pPr algn="ctr"/>
                <a:r>
                  <a:rPr lang="en-US" sz="1100" dirty="0" smtClean="0"/>
                  <a:t>Code</a:t>
                </a:r>
              </a:p>
              <a:p>
                <a:pPr algn="ctr"/>
                <a:r>
                  <a:rPr lang="en-US" sz="1100" dirty="0" smtClean="0"/>
                  <a:t>Gen.</a:t>
                </a:r>
                <a:endParaRPr lang="en-US" sz="1100" dirty="0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SIL4</a:t>
              </a:r>
              <a:endParaRPr lang="fr-FR" sz="11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57" name="Flèche droite 5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3736050" y="3339087"/>
            <a:ext cx="1484022" cy="2970233"/>
            <a:chOff x="268223" y="2917142"/>
            <a:chExt cx="1766794" cy="3536194"/>
          </a:xfrm>
        </p:grpSpPr>
        <p:sp>
          <p:nvSpPr>
            <p:cNvPr id="76" name="Cylindre 75"/>
            <p:cNvSpPr/>
            <p:nvPr/>
          </p:nvSpPr>
          <p:spPr>
            <a:xfrm>
              <a:off x="611561" y="3889329"/>
              <a:ext cx="1080120" cy="684796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EFS Code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Semi-</a:t>
              </a:r>
              <a:r>
                <a:rPr lang="fr-FR" sz="1100" dirty="0" err="1">
                  <a:solidFill>
                    <a:schemeClr val="tx1"/>
                  </a:solidFill>
                </a:rPr>
                <a:t>f</a:t>
              </a:r>
              <a:r>
                <a:rPr lang="fr-FR" sz="1100" dirty="0" err="1" smtClean="0">
                  <a:solidFill>
                    <a:schemeClr val="tx1"/>
                  </a:solidFill>
                </a:rPr>
                <a:t>ormal</a:t>
              </a:r>
              <a:r>
                <a:rPr lang="fr-FR" sz="1100" dirty="0" smtClean="0">
                  <a:solidFill>
                    <a:schemeClr val="tx1"/>
                  </a:solidFill>
                </a:rPr>
                <a:t> Model</a:t>
              </a:r>
            </a:p>
          </p:txBody>
        </p:sp>
        <p:sp>
          <p:nvSpPr>
            <p:cNvPr id="77" name="Ellipse 76"/>
            <p:cNvSpPr/>
            <p:nvPr/>
          </p:nvSpPr>
          <p:spPr>
            <a:xfrm>
              <a:off x="268223" y="2917142"/>
              <a:ext cx="1766794" cy="67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EFS Code Spec.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8" name="Flèche droite 77"/>
            <p:cNvSpPr/>
            <p:nvPr/>
          </p:nvSpPr>
          <p:spPr>
            <a:xfrm rot="5400000">
              <a:off x="527605" y="5101146"/>
              <a:ext cx="1248032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82" name="Ellipse 81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89027" y="5098246"/>
                <a:ext cx="696178" cy="525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err="1" smtClean="0"/>
                  <a:t>Scade</a:t>
                </a:r>
                <a:endParaRPr lang="en-US" sz="1100" dirty="0" smtClean="0"/>
              </a:p>
              <a:p>
                <a:pPr algn="ctr"/>
                <a:r>
                  <a:rPr lang="en-US" sz="1100" dirty="0" smtClean="0"/>
                  <a:t>Code</a:t>
                </a:r>
              </a:p>
              <a:p>
                <a:pPr algn="ctr"/>
                <a:r>
                  <a:rPr lang="en-US" sz="1100" dirty="0" smtClean="0"/>
                  <a:t>Gen.</a:t>
                </a:r>
                <a:endParaRPr lang="en-US" sz="1100" dirty="0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no SIL4 C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Flèche droite 80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619672" y="2852936"/>
            <a:ext cx="5688632" cy="3994382"/>
            <a:chOff x="121077" y="3418904"/>
            <a:chExt cx="6772576" cy="3429000"/>
          </a:xfrm>
        </p:grpSpPr>
        <p:cxnSp>
          <p:nvCxnSpPr>
            <p:cNvPr id="13" name="Connecteur droit 12"/>
            <p:cNvCxnSpPr/>
            <p:nvPr/>
          </p:nvCxnSpPr>
          <p:spPr>
            <a:xfrm>
              <a:off x="2378603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4636128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893653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121077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hevron 68"/>
          <p:cNvSpPr/>
          <p:nvPr/>
        </p:nvSpPr>
        <p:spPr>
          <a:xfrm rot="10800000">
            <a:off x="1491328" y="3429000"/>
            <a:ext cx="416376" cy="40998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 rot="10800000">
            <a:off x="1419320" y="4243152"/>
            <a:ext cx="416376" cy="40998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chemeClr val="tx1"/>
              </a:solidFill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1187624" y="5107248"/>
            <a:ext cx="1007893" cy="409984"/>
            <a:chOff x="1763689" y="4013843"/>
            <a:chExt cx="1084638" cy="488104"/>
          </a:xfrm>
        </p:grpSpPr>
        <p:sp>
          <p:nvSpPr>
            <p:cNvPr id="70" name="Chevron 69"/>
            <p:cNvSpPr/>
            <p:nvPr/>
          </p:nvSpPr>
          <p:spPr>
            <a:xfrm rot="10800000">
              <a:off x="1763689" y="4013843"/>
              <a:ext cx="1084638" cy="488104"/>
            </a:xfrm>
            <a:prstGeom prst="chevron">
              <a:avLst>
                <a:gd name="adj" fmla="val 35950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1837465" y="4027063"/>
              <a:ext cx="895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OSS migration</a:t>
              </a:r>
            </a:p>
            <a:p>
              <a:pPr algn="ctr"/>
              <a:r>
                <a:rPr lang="en-US" sz="1050" dirty="0" smtClean="0"/>
                <a:t>(long term)</a:t>
              </a:r>
              <a:endParaRPr lang="en-US" sz="1050" dirty="0"/>
            </a:p>
          </p:txBody>
        </p:sp>
      </p:grpSp>
      <p:sp>
        <p:nvSpPr>
          <p:cNvPr id="88" name="Hexagone 87"/>
          <p:cNvSpPr/>
          <p:nvPr/>
        </p:nvSpPr>
        <p:spPr>
          <a:xfrm>
            <a:off x="3203848" y="5949280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89" name="Hexagone 88"/>
          <p:cNvSpPr/>
          <p:nvPr/>
        </p:nvSpPr>
        <p:spPr>
          <a:xfrm>
            <a:off x="3196247" y="5125053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0" name="Hexagone 89"/>
          <p:cNvSpPr/>
          <p:nvPr/>
        </p:nvSpPr>
        <p:spPr>
          <a:xfrm>
            <a:off x="3188646" y="4293096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393</Words>
  <Application>Microsoft Office PowerPoint</Application>
  <PresentationFormat>Affichage à l'écran (4:3)</PresentationFormat>
  <Paragraphs>133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PERIN Matthieu</dc:creator>
  <cp:lastModifiedBy>PERIN Matthieu</cp:lastModifiedBy>
  <cp:revision>75</cp:revision>
  <dcterms:created xsi:type="dcterms:W3CDTF">2013-08-27T13:16:19Z</dcterms:created>
  <dcterms:modified xsi:type="dcterms:W3CDTF">2013-09-11T12:09:56Z</dcterms:modified>
</cp:coreProperties>
</file>