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7" r:id="rId3"/>
    <p:sldId id="268" r:id="rId4"/>
    <p:sldId id="282" r:id="rId5"/>
    <p:sldId id="265" r:id="rId6"/>
    <p:sldId id="295" r:id="rId7"/>
    <p:sldId id="300" r:id="rId8"/>
    <p:sldId id="296" r:id="rId9"/>
    <p:sldId id="298" r:id="rId10"/>
    <p:sldId id="299" r:id="rId11"/>
    <p:sldId id="304" r:id="rId12"/>
    <p:sldId id="303" r:id="rId13"/>
    <p:sldId id="302" r:id="rId14"/>
    <p:sldId id="272" r:id="rId15"/>
    <p:sldId id="281" r:id="rId16"/>
  </p:sldIdLst>
  <p:sldSz cx="9906000" cy="6858000" type="A4"/>
  <p:notesSz cx="6797675" cy="9926638"/>
  <p:custDataLst>
    <p:tags r:id="rId1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660066"/>
    <a:srgbClr val="0000FF"/>
    <a:srgbClr val="D1FFDA"/>
    <a:srgbClr val="8989FF"/>
    <a:srgbClr val="AFFFBE"/>
    <a:srgbClr val="FF3300"/>
    <a:srgbClr val="006600"/>
    <a:srgbClr val="5A5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3" autoAdjust="0"/>
    <p:restoredTop sz="92231" autoAdjust="0"/>
  </p:normalViewPr>
  <p:slideViewPr>
    <p:cSldViewPr snapToGrid="0">
      <p:cViewPr varScale="1">
        <p:scale>
          <a:sx n="68" d="100"/>
          <a:sy n="68" d="100"/>
        </p:scale>
        <p:origin x="-462" y="-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760" y="648"/>
      </p:cViewPr>
      <p:guideLst>
        <p:guide orient="horz" pos="3126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703" cy="532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80" tIns="45540" rIns="91080" bIns="45540" numCol="1" anchor="t" anchorCtr="0" compatLnSpc="1">
            <a:prstTxWarp prst="textNoShape">
              <a:avLst/>
            </a:prstTxWarp>
          </a:bodyPr>
          <a:lstStyle>
            <a:lvl1pPr defTabSz="911314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DB Office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775" y="1"/>
            <a:ext cx="2895700" cy="532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80" tIns="45540" rIns="91080" bIns="45540" numCol="1" anchor="t" anchorCtr="0" compatLnSpc="1">
            <a:prstTxWarp prst="textNoShape">
              <a:avLst/>
            </a:prstTxWarp>
          </a:bodyPr>
          <a:lstStyle>
            <a:lvl1pPr algn="r" defTabSz="911314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DB Office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9322"/>
            <a:ext cx="2971703" cy="45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80" tIns="45540" rIns="91080" bIns="45540" numCol="1" anchor="b" anchorCtr="0" compatLnSpc="1">
            <a:prstTxWarp prst="textNoShape">
              <a:avLst/>
            </a:prstTxWarp>
          </a:bodyPr>
          <a:lstStyle>
            <a:lvl1pPr defTabSz="911314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DB Office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775" y="9449322"/>
            <a:ext cx="2895700" cy="45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80" tIns="45540" rIns="91080" bIns="45540" numCol="1" anchor="b" anchorCtr="0" compatLnSpc="1">
            <a:prstTxWarp prst="textNoShape">
              <a:avLst/>
            </a:prstTxWarp>
          </a:bodyPr>
          <a:lstStyle>
            <a:lvl1pPr algn="r" defTabSz="911314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DB Office" pitchFamily="34" charset="0"/>
                <a:cs typeface="+mn-cs"/>
              </a:defRPr>
            </a:lvl1pPr>
          </a:lstStyle>
          <a:p>
            <a:pPr>
              <a:defRPr/>
            </a:pPr>
            <a:fld id="{CC178C65-EB91-49D1-8074-4DD109F19906}" type="slidenum">
              <a:rPr lang="de-DE"/>
              <a:pPr>
                <a:defRPr/>
              </a:pPr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59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80" tIns="45540" rIns="91080" bIns="45540" numCol="1" anchor="t" anchorCtr="0" compatLnSpc="1">
            <a:prstTxWarp prst="textNoShape">
              <a:avLst/>
            </a:prstTxWarp>
          </a:bodyPr>
          <a:lstStyle>
            <a:lvl1pPr defTabSz="911314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DB Office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0"/>
            <a:ext cx="2945862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80" tIns="45540" rIns="91080" bIns="45540" numCol="1" anchor="t" anchorCtr="0" compatLnSpc="1">
            <a:prstTxWarp prst="textNoShape">
              <a:avLst/>
            </a:prstTxWarp>
          </a:bodyPr>
          <a:lstStyle>
            <a:lvl1pPr algn="r" defTabSz="911314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DB Office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37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686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714653"/>
            <a:ext cx="4985772" cy="4466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80" tIns="45540" rIns="91080" bIns="45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845"/>
            <a:ext cx="2945862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80" tIns="45540" rIns="91080" bIns="45540" numCol="1" anchor="b" anchorCtr="0" compatLnSpc="1">
            <a:prstTxWarp prst="textNoShape">
              <a:avLst/>
            </a:prstTxWarp>
          </a:bodyPr>
          <a:lstStyle>
            <a:lvl1pPr defTabSz="911314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DB Office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430845"/>
            <a:ext cx="2945862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80" tIns="45540" rIns="91080" bIns="45540" numCol="1" anchor="b" anchorCtr="0" compatLnSpc="1">
            <a:prstTxWarp prst="textNoShape">
              <a:avLst/>
            </a:prstTxWarp>
          </a:bodyPr>
          <a:lstStyle>
            <a:lvl1pPr algn="r" defTabSz="911314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DB Office" pitchFamily="34" charset="0"/>
                <a:cs typeface="+mn-cs"/>
              </a:defRPr>
            </a:lvl1pPr>
          </a:lstStyle>
          <a:p>
            <a:pPr>
              <a:defRPr/>
            </a:pPr>
            <a:fld id="{62D7888D-5D26-4E38-BCC6-3E28F6206EA4}" type="slidenum">
              <a:rPr lang="de-DE"/>
              <a:pPr>
                <a:defRPr/>
              </a:pPr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484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2 Parts- </a:t>
            </a:r>
            <a:r>
              <a:rPr lang="de-DE" dirty="0" err="1" smtClean="0"/>
              <a:t>Presentation</a:t>
            </a:r>
            <a:r>
              <a:rPr lang="de-DE" dirty="0" smtClean="0"/>
              <a:t>:</a:t>
            </a:r>
          </a:p>
          <a:p>
            <a:r>
              <a:rPr lang="de-DE" dirty="0" smtClean="0"/>
              <a:t>General </a:t>
            </a:r>
            <a:r>
              <a:rPr lang="de-DE" dirty="0" err="1" smtClean="0"/>
              <a:t>Verification</a:t>
            </a:r>
            <a:r>
              <a:rPr lang="de-DE" baseline="0" dirty="0" smtClean="0"/>
              <a:t> &amp; Validation Part (</a:t>
            </a:r>
            <a:r>
              <a:rPr lang="de-DE" baseline="0" dirty="0" err="1" smtClean="0"/>
              <a:t>me</a:t>
            </a:r>
            <a:r>
              <a:rPr lang="de-DE" baseline="0" dirty="0" smtClean="0"/>
              <a:t>)</a:t>
            </a:r>
          </a:p>
          <a:p>
            <a:r>
              <a:rPr lang="de-DE" baseline="0" dirty="0" smtClean="0"/>
              <a:t>Part on Model </a:t>
            </a:r>
            <a:r>
              <a:rPr lang="de-DE" baseline="0" dirty="0" err="1" smtClean="0"/>
              <a:t>Based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Professor Jan Peleska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University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Bremen</a:t>
            </a:r>
          </a:p>
          <a:p>
            <a:pPr marL="171450" indent="-171450">
              <a:buFont typeface="Wingdings"/>
              <a:buChar char="è"/>
            </a:pPr>
            <a:r>
              <a:rPr lang="de-DE" baseline="0" dirty="0" smtClean="0">
                <a:sym typeface="Wingdings" pitchFamily="2" charset="2"/>
              </a:rPr>
              <a:t>Set out </a:t>
            </a:r>
            <a:r>
              <a:rPr lang="de-DE" baseline="0" dirty="0" err="1" smtClean="0">
                <a:sym typeface="Wingdings" pitchFamily="2" charset="2"/>
              </a:rPr>
              <a:t>to</a:t>
            </a:r>
            <a:r>
              <a:rPr lang="de-DE" baseline="0" dirty="0" smtClean="0">
                <a:sym typeface="Wingdings" pitchFamily="2" charset="2"/>
              </a:rPr>
              <a:t>  do? </a:t>
            </a:r>
          </a:p>
          <a:p>
            <a:pPr marL="171450" indent="-171450">
              <a:buFont typeface="Wingdings"/>
              <a:buChar char="è"/>
            </a:pPr>
            <a:r>
              <a:rPr lang="de-DE" baseline="0" dirty="0" err="1" smtClean="0">
                <a:sym typeface="Wingdings" pitchFamily="2" charset="2"/>
              </a:rPr>
              <a:t>What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are</a:t>
            </a:r>
            <a:r>
              <a:rPr lang="de-DE" baseline="0" dirty="0" smtClean="0">
                <a:sym typeface="Wingdings" pitchFamily="2" charset="2"/>
              </a:rPr>
              <a:t> the </a:t>
            </a:r>
            <a:r>
              <a:rPr lang="de-DE" baseline="0" dirty="0" err="1" smtClean="0">
                <a:sym typeface="Wingdings" pitchFamily="2" charset="2"/>
              </a:rPr>
              <a:t>challenges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we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face</a:t>
            </a:r>
            <a:r>
              <a:rPr lang="de-DE" baseline="0" dirty="0" smtClean="0">
                <a:sym typeface="Wingdings" pitchFamily="2" charset="2"/>
              </a:rPr>
              <a:t> in V&amp;V?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7888D-5D26-4E38-BCC6-3E28F6206EA4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942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7888D-5D26-4E38-BCC6-3E28F6206EA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628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7888D-5D26-4E38-BCC6-3E28F6206EA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744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</a:t>
            </a:r>
            <a:r>
              <a:rPr lang="de-DE" baseline="0" dirty="0" smtClean="0"/>
              <a:t> 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7888D-5D26-4E38-BCC6-3E28F6206EA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483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 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7888D-5D26-4E38-BCC6-3E28F6206EA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918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Thanks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all WP4 TL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participants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7888D-5D26-4E38-BCC6-3E28F6206EA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030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Marc: </a:t>
            </a:r>
            <a:r>
              <a:rPr lang="de-DE" dirty="0" err="1" smtClean="0"/>
              <a:t>Why</a:t>
            </a:r>
            <a:r>
              <a:rPr lang="de-DE" dirty="0" smtClean="0"/>
              <a:t> do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choose</a:t>
            </a:r>
            <a:r>
              <a:rPr lang="de-DE" dirty="0" smtClean="0"/>
              <a:t> a </a:t>
            </a:r>
            <a:r>
              <a:rPr lang="de-DE" dirty="0" err="1" smtClean="0"/>
              <a:t>model</a:t>
            </a:r>
            <a:r>
              <a:rPr lang="de-DE" dirty="0" smtClean="0"/>
              <a:t>?</a:t>
            </a:r>
          </a:p>
          <a:p>
            <a:endParaRPr lang="de-DE" dirty="0" smtClean="0"/>
          </a:p>
          <a:p>
            <a:r>
              <a:rPr lang="de-DE" dirty="0" smtClean="0"/>
              <a:t>V&amp;V </a:t>
            </a:r>
            <a:r>
              <a:rPr lang="de-DE" dirty="0" err="1" smtClean="0"/>
              <a:t>report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Assessment </a:t>
            </a:r>
            <a:r>
              <a:rPr lang="de-DE" dirty="0" err="1" smtClean="0"/>
              <a:t>report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phase</a:t>
            </a:r>
            <a:endParaRPr lang="de-DE" dirty="0" smtClean="0"/>
          </a:p>
          <a:p>
            <a:r>
              <a:rPr lang="de-DE" dirty="0" smtClean="0">
                <a:sym typeface="Wingdings" pitchFamily="2" charset="2"/>
              </a:rPr>
              <a:t> </a:t>
            </a:r>
            <a:r>
              <a:rPr lang="de-DE" dirty="0" err="1" smtClean="0">
                <a:sym typeface="Wingdings" pitchFamily="2" charset="2"/>
              </a:rPr>
              <a:t>What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did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we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achieve</a:t>
            </a:r>
            <a:r>
              <a:rPr lang="de-DE" dirty="0" smtClean="0">
                <a:sym typeface="Wingdings" pitchFamily="2" charset="2"/>
              </a:rPr>
              <a:t>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7888D-5D26-4E38-BCC6-3E28F6206EA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116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7888D-5D26-4E38-BCC6-3E28F6206EA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200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Jan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7888D-5D26-4E38-BCC6-3E28F6206EA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366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M/J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7888D-5D26-4E38-BCC6-3E28F6206EA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943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7888D-5D26-4E38-BCC6-3E28F6206EA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880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M/J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7888D-5D26-4E38-BCC6-3E28F6206EA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241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 J </a:t>
            </a:r>
            <a:r>
              <a:rPr lang="de-DE" dirty="0" err="1" smtClean="0"/>
              <a:t>J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7888D-5D26-4E38-BCC6-3E28F6206EA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045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7888D-5D26-4E38-BCC6-3E28F6206EA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630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351" y="314318"/>
            <a:ext cx="2839507" cy="67088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898" y="5831033"/>
            <a:ext cx="1025590" cy="566139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6081" y="5845663"/>
            <a:ext cx="1116402" cy="451578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9653" y="5821658"/>
            <a:ext cx="1285829" cy="568434"/>
          </a:xfrm>
          <a:prstGeom prst="rect">
            <a:avLst/>
          </a:prstGeom>
        </p:spPr>
      </p:pic>
      <p:sp>
        <p:nvSpPr>
          <p:cNvPr id="22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00025" y="3657601"/>
            <a:ext cx="9505950" cy="1346661"/>
          </a:xfrm>
        </p:spPr>
        <p:txBody>
          <a:bodyPr anchor="ctr"/>
          <a:lstStyle>
            <a:lvl1pPr marL="4486275" indent="-4486275" algn="ctr" defTabSz="914400">
              <a:defRPr/>
            </a:lvl1pPr>
          </a:lstStyle>
          <a:p>
            <a:pPr marL="2598738" indent="-2598738" algn="ctr"/>
            <a:endParaRPr lang="en-US" noProof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237" y="4475670"/>
            <a:ext cx="9580563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177800" eaLnBrk="0" hangingPunct="0">
              <a:defRPr/>
            </a:pPr>
            <a:endParaRPr lang="en-US" sz="3600" b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24" name="Line 3"/>
          <p:cNvSpPr>
            <a:spLocks noChangeShapeType="1"/>
          </p:cNvSpPr>
          <p:nvPr userDrawn="1"/>
        </p:nvSpPr>
        <p:spPr bwMode="auto">
          <a:xfrm>
            <a:off x="6537325" y="6426200"/>
            <a:ext cx="3368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4"/>
          <p:cNvSpPr>
            <a:spLocks noChangeShapeType="1"/>
          </p:cNvSpPr>
          <p:nvPr userDrawn="1"/>
        </p:nvSpPr>
        <p:spPr bwMode="auto">
          <a:xfrm>
            <a:off x="6537325" y="6137275"/>
            <a:ext cx="3368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5"/>
          <p:cNvSpPr>
            <a:spLocks noChangeShapeType="1"/>
          </p:cNvSpPr>
          <p:nvPr userDrawn="1"/>
        </p:nvSpPr>
        <p:spPr bwMode="auto">
          <a:xfrm>
            <a:off x="6537325" y="5849938"/>
            <a:ext cx="3368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6"/>
          <p:cNvSpPr>
            <a:spLocks noChangeShapeType="1"/>
          </p:cNvSpPr>
          <p:nvPr userDrawn="1"/>
        </p:nvSpPr>
        <p:spPr bwMode="auto">
          <a:xfrm>
            <a:off x="6537325" y="5561013"/>
            <a:ext cx="3368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OEBox"/>
          <p:cNvSpPr txBox="1">
            <a:spLocks noChangeArrowheads="1"/>
          </p:cNvSpPr>
          <p:nvPr userDrawn="1"/>
        </p:nvSpPr>
        <p:spPr bwMode="auto">
          <a:xfrm>
            <a:off x="6537325" y="6165850"/>
            <a:ext cx="33686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7999" rIns="0" bIns="0"/>
          <a:lstStyle>
            <a:lvl1pPr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200" b="0" dirty="0" smtClean="0">
                <a:solidFill>
                  <a:schemeClr val="tx1"/>
                </a:solidFill>
              </a:rPr>
              <a:t>Paris, 04.07.2013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29" name="Referentbox"/>
          <p:cNvSpPr txBox="1">
            <a:spLocks noChangeArrowheads="1"/>
          </p:cNvSpPr>
          <p:nvPr userDrawn="1"/>
        </p:nvSpPr>
        <p:spPr bwMode="auto">
          <a:xfrm>
            <a:off x="6537325" y="5876925"/>
            <a:ext cx="33670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7999" rIns="0" bIns="0"/>
          <a:lstStyle>
            <a:lvl1pPr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200" b="0" dirty="0" smtClean="0">
                <a:solidFill>
                  <a:schemeClr val="tx1"/>
                </a:solidFill>
              </a:rPr>
              <a:t>Marc</a:t>
            </a:r>
            <a:r>
              <a:rPr lang="en-US" sz="1200" b="0" baseline="0" dirty="0" smtClean="0">
                <a:solidFill>
                  <a:schemeClr val="tx1"/>
                </a:solidFill>
              </a:rPr>
              <a:t> Behrens, Jan Welte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30" name="FirmaBox"/>
          <p:cNvSpPr txBox="1">
            <a:spLocks noChangeArrowheads="1"/>
          </p:cNvSpPr>
          <p:nvPr userDrawn="1"/>
        </p:nvSpPr>
        <p:spPr bwMode="auto">
          <a:xfrm>
            <a:off x="6537325" y="5589588"/>
            <a:ext cx="33686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7999" rIns="0" bIns="0"/>
          <a:lstStyle>
            <a:lvl1pPr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200" b="0" dirty="0" smtClean="0">
                <a:solidFill>
                  <a:schemeClr val="tx1"/>
                </a:solidFill>
              </a:rPr>
              <a:t>openETCS@ITEA2 Project</a:t>
            </a:r>
            <a:endParaRPr lang="en-US" sz="1200" b="0" dirty="0">
              <a:solidFill>
                <a:schemeClr val="tx1"/>
              </a:solidFill>
            </a:endParaRPr>
          </a:p>
        </p:txBody>
      </p:sp>
      <p:pic>
        <p:nvPicPr>
          <p:cNvPr id="31" name="Picture 11" descr="ETCS-Führerstand"/>
          <p:cNvPicPr preferRelativeResize="0"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96019" y="1219200"/>
            <a:ext cx="1544907" cy="1884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2" descr="Titel"/>
          <p:cNvPicPr preferRelativeResize="0"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39066" y="1219201"/>
            <a:ext cx="2165610" cy="18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13" descr="content_pic_netz"/>
          <p:cNvPicPr preferRelativeResize="0"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43075" y="1219199"/>
            <a:ext cx="4474060" cy="18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4" descr="ETCS-Führerstand SBB"/>
          <p:cNvPicPr preferRelativeResize="0"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219199"/>
            <a:ext cx="1790760" cy="18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 userDrawn="1"/>
        </p:nvSpPr>
        <p:spPr>
          <a:xfrm>
            <a:off x="381357" y="5530377"/>
            <a:ext cx="1007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noProof="0" dirty="0" smtClean="0">
                <a:solidFill>
                  <a:schemeClr val="tx1"/>
                </a:solidFill>
              </a:rPr>
              <a:t>supported</a:t>
            </a:r>
            <a:r>
              <a:rPr lang="en-US" sz="1000" b="0" dirty="0" smtClean="0">
                <a:solidFill>
                  <a:schemeClr val="tx1"/>
                </a:solidFill>
              </a:rPr>
              <a:t> by:</a:t>
            </a:r>
            <a:endParaRPr lang="en-US" sz="1000" b="0" dirty="0">
              <a:solidFill>
                <a:schemeClr val="tx1"/>
              </a:solidFill>
            </a:endParaRPr>
          </a:p>
        </p:txBody>
      </p:sp>
      <p:sp>
        <p:nvSpPr>
          <p:cNvPr id="45" name="WordArt 14"/>
          <p:cNvSpPr>
            <a:spLocks noChangeAspect="1" noChangeArrowheads="1" noChangeShapeType="1" noTextEdit="1"/>
          </p:cNvSpPr>
          <p:nvPr/>
        </p:nvSpPr>
        <p:spPr bwMode="auto">
          <a:xfrm>
            <a:off x="7748147" y="333508"/>
            <a:ext cx="1965653" cy="55874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 dirty="0"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openETCS </a:t>
            </a:r>
          </a:p>
        </p:txBody>
      </p:sp>
      <p:sp>
        <p:nvSpPr>
          <p:cNvPr id="44" name="Rectangle 13"/>
          <p:cNvSpPr>
            <a:spLocks noChangeArrowheads="1"/>
          </p:cNvSpPr>
          <p:nvPr userDrawn="1"/>
        </p:nvSpPr>
        <p:spPr bwMode="auto">
          <a:xfrm flipV="1">
            <a:off x="0" y="1080046"/>
            <a:ext cx="9906000" cy="144463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1" tIns="45716" rIns="91431" bIns="45716" anchor="ctr"/>
          <a:lstStyle/>
          <a:p>
            <a:pPr eaLnBrk="0" hangingPunct="0">
              <a:defRPr/>
            </a:pPr>
            <a:endParaRPr lang="de-DE" sz="2800" b="0" i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  <a:cs typeface="+mn-cs"/>
            </a:endParaRPr>
          </a:p>
        </p:txBody>
      </p:sp>
      <p:sp>
        <p:nvSpPr>
          <p:cNvPr id="48" name="Rectangle 13"/>
          <p:cNvSpPr>
            <a:spLocks noChangeArrowheads="1"/>
          </p:cNvSpPr>
          <p:nvPr userDrawn="1"/>
        </p:nvSpPr>
        <p:spPr bwMode="auto">
          <a:xfrm>
            <a:off x="-4761" y="3100374"/>
            <a:ext cx="9906000" cy="144463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1" tIns="45716" rIns="91431" bIns="45716" anchor="ctr"/>
          <a:lstStyle/>
          <a:p>
            <a:pPr eaLnBrk="0" hangingPunct="0">
              <a:defRPr/>
            </a:pPr>
            <a:endParaRPr lang="de-DE" sz="2800" b="0" i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  <a:cs typeface="+mn-cs"/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3637" y="5821658"/>
            <a:ext cx="1958375" cy="49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3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00025" y="1557339"/>
            <a:ext cx="9505950" cy="4860088"/>
          </a:xfrm>
        </p:spPr>
        <p:txBody>
          <a:bodyPr/>
          <a:lstStyle>
            <a:lvl1pPr marL="265113" indent="-265113">
              <a:defRPr/>
            </a:lvl1pPr>
            <a:lvl3pPr marL="809625" indent="-252413">
              <a:defRPr/>
            </a:lvl3pPr>
            <a:lvl4pPr marL="1077913" indent="-269875">
              <a:defRPr/>
            </a:lvl4pPr>
            <a:lvl5pPr marL="1346200" indent="-255588">
              <a:defRPr/>
            </a:lvl5pPr>
          </a:lstStyle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33DD0-BB25-4200-A985-2105C908126A}" type="slidenum">
              <a:rPr lang="en-US" smtClean="0"/>
              <a:pPr>
                <a:defRPr/>
              </a:pPr>
              <a:t>‹N°›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openETCS@ITEA2, </a:t>
            </a:r>
            <a:r>
              <a:rPr lang="en-US" dirty="0" err="1" smtClean="0"/>
              <a:t>openETCS</a:t>
            </a:r>
            <a:r>
              <a:rPr lang="en-US" dirty="0" smtClean="0"/>
              <a:t> Open License Terms </a:t>
            </a:r>
            <a:r>
              <a:rPr lang="en-US" noProof="0" dirty="0" smtClean="0"/>
              <a:t>apply</a:t>
            </a:r>
            <a:r>
              <a:rPr lang="en-US" dirty="0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7/5/2013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74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00025" y="1557338"/>
            <a:ext cx="4676775" cy="4897437"/>
          </a:xfrm>
        </p:spPr>
        <p:txBody>
          <a:bodyPr/>
          <a:lstStyle>
            <a:lvl1pPr marL="265113" indent="-265113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9200" y="1557338"/>
            <a:ext cx="4676775" cy="4897437"/>
          </a:xfrm>
        </p:spPr>
        <p:txBody>
          <a:bodyPr/>
          <a:lstStyle>
            <a:lvl1pPr marL="265113" indent="-265113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Textmasterformat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35A66-76C5-4CA8-8C89-434D4A28B8B7}" type="slidenum">
              <a:rPr lang="en-US" smtClean="0"/>
              <a:pPr>
                <a:defRPr/>
              </a:pPr>
              <a:t>‹N°›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openETCS@ITEA2, </a:t>
            </a:r>
            <a:r>
              <a:rPr lang="en-US" dirty="0" err="1" smtClean="0"/>
              <a:t>openETCS</a:t>
            </a:r>
            <a:r>
              <a:rPr lang="en-US" dirty="0" smtClean="0"/>
              <a:t> Open License Terms </a:t>
            </a:r>
            <a:r>
              <a:rPr lang="en-US" noProof="0" dirty="0" smtClean="0"/>
              <a:t>apply</a:t>
            </a:r>
            <a:r>
              <a:rPr lang="en-US" dirty="0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7/5/2013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69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FC453-6C1C-4CB4-BDBE-05A0CC29E58E}" type="slidenum">
              <a:rPr lang="de-DE"/>
              <a:pPr>
                <a:defRPr/>
              </a:pPr>
              <a:t>‹N°›</a:t>
            </a:fld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openETCS@ITEA2, </a:t>
            </a:r>
            <a:r>
              <a:rPr lang="en-US" dirty="0" err="1" smtClean="0"/>
              <a:t>openETCS</a:t>
            </a:r>
            <a:r>
              <a:rPr lang="en-US" dirty="0" smtClean="0"/>
              <a:t> Open License Terms </a:t>
            </a:r>
            <a:r>
              <a:rPr lang="en-US" noProof="0" dirty="0" smtClean="0"/>
              <a:t>apply</a:t>
            </a:r>
            <a:r>
              <a:rPr lang="en-US" dirty="0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7/5/2013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56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264959"/>
            <a:ext cx="7972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Klicken Sie, um das Titelformat zu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025" y="1557338"/>
            <a:ext cx="9505950" cy="489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Klicken Sie, um die Formate des Vorlagentextes zu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00500" y="6692900"/>
            <a:ext cx="1905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FF51956-8EB3-474A-B736-EC9688DAE887}" type="slidenum">
              <a:rPr lang="en-US" smtClean="0"/>
              <a:pPr>
                <a:defRPr/>
              </a:pPr>
              <a:t>‹N°›</a:t>
            </a:fld>
            <a:endParaRPr lang="en-US"/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0025" y="6692900"/>
            <a:ext cx="37084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openETCS@ITEA2, </a:t>
            </a:r>
            <a:r>
              <a:rPr lang="en-US" dirty="0" err="1" smtClean="0"/>
              <a:t>openETCS</a:t>
            </a:r>
            <a:r>
              <a:rPr lang="en-US" dirty="0" smtClean="0"/>
              <a:t> Open License Terms </a:t>
            </a:r>
            <a:r>
              <a:rPr lang="en-US" noProof="0" dirty="0" smtClean="0"/>
              <a:t>apply</a:t>
            </a:r>
            <a:r>
              <a:rPr lang="en-US" dirty="0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7/5/2013</a:t>
            </a:fld>
            <a:endParaRPr lang="en-US" dirty="0"/>
          </a:p>
        </p:txBody>
      </p:sp>
      <p:sp>
        <p:nvSpPr>
          <p:cNvPr id="263181" name="Rectangle 13"/>
          <p:cNvSpPr>
            <a:spLocks noChangeArrowheads="1"/>
          </p:cNvSpPr>
          <p:nvPr userDrawn="1"/>
        </p:nvSpPr>
        <p:spPr bwMode="auto">
          <a:xfrm>
            <a:off x="0" y="1052524"/>
            <a:ext cx="9906000" cy="144464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1" tIns="45716" rIns="91431" bIns="45716" anchor="ctr"/>
          <a:lstStyle/>
          <a:p>
            <a:pPr eaLnBrk="0" hangingPunct="0">
              <a:defRPr/>
            </a:pPr>
            <a:endParaRPr lang="en-US" sz="2800" b="0" i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  <a:cs typeface="+mn-cs"/>
            </a:endParaRPr>
          </a:p>
        </p:txBody>
      </p:sp>
      <p:pic>
        <p:nvPicPr>
          <p:cNvPr id="9" name="Picture 2" descr="https://github.com/openETCS/ecosystem/blob/master/openETCS_LateX_templates/template/oOLT.png?raw=true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96488" y="6436760"/>
            <a:ext cx="614697" cy="30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WordArt 14"/>
          <p:cNvSpPr>
            <a:spLocks noChangeArrowheads="1" noChangeShapeType="1" noTextEdit="1"/>
          </p:cNvSpPr>
          <p:nvPr/>
        </p:nvSpPr>
        <p:spPr bwMode="auto">
          <a:xfrm>
            <a:off x="8367715" y="560394"/>
            <a:ext cx="1423988" cy="36036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 dirty="0"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openETCS </a:t>
            </a: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0668" y="131546"/>
            <a:ext cx="1685332" cy="296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927" r:id="rId1"/>
    <p:sldLayoutId id="2147488415" r:id="rId2"/>
    <p:sldLayoutId id="2147488417" r:id="rId3"/>
    <p:sldLayoutId id="2147488419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5000"/>
        </a:spcAft>
        <a:defRPr sz="2400" b="1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8650" indent="-277813" algn="l" rtl="0" eaLnBrk="0" fontAlgn="base" hangingPunct="0">
        <a:spcBef>
          <a:spcPct val="0"/>
        </a:spcBef>
        <a:spcAft>
          <a:spcPct val="25000"/>
        </a:spcAft>
        <a:buClr>
          <a:srgbClr val="FF0000"/>
        </a:buClr>
        <a:buSzPct val="75000"/>
        <a:buFont typeface="Wingdings" pitchFamily="2" charset="2"/>
        <a:buChar char="n"/>
        <a:defRPr sz="20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893763" indent="-252413" algn="l" rtl="0" eaLnBrk="0" fontAlgn="base" hangingPunct="0">
        <a:spcBef>
          <a:spcPct val="0"/>
        </a:spcBef>
        <a:spcAft>
          <a:spcPct val="25000"/>
        </a:spcAft>
        <a:buClr>
          <a:srgbClr val="FF0000"/>
        </a:buClr>
        <a:buChar char="•"/>
        <a:defRPr sz="2000" b="1" i="1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168400" indent="-269875" algn="l" rtl="0" eaLnBrk="0" fontAlgn="base" hangingPunct="0">
        <a:spcBef>
          <a:spcPct val="0"/>
        </a:spcBef>
        <a:spcAft>
          <a:spcPct val="25000"/>
        </a:spcAft>
        <a:buClr>
          <a:srgbClr val="FF0000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1436688" indent="-255588" algn="l" rtl="0" eaLnBrk="0" fontAlgn="base" hangingPunct="0">
        <a:spcBef>
          <a:spcPct val="0"/>
        </a:spcBef>
        <a:spcAft>
          <a:spcPct val="25000"/>
        </a:spcAft>
        <a:buClr>
          <a:srgbClr val="FF0000"/>
        </a:buClr>
        <a:buChar char="-"/>
        <a:defRPr sz="2000" i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333625" indent="-255588" algn="l" rtl="0" fontAlgn="base">
        <a:spcBef>
          <a:spcPct val="0"/>
        </a:spcBef>
        <a:spcAft>
          <a:spcPct val="25000"/>
        </a:spcAft>
        <a:buClr>
          <a:srgbClr val="FF0000"/>
        </a:buClr>
        <a:buChar char="-"/>
        <a:defRPr sz="2000" i="1">
          <a:solidFill>
            <a:schemeClr val="tx1"/>
          </a:solidFill>
          <a:latin typeface="+mn-lt"/>
          <a:cs typeface="+mn-cs"/>
        </a:defRPr>
      </a:lvl6pPr>
      <a:lvl7pPr marL="2790825" indent="-255588" algn="l" rtl="0" fontAlgn="base">
        <a:spcBef>
          <a:spcPct val="0"/>
        </a:spcBef>
        <a:spcAft>
          <a:spcPct val="25000"/>
        </a:spcAft>
        <a:buClr>
          <a:srgbClr val="FF0000"/>
        </a:buClr>
        <a:buChar char="-"/>
        <a:defRPr sz="2000" i="1">
          <a:solidFill>
            <a:schemeClr val="tx1"/>
          </a:solidFill>
          <a:latin typeface="+mn-lt"/>
          <a:cs typeface="+mn-cs"/>
        </a:defRPr>
      </a:lvl7pPr>
      <a:lvl8pPr marL="3248025" indent="-255588" algn="l" rtl="0" fontAlgn="base">
        <a:spcBef>
          <a:spcPct val="0"/>
        </a:spcBef>
        <a:spcAft>
          <a:spcPct val="25000"/>
        </a:spcAft>
        <a:buClr>
          <a:srgbClr val="FF0000"/>
        </a:buClr>
        <a:buChar char="-"/>
        <a:defRPr sz="2000" i="1">
          <a:solidFill>
            <a:schemeClr val="tx1"/>
          </a:solidFill>
          <a:latin typeface="+mn-lt"/>
          <a:cs typeface="+mn-cs"/>
        </a:defRPr>
      </a:lvl8pPr>
      <a:lvl9pPr marL="3705225" indent="-255588" algn="l" rtl="0" fontAlgn="base">
        <a:spcBef>
          <a:spcPct val="0"/>
        </a:spcBef>
        <a:spcAft>
          <a:spcPct val="25000"/>
        </a:spcAft>
        <a:buClr>
          <a:srgbClr val="FF0000"/>
        </a:buClr>
        <a:buChar char="-"/>
        <a:defRPr sz="2000" i="1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Marc.Behrens@DLR.d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GB" b="0" dirty="0" err="1"/>
              <a:t>Workpackage</a:t>
            </a:r>
            <a:r>
              <a:rPr lang="en-GB" b="0" dirty="0"/>
              <a:t> 4</a:t>
            </a:r>
            <a:br>
              <a:rPr lang="en-GB" b="0" dirty="0"/>
            </a:br>
            <a:r>
              <a:rPr lang="en-GB" dirty="0"/>
              <a:t>Verification &amp; Validation </a:t>
            </a:r>
            <a:r>
              <a:rPr lang="en-GB" dirty="0" smtClean="0"/>
              <a:t>&amp; Safety approach</a:t>
            </a:r>
            <a:endParaRPr lang="de-DE" dirty="0"/>
          </a:p>
        </p:txBody>
      </p:sp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117013" y="606901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5"/>
    </mc:Choice>
    <mc:Fallback xmlns="">
      <p:transition spd="slow" advTm="8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r>
              <a:rPr lang="de-DE" dirty="0" smtClean="0"/>
              <a:t> WP7 Tool-Benchmark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421594"/>
              </p:ext>
            </p:extLst>
          </p:nvPr>
        </p:nvGraphicFramePr>
        <p:xfrm>
          <a:off x="200025" y="1556048"/>
          <a:ext cx="9494750" cy="4861918"/>
        </p:xfrm>
        <a:graphic>
          <a:graphicData uri="http://schemas.openxmlformats.org/drawingml/2006/table">
            <a:tbl>
              <a:tblPr/>
              <a:tblGrid>
                <a:gridCol w="1704037"/>
                <a:gridCol w="616723"/>
                <a:gridCol w="3160395"/>
                <a:gridCol w="673689"/>
                <a:gridCol w="196850"/>
                <a:gridCol w="198144"/>
                <a:gridCol w="230342"/>
                <a:gridCol w="198144"/>
                <a:gridCol w="230342"/>
                <a:gridCol w="230342"/>
                <a:gridCol w="198144"/>
                <a:gridCol w="230342"/>
                <a:gridCol w="198144"/>
                <a:gridCol w="230342"/>
                <a:gridCol w="723225"/>
                <a:gridCol w="475545"/>
              </a:tblGrid>
              <a:tr h="1101420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Weight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GOPRR</a:t>
                      </a:r>
                    </a:p>
                  </a:txBody>
                  <a:tcPr marL="0" marR="0" marT="0" marB="0" vert="vert27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ERTMSFormalSpecs</a:t>
                      </a:r>
                    </a:p>
                  </a:txBody>
                  <a:tcPr marL="0" marR="0" marT="0" marB="0" vert="vert27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SysML with papyrus</a:t>
                      </a:r>
                    </a:p>
                  </a:txBody>
                  <a:tcPr marL="0" marR="0" marT="0" marB="0" vert="vert27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SysML with EA</a:t>
                      </a:r>
                    </a:p>
                  </a:txBody>
                  <a:tcPr marL="0" marR="0" marT="0" marB="0" vert="vert27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SCADE</a:t>
                      </a:r>
                    </a:p>
                  </a:txBody>
                  <a:tcPr marL="0" marR="0" marT="0" marB="0" vert="vert27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EventB</a:t>
                      </a:r>
                    </a:p>
                  </a:txBody>
                  <a:tcPr marL="0" marR="0" marT="0" marB="0" vert="vert27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Classical</a:t>
                      </a:r>
                    </a:p>
                  </a:txBody>
                  <a:tcPr marL="0" marR="0" marT="0" marB="0" vert="vert27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System</a:t>
                      </a:r>
                    </a:p>
                  </a:txBody>
                  <a:tcPr marL="0" marR="0" marT="0" marB="0" vert="vert27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Petri</a:t>
                      </a:r>
                    </a:p>
                  </a:txBody>
                  <a:tcPr marL="0" marR="0" marT="0" marB="0" vert="vert27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GNATprove</a:t>
                      </a:r>
                    </a:p>
                  </a:txBody>
                  <a:tcPr marL="0" marR="0" marT="0" marB="0" vert="vert27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Semi-Formal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Formal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84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 Main usage of the approach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which phases do you recommend the approach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841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which type of activities do you recommend the approach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84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 Language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Which are the main characteristics of the language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841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capabilities of the language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84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 System Analysis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how the approach can be involved for the sub-system requirement specification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84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3.4.1 Semi-formal model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Concerning semi-formal model, how the WP2 requirements are covered ?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94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1959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Concerning safety properties management, how the WP2 requirements are covered ?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841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Does the language allow to formalize (D2.6-02-069):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84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3.4.2 Strictly formal model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Concerning strictly formal model, how the WP2 requirements are covered ?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841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Does the language allow to formalize (D2.6-02-070):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1959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3.5.1 Functional design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How the approach allows to produce a functional software model of the on-board unit ?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84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3.5.2 SSIL4 design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How the approach allows to produce in safety a software model ?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1959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Which criteria for software architecture are covered by the methodology (see EN50128 table A.3)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1959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 Software code generation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Which criteria for software design and implementation are covered by the methodology (see EN50128 table A.4)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84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 Main usage of the tool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Which task are covered by the tool ?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84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 Use of the tool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96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1959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 Certifiability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This section discusses how the tool can be classified according EN50128 requirements (D2.6-02-085).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283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975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914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955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841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Weight Sum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719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712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795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738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768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841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Semi Formal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537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841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Formal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233DD0-BB25-4200-A985-2105C908126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openETCS@ITEA2, openETCS Open License Terms </a:t>
            </a:r>
            <a:r>
              <a:rPr lang="en-US" noProof="0" smtClean="0"/>
              <a:t>apply</a:t>
            </a:r>
            <a:r>
              <a:rPr lang="en-US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7/5/2013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70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Expectations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WP7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develop</a:t>
            </a:r>
            <a:r>
              <a:rPr lang="de-DE" dirty="0" smtClean="0"/>
              <a:t> the </a:t>
            </a:r>
            <a:r>
              <a:rPr lang="de-DE" dirty="0" err="1" smtClean="0"/>
              <a:t>VnV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: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Support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consistency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endParaRPr lang="de-DE" dirty="0" smtClean="0"/>
          </a:p>
          <a:p>
            <a:pPr marL="706437" lvl="1" indent="-342900">
              <a:buFontTx/>
              <a:buChar char="-"/>
            </a:pPr>
            <a:r>
              <a:rPr lang="de-DE" dirty="0" err="1" smtClean="0"/>
              <a:t>Does</a:t>
            </a:r>
            <a:r>
              <a:rPr lang="de-DE" dirty="0" smtClean="0"/>
              <a:t> the </a:t>
            </a:r>
            <a:r>
              <a:rPr lang="de-DE" dirty="0" err="1" smtClean="0"/>
              <a:t>process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/>
              <a:t>?</a:t>
            </a:r>
            <a:endParaRPr lang="de-DE" dirty="0" smtClean="0"/>
          </a:p>
          <a:p>
            <a:pPr marL="342900" indent="-342900">
              <a:buFontTx/>
              <a:buChar char="-"/>
            </a:pPr>
            <a:r>
              <a:rPr lang="de-DE" dirty="0" smtClean="0"/>
              <a:t>Support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de-DE" dirty="0" smtClean="0"/>
          </a:p>
          <a:p>
            <a:pPr marL="706437" lvl="1" indent="-342900">
              <a:buFontTx/>
              <a:buChar char="-"/>
            </a:pP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tasks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supported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the </a:t>
            </a:r>
            <a:r>
              <a:rPr lang="de-DE" dirty="0" err="1" smtClean="0"/>
              <a:t>tools</a:t>
            </a:r>
            <a:r>
              <a:rPr lang="de-DE" dirty="0" smtClean="0"/>
              <a:t>?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Support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integration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pPr marL="706437" lvl="1" indent="-342900">
              <a:buFontTx/>
              <a:buChar char="-"/>
            </a:pPr>
            <a:r>
              <a:rPr lang="de-DE" dirty="0"/>
              <a:t>Do the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integrate</a:t>
            </a:r>
            <a:r>
              <a:rPr lang="de-DE" dirty="0" smtClean="0"/>
              <a:t>?</a:t>
            </a:r>
          </a:p>
          <a:p>
            <a:pPr marL="342900" indent="-342900">
              <a:buFontTx/>
              <a:buChar char="-"/>
            </a:pPr>
            <a:r>
              <a:rPr lang="de-DE" dirty="0"/>
              <a:t>Support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 smtClean="0"/>
              <a:t>artifacts</a:t>
            </a:r>
            <a:endParaRPr lang="de-DE" dirty="0"/>
          </a:p>
          <a:p>
            <a:pPr marL="706437" lvl="1" indent="-342900">
              <a:buFontTx/>
              <a:buChar char="-"/>
            </a:pPr>
            <a:r>
              <a:rPr lang="de-DE" dirty="0"/>
              <a:t>Do the </a:t>
            </a:r>
            <a:r>
              <a:rPr lang="de-DE" dirty="0" err="1" smtClean="0"/>
              <a:t>artifacts</a:t>
            </a:r>
            <a:r>
              <a:rPr lang="de-DE" dirty="0" smtClean="0"/>
              <a:t> </a:t>
            </a:r>
            <a:r>
              <a:rPr lang="de-DE" dirty="0" err="1" smtClean="0"/>
              <a:t>trace</a:t>
            </a:r>
            <a:r>
              <a:rPr lang="de-DE" dirty="0" smtClean="0"/>
              <a:t>?</a:t>
            </a:r>
            <a:endParaRPr lang="de-DE" dirty="0"/>
          </a:p>
          <a:p>
            <a:pPr marL="363537" lvl="1" indent="0">
              <a:buNone/>
            </a:pPr>
            <a:endParaRPr lang="de-DE" dirty="0"/>
          </a:p>
          <a:p>
            <a:pPr marL="342900" indent="-34290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233DD0-BB25-4200-A985-2105C908126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openETCS@ITEA2, openETCS Open License Terms </a:t>
            </a:r>
            <a:r>
              <a:rPr lang="en-US" noProof="0" smtClean="0"/>
              <a:t>apply</a:t>
            </a:r>
            <a:r>
              <a:rPr lang="en-US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7/5/2013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26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91" y="1551709"/>
            <a:ext cx="6913417" cy="4891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 Transformation </a:t>
            </a:r>
            <a:r>
              <a:rPr lang="de-DE" dirty="0" err="1"/>
              <a:t>P</a:t>
            </a:r>
            <a:r>
              <a:rPr lang="de-DE" dirty="0" err="1" smtClean="0"/>
              <a:t>ossible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233DD0-BB25-4200-A985-2105C908126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openETCS@ITEA2, openETCS Open License Terms </a:t>
            </a:r>
            <a:r>
              <a:rPr lang="en-US" noProof="0" smtClean="0"/>
              <a:t>apply</a:t>
            </a:r>
            <a:r>
              <a:rPr lang="en-US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7/5/2013</a:t>
            </a:fld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5136573" y="1773383"/>
            <a:ext cx="201237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136571" y="3006439"/>
            <a:ext cx="529938" cy="0"/>
          </a:xfrm>
          <a:prstGeom prst="straightConnector1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5136572" y="4475019"/>
            <a:ext cx="20123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5136573" y="3906982"/>
            <a:ext cx="1006185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 flipH="1">
            <a:off x="4197927" y="2854036"/>
            <a:ext cx="65982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6" name="Rectangle 3075"/>
          <p:cNvSpPr/>
          <p:nvPr/>
        </p:nvSpPr>
        <p:spPr bwMode="auto">
          <a:xfrm>
            <a:off x="4857750" y="1773383"/>
            <a:ext cx="278824" cy="123305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611957" y="3006439"/>
            <a:ext cx="276226" cy="328352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148946" y="4475019"/>
            <a:ext cx="263236" cy="1814944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011140" y="3906982"/>
            <a:ext cx="263236" cy="1814944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014354" y="2854036"/>
            <a:ext cx="315191" cy="734291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H="1">
            <a:off x="5116658" y="3221181"/>
            <a:ext cx="523007" cy="0"/>
          </a:xfrm>
          <a:prstGeom prst="straightConnector1">
            <a:avLst/>
          </a:prstGeom>
          <a:noFill/>
          <a:ln w="762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4345132" y="2951019"/>
            <a:ext cx="512618" cy="0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5116658" y="3976252"/>
            <a:ext cx="894482" cy="0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H="1">
            <a:off x="5136574" y="4578926"/>
            <a:ext cx="2012372" cy="0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ectangle 28"/>
          <p:cNvSpPr/>
          <p:nvPr/>
        </p:nvSpPr>
        <p:spPr bwMode="auto">
          <a:xfrm>
            <a:off x="8129154" y="3456709"/>
            <a:ext cx="375805" cy="450273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8129588" y="3997338"/>
            <a:ext cx="375372" cy="40207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H="1">
            <a:off x="8067675" y="4992844"/>
            <a:ext cx="526469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>
            <a:off x="8071137" y="5729737"/>
            <a:ext cx="523007" cy="0"/>
          </a:xfrm>
          <a:prstGeom prst="straightConnector1">
            <a:avLst/>
          </a:prstGeom>
          <a:noFill/>
          <a:ln w="762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 flipH="1">
            <a:off x="8074168" y="5228375"/>
            <a:ext cx="597909" cy="0"/>
          </a:xfrm>
          <a:prstGeom prst="straightConnector1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8579856" y="3994903"/>
            <a:ext cx="13211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/>
              <a:t>Artifacts </a:t>
            </a:r>
            <a:r>
              <a:rPr lang="de-DE" sz="1050" dirty="0" err="1" smtClean="0"/>
              <a:t>as</a:t>
            </a:r>
            <a:r>
              <a:rPr lang="de-DE" sz="1050" dirty="0" smtClean="0"/>
              <a:t> </a:t>
            </a:r>
            <a:r>
              <a:rPr lang="de-DE" sz="1050" dirty="0" err="1" smtClean="0"/>
              <a:t>input</a:t>
            </a:r>
            <a:r>
              <a:rPr lang="de-DE" sz="1050" dirty="0" smtClean="0"/>
              <a:t> </a:t>
            </a:r>
          </a:p>
          <a:p>
            <a:r>
              <a:rPr lang="de-DE" sz="1050" dirty="0" err="1" smtClean="0"/>
              <a:t>for</a:t>
            </a:r>
            <a:r>
              <a:rPr lang="de-DE" sz="1050" dirty="0" smtClean="0"/>
              <a:t> </a:t>
            </a:r>
            <a:r>
              <a:rPr lang="de-DE" sz="1050" dirty="0" err="1" smtClean="0"/>
              <a:t>VnV</a:t>
            </a:r>
            <a:r>
              <a:rPr lang="de-DE" sz="1050" dirty="0" smtClean="0"/>
              <a:t> </a:t>
            </a:r>
            <a:r>
              <a:rPr lang="de-DE" sz="1050" dirty="0" err="1" smtClean="0"/>
              <a:t>level</a:t>
            </a:r>
            <a:r>
              <a:rPr lang="de-DE" sz="1050" dirty="0" smtClean="0"/>
              <a:t> 1</a:t>
            </a:r>
            <a:endParaRPr lang="en-GB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8594144" y="3551040"/>
            <a:ext cx="10150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/>
              <a:t>Backup </a:t>
            </a:r>
            <a:r>
              <a:rPr lang="de-DE" sz="1050" dirty="0" err="1" smtClean="0"/>
              <a:t>or</a:t>
            </a:r>
            <a:r>
              <a:rPr lang="de-DE" sz="1050" dirty="0" smtClean="0"/>
              <a:t> </a:t>
            </a:r>
          </a:p>
          <a:p>
            <a:r>
              <a:rPr lang="de-DE" sz="1050" dirty="0" err="1" smtClean="0"/>
              <a:t>VnV</a:t>
            </a:r>
            <a:r>
              <a:rPr lang="de-DE" sz="1050" dirty="0" smtClean="0"/>
              <a:t> </a:t>
            </a:r>
            <a:r>
              <a:rPr lang="de-DE" sz="1050" dirty="0" err="1" smtClean="0"/>
              <a:t>artifact</a:t>
            </a:r>
            <a:r>
              <a:rPr lang="de-DE" sz="1050" dirty="0" smtClean="0"/>
              <a:t>?</a:t>
            </a:r>
            <a:endParaRPr lang="en-GB" sz="1050" dirty="0"/>
          </a:p>
        </p:txBody>
      </p:sp>
      <p:sp>
        <p:nvSpPr>
          <p:cNvPr id="40" name="TextBox 39"/>
          <p:cNvSpPr txBox="1"/>
          <p:nvPr/>
        </p:nvSpPr>
        <p:spPr>
          <a:xfrm>
            <a:off x="8672077" y="4832219"/>
            <a:ext cx="7912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 smtClean="0"/>
              <a:t>VnV</a:t>
            </a:r>
            <a:r>
              <a:rPr lang="de-DE" sz="1050" dirty="0" smtClean="0"/>
              <a:t> l1 </a:t>
            </a:r>
            <a:r>
              <a:rPr lang="de-DE" sz="1050" dirty="0" err="1" smtClean="0"/>
              <a:t>transfor-mation</a:t>
            </a:r>
            <a:endParaRPr lang="en-GB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8672077" y="5614367"/>
            <a:ext cx="124585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/>
              <a:t>Transformation/ </a:t>
            </a:r>
          </a:p>
          <a:p>
            <a:r>
              <a:rPr lang="de-DE" sz="1050" dirty="0" err="1" smtClean="0"/>
              <a:t>constraints</a:t>
            </a:r>
            <a:r>
              <a:rPr lang="de-DE" sz="1050" dirty="0" smtClean="0"/>
              <a:t> </a:t>
            </a:r>
          </a:p>
          <a:p>
            <a:r>
              <a:rPr lang="de-DE" sz="1050" dirty="0" err="1" smtClean="0"/>
              <a:t>proof</a:t>
            </a:r>
            <a:endParaRPr lang="en-GB" sz="105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7131042" y="1824847"/>
            <a:ext cx="281140" cy="2373530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cxnSp>
        <p:nvCxnSpPr>
          <p:cNvPr id="35" name="Straight Arrow Connector 27"/>
          <p:cNvCxnSpPr/>
          <p:nvPr/>
        </p:nvCxnSpPr>
        <p:spPr bwMode="auto">
          <a:xfrm flipH="1">
            <a:off x="5118670" y="1931856"/>
            <a:ext cx="2012372" cy="0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6799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Primary Model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VnV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 </a:t>
            </a:r>
          </a:p>
          <a:p>
            <a:r>
              <a:rPr lang="de-DE" dirty="0"/>
              <a:t>	</a:t>
            </a:r>
            <a:r>
              <a:rPr lang="de-DE" dirty="0" err="1" smtClean="0"/>
              <a:t>SysML</a:t>
            </a:r>
            <a:r>
              <a:rPr lang="de-DE" dirty="0" smtClean="0"/>
              <a:t>/</a:t>
            </a:r>
            <a:r>
              <a:rPr lang="de-DE" dirty="0" err="1" smtClean="0"/>
              <a:t>papyrus</a:t>
            </a:r>
            <a:r>
              <a:rPr lang="de-DE" dirty="0" smtClean="0"/>
              <a:t> (High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)</a:t>
            </a:r>
            <a:endParaRPr lang="en-GB" dirty="0" smtClean="0"/>
          </a:p>
          <a:p>
            <a:r>
              <a:rPr lang="de-DE" dirty="0"/>
              <a:t>	</a:t>
            </a:r>
            <a:r>
              <a:rPr lang="de-DE" dirty="0" smtClean="0"/>
              <a:t>SCADE (Low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&amp; Code)</a:t>
            </a:r>
          </a:p>
          <a:p>
            <a:endParaRPr lang="de-DE" dirty="0"/>
          </a:p>
          <a:p>
            <a:r>
              <a:rPr lang="de-DE" dirty="0" err="1" smtClean="0"/>
              <a:t>Justification</a:t>
            </a:r>
            <a:r>
              <a:rPr lang="de-DE" dirty="0" smtClean="0"/>
              <a:t>:</a:t>
            </a:r>
          </a:p>
          <a:p>
            <a:r>
              <a:rPr lang="de-DE" dirty="0"/>
              <a:t>	</a:t>
            </a:r>
            <a:r>
              <a:rPr lang="de-DE" dirty="0" err="1" smtClean="0"/>
              <a:t>SysML</a:t>
            </a:r>
            <a:r>
              <a:rPr lang="de-DE" dirty="0" smtClean="0"/>
              <a:t>: </a:t>
            </a:r>
          </a:p>
          <a:p>
            <a:pPr lvl="1"/>
            <a:r>
              <a:rPr lang="de-DE" dirty="0" err="1" smtClean="0"/>
              <a:t>agreed</a:t>
            </a:r>
            <a:r>
              <a:rPr lang="de-DE" dirty="0" smtClean="0"/>
              <a:t> on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primary</a:t>
            </a:r>
            <a:r>
              <a:rPr lang="de-DE" dirty="0" smtClean="0"/>
              <a:t> </a:t>
            </a:r>
            <a:r>
              <a:rPr lang="de-DE" dirty="0" err="1" smtClean="0"/>
              <a:t>tools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(WP7- Workshop 4.7.2013)</a:t>
            </a:r>
          </a:p>
          <a:p>
            <a:r>
              <a:rPr lang="de-DE" dirty="0"/>
              <a:t>	</a:t>
            </a:r>
            <a:r>
              <a:rPr lang="de-DE" dirty="0" smtClean="0"/>
              <a:t>SCADE: </a:t>
            </a:r>
          </a:p>
          <a:p>
            <a:pPr lvl="1"/>
            <a:r>
              <a:rPr lang="de-DE" dirty="0" smtClean="0"/>
              <a:t>Best </a:t>
            </a:r>
            <a:r>
              <a:rPr lang="de-DE" dirty="0" err="1" smtClean="0"/>
              <a:t>available</a:t>
            </a:r>
            <a:r>
              <a:rPr lang="de-DE" dirty="0" smtClean="0"/>
              <a:t> formal </a:t>
            </a:r>
            <a:r>
              <a:rPr lang="de-DE" dirty="0" err="1" smtClean="0"/>
              <a:t>tool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generation</a:t>
            </a:r>
            <a:r>
              <a:rPr lang="de-DE" dirty="0" smtClean="0"/>
              <a:t> </a:t>
            </a:r>
            <a:r>
              <a:rPr lang="de-DE" dirty="0" err="1" smtClean="0"/>
              <a:t>according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WP7 </a:t>
            </a:r>
            <a:r>
              <a:rPr lang="de-DE" dirty="0" err="1" smtClean="0"/>
              <a:t>benchmark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233DD0-BB25-4200-A985-2105C908126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openETCS@ITEA2, openETCS Open License Terms </a:t>
            </a:r>
            <a:r>
              <a:rPr lang="en-US" noProof="0" smtClean="0"/>
              <a:t>apply</a:t>
            </a:r>
            <a:r>
              <a:rPr lang="en-US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7/5/2013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39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lvl="1"/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 smtClean="0"/>
              <a:t>attention</a:t>
            </a:r>
            <a:r>
              <a:rPr lang="de-DE" dirty="0" smtClean="0"/>
              <a:t>!</a:t>
            </a:r>
          </a:p>
          <a:p>
            <a:pPr lvl="1"/>
            <a:endParaRPr lang="de-DE" dirty="0"/>
          </a:p>
          <a:p>
            <a:pPr lvl="1"/>
            <a:endParaRPr lang="de-DE" dirty="0" smtClean="0">
              <a:hlinkClick r:id="rId3"/>
            </a:endParaRPr>
          </a:p>
          <a:p>
            <a:pPr lvl="1"/>
            <a:r>
              <a:rPr lang="de-DE" dirty="0" err="1">
                <a:hlinkClick r:id="rId3"/>
              </a:rPr>
              <a:t>For</a:t>
            </a:r>
            <a:r>
              <a:rPr lang="de-DE" dirty="0">
                <a:hlinkClick r:id="rId3"/>
              </a:rPr>
              <a:t> </a:t>
            </a:r>
            <a:r>
              <a:rPr lang="de-DE" dirty="0" err="1">
                <a:hlinkClick r:id="rId3"/>
              </a:rPr>
              <a:t>further</a:t>
            </a:r>
            <a:r>
              <a:rPr lang="de-DE" dirty="0">
                <a:hlinkClick r:id="rId3"/>
              </a:rPr>
              <a:t> </a:t>
            </a:r>
            <a:r>
              <a:rPr lang="de-DE" dirty="0" err="1">
                <a:hlinkClick r:id="rId3"/>
              </a:rPr>
              <a:t>regular</a:t>
            </a:r>
            <a:r>
              <a:rPr lang="de-DE" dirty="0">
                <a:hlinkClick r:id="rId3"/>
              </a:rPr>
              <a:t> </a:t>
            </a:r>
            <a:r>
              <a:rPr lang="de-DE" dirty="0" err="1">
                <a:hlinkClick r:id="rId3"/>
              </a:rPr>
              <a:t>information</a:t>
            </a:r>
            <a:r>
              <a:rPr lang="de-DE" dirty="0">
                <a:hlinkClick r:id="rId3"/>
              </a:rPr>
              <a:t>, </a:t>
            </a:r>
            <a:r>
              <a:rPr lang="de-DE" dirty="0" err="1">
                <a:hlinkClick r:id="rId3"/>
              </a:rPr>
              <a:t>please</a:t>
            </a:r>
            <a:r>
              <a:rPr lang="de-DE" dirty="0">
                <a:hlinkClick r:id="rId3"/>
              </a:rPr>
              <a:t> </a:t>
            </a:r>
            <a:r>
              <a:rPr lang="de-DE" dirty="0" err="1" smtClean="0">
                <a:hlinkClick r:id="rId3"/>
              </a:rPr>
              <a:t>subscribe</a:t>
            </a:r>
            <a:r>
              <a:rPr lang="de-DE" dirty="0" smtClean="0">
                <a:hlinkClick r:id="rId3"/>
              </a:rPr>
              <a:t> </a:t>
            </a:r>
            <a:r>
              <a:rPr lang="de-DE" dirty="0" err="1" smtClean="0">
                <a:hlinkClick r:id="rId3"/>
              </a:rPr>
              <a:t>to</a:t>
            </a:r>
            <a:r>
              <a:rPr lang="de-DE" dirty="0" smtClean="0">
                <a:hlinkClick r:id="rId3"/>
              </a:rPr>
              <a:t> the </a:t>
            </a:r>
            <a:r>
              <a:rPr lang="de-DE" dirty="0" err="1" smtClean="0">
                <a:hlinkClick r:id="rId3"/>
              </a:rPr>
              <a:t>Verification</a:t>
            </a:r>
            <a:r>
              <a:rPr lang="de-DE" dirty="0" smtClean="0">
                <a:hlinkClick r:id="rId3"/>
              </a:rPr>
              <a:t> &amp; Validation </a:t>
            </a:r>
            <a:r>
              <a:rPr lang="de-DE" dirty="0" err="1" smtClean="0">
                <a:hlinkClick r:id="rId3"/>
              </a:rPr>
              <a:t>group</a:t>
            </a:r>
            <a:r>
              <a:rPr lang="de-DE" dirty="0" smtClean="0">
                <a:hlinkClick r:id="rId3"/>
              </a:rPr>
              <a:t>: wp4+subscribe@openetcs.org</a:t>
            </a:r>
            <a:endParaRPr lang="de-DE" dirty="0">
              <a:hlinkClick r:id="rId3"/>
            </a:endParaRPr>
          </a:p>
          <a:p>
            <a:pPr lvl="1"/>
            <a:endParaRPr lang="de-DE" dirty="0" smtClean="0">
              <a:hlinkClick r:id="rId3"/>
            </a:endParaRPr>
          </a:p>
          <a:p>
            <a:pPr marL="571500" lvl="1" indent="0">
              <a:buNone/>
            </a:pPr>
            <a:r>
              <a:rPr lang="de-DE" dirty="0" smtClean="0"/>
              <a:t>Marc Behrens</a:t>
            </a:r>
            <a:br>
              <a:rPr lang="de-DE" dirty="0" smtClean="0"/>
            </a:br>
            <a:r>
              <a:rPr lang="de-DE" dirty="0" smtClean="0"/>
              <a:t>Deutsches Zentrum für Luft- und Raumfahrt e.V.</a:t>
            </a:r>
            <a:br>
              <a:rPr lang="de-DE" dirty="0" smtClean="0"/>
            </a:br>
            <a:r>
              <a:rPr lang="de-DE" dirty="0" smtClean="0">
                <a:hlinkClick r:id="rId3"/>
              </a:rPr>
              <a:t>Marc.Behrens@DLR.de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Tel: +49 (0) 531 295 3451</a:t>
            </a:r>
          </a:p>
          <a:p>
            <a:pPr lvl="1"/>
            <a:endParaRPr lang="de-DE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637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</a:t>
            </a:r>
            <a:r>
              <a:rPr lang="de-DE" dirty="0" smtClean="0"/>
              <a:t> </a:t>
            </a:r>
            <a:r>
              <a:rPr lang="de-DE" dirty="0" err="1" smtClean="0"/>
              <a:t>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			Back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233DD0-BB25-4200-A985-2105C908126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openETCS@ITEA2, openETCS Open License Terms </a:t>
            </a:r>
            <a:r>
              <a:rPr lang="en-US" noProof="0" smtClean="0"/>
              <a:t>apply</a:t>
            </a:r>
            <a:r>
              <a:rPr lang="en-US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7/5/2013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2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53110" y="122337"/>
            <a:ext cx="8521568" cy="838200"/>
          </a:xfrm>
        </p:spPr>
        <p:txBody>
          <a:bodyPr>
            <a:normAutofit/>
          </a:bodyPr>
          <a:lstStyle/>
          <a:p>
            <a:r>
              <a:rPr lang="de-DE" dirty="0" err="1" smtClean="0"/>
              <a:t>Verification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Validation </a:t>
            </a:r>
            <a:r>
              <a:rPr lang="de-DE" dirty="0" err="1" smtClean="0"/>
              <a:t>Activities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sz="2000" b="0" dirty="0" smtClean="0"/>
              <a:t>Artifacts </a:t>
            </a:r>
            <a:r>
              <a:rPr lang="de-DE" sz="2000" b="0" dirty="0" err="1"/>
              <a:t>T</a:t>
            </a:r>
            <a:r>
              <a:rPr lang="de-DE" sz="2000" b="0" dirty="0" err="1" smtClean="0"/>
              <a:t>riggered</a:t>
            </a:r>
            <a:r>
              <a:rPr lang="de-DE" sz="2000" b="0" dirty="0" smtClean="0"/>
              <a:t> SCRUM-</a:t>
            </a:r>
            <a:r>
              <a:rPr lang="de-DE" sz="2000" b="0" dirty="0" err="1" smtClean="0"/>
              <a:t>Verificarion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and</a:t>
            </a:r>
            <a:r>
              <a:rPr lang="de-DE" sz="2000" b="0" dirty="0" smtClean="0"/>
              <a:t> Validation Level</a:t>
            </a:r>
            <a:endParaRPr lang="de-DE" sz="2000" b="0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mtClean="0"/>
              <a:t>Safety case is based on  EN 50126 &amp; 50129</a:t>
            </a:r>
          </a:p>
          <a:p>
            <a:pPr lvl="1"/>
            <a:r>
              <a:rPr lang="de-DE" smtClean="0"/>
              <a:t>Always looks at the system at all</a:t>
            </a:r>
          </a:p>
          <a:p>
            <a:pPr lvl="1"/>
            <a:endParaRPr lang="de-DE" smtClean="0">
              <a:solidFill>
                <a:srgbClr val="FF0000"/>
              </a:solidFill>
            </a:endParaRPr>
          </a:p>
          <a:p>
            <a:pPr marL="379413" lvl="1">
              <a:buNone/>
            </a:pPr>
            <a:r>
              <a:rPr lang="de-DE" smtClean="0"/>
              <a:t>Parts of Safety Case</a:t>
            </a:r>
          </a:p>
          <a:p>
            <a:pPr marL="900113" lvl="1">
              <a:buNone/>
            </a:pPr>
            <a:r>
              <a:rPr lang="en-US" smtClean="0"/>
              <a:t>Part 1: Definition of System</a:t>
            </a:r>
          </a:p>
          <a:p>
            <a:pPr marL="900113" lvl="1">
              <a:buNone/>
            </a:pPr>
            <a:r>
              <a:rPr lang="de-DE" smtClean="0"/>
              <a:t>Part 2: Quality Management Report</a:t>
            </a:r>
          </a:p>
          <a:p>
            <a:pPr marL="900113" lvl="1">
              <a:buNone/>
            </a:pPr>
            <a:r>
              <a:rPr lang="en-US" smtClean="0"/>
              <a:t>Part 3: Safety Management Report</a:t>
            </a:r>
          </a:p>
          <a:p>
            <a:pPr marL="900113" lvl="1">
              <a:buNone/>
            </a:pPr>
            <a:r>
              <a:rPr lang="en-US" smtClean="0"/>
              <a:t>Part 4: Technical Safety Report</a:t>
            </a:r>
          </a:p>
          <a:p>
            <a:pPr marL="900113" lvl="1">
              <a:buNone/>
            </a:pPr>
            <a:r>
              <a:rPr lang="en-US" smtClean="0"/>
              <a:t>Part 5: Related Safety Cases</a:t>
            </a:r>
          </a:p>
          <a:p>
            <a:pPr marL="900113" lvl="1">
              <a:buNone/>
            </a:pPr>
            <a:r>
              <a:rPr lang="de-DE" smtClean="0"/>
              <a:t>Part 6: Conclusion</a:t>
            </a:r>
            <a:endParaRPr lang="de-DE" dirty="0" smtClean="0"/>
          </a:p>
        </p:txBody>
      </p:sp>
      <p:sp>
        <p:nvSpPr>
          <p:cNvPr id="9" name="Rechteck 8"/>
          <p:cNvSpPr/>
          <p:nvPr/>
        </p:nvSpPr>
        <p:spPr bwMode="auto">
          <a:xfrm>
            <a:off x="428497" y="1664804"/>
            <a:ext cx="8970997" cy="4536504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1"/>
            <a:endParaRPr lang="en-GB" dirty="0"/>
          </a:p>
        </p:txBody>
      </p:sp>
      <p:sp>
        <p:nvSpPr>
          <p:cNvPr id="10" name="Inhaltsplatzhalter 1"/>
          <p:cNvSpPr txBox="1">
            <a:spLocks/>
          </p:cNvSpPr>
          <p:nvPr/>
        </p:nvSpPr>
        <p:spPr bwMode="auto">
          <a:xfrm>
            <a:off x="1238251" y="2057400"/>
            <a:ext cx="852156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81000" indent="-381000" algn="l" rtl="0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50913" indent="-379413" algn="l" rtl="0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520825" indent="-379413" algn="l" rtl="0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3pPr>
            <a:lvl4pPr marL="2092325" indent="-381000" algn="l" rtl="0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4pPr>
            <a:lvl5pPr marL="2663825" indent="-381000" algn="l" rtl="0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5pPr>
            <a:lvl6pPr marL="3121025" indent="-381000" algn="l" rtl="0" fontAlgn="base">
              <a:spcBef>
                <a:spcPct val="25000"/>
              </a:spcBef>
              <a:spcAft>
                <a:spcPct val="0"/>
              </a:spcAft>
              <a:buSzPct val="90000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6pPr>
            <a:lvl7pPr marL="3578225" indent="-381000" algn="l" rtl="0" fontAlgn="base">
              <a:spcBef>
                <a:spcPct val="25000"/>
              </a:spcBef>
              <a:spcAft>
                <a:spcPct val="0"/>
              </a:spcAft>
              <a:buSzPct val="90000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7pPr>
            <a:lvl8pPr marL="4035425" indent="-381000" algn="l" rtl="0" fontAlgn="base">
              <a:spcBef>
                <a:spcPct val="25000"/>
              </a:spcBef>
              <a:spcAft>
                <a:spcPct val="0"/>
              </a:spcAft>
              <a:buSzPct val="90000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8pPr>
            <a:lvl9pPr marL="4492625" indent="-381000" algn="l" rtl="0" fontAlgn="base">
              <a:spcBef>
                <a:spcPct val="25000"/>
              </a:spcBef>
              <a:spcAft>
                <a:spcPct val="0"/>
              </a:spcAft>
              <a:buSzPct val="90000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GB" dirty="0"/>
              <a:t>Define testing interfaces of openETCS being foreseen by the </a:t>
            </a:r>
            <a:r>
              <a:rPr lang="en-GB" dirty="0" smtClean="0"/>
              <a:t>API</a:t>
            </a:r>
          </a:p>
          <a:p>
            <a:pPr lvl="1"/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63" y="1520788"/>
            <a:ext cx="9627394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88504" y="2942803"/>
            <a:ext cx="483310" cy="519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790237" y="3266839"/>
            <a:ext cx="483310" cy="519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57467" y="3590875"/>
            <a:ext cx="483310" cy="519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24574" y="4223688"/>
            <a:ext cx="483310" cy="519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946255" y="4547724"/>
            <a:ext cx="483310" cy="519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83925" y="4887019"/>
            <a:ext cx="483310" cy="519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71457" y="5663848"/>
            <a:ext cx="483310" cy="519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3653310" y="6300265"/>
            <a:ext cx="870643" cy="14541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72913" y="6020588"/>
            <a:ext cx="195022" cy="7270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2303" y="1289955"/>
            <a:ext cx="5241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 </a:t>
            </a:r>
            <a:r>
              <a:rPr lang="de-DE" dirty="0" err="1" smtClean="0"/>
              <a:t>Verification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Validation Level: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 bwMode="auto">
          <a:xfrm>
            <a:off x="4913995" y="2058237"/>
            <a:ext cx="585040" cy="4054094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031891" y="2050983"/>
            <a:ext cx="844841" cy="4054094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8099121" y="2057400"/>
            <a:ext cx="688823" cy="4054094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0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7" grpId="0" animBg="1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WP4 Progress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 bwMode="auto">
          <a:xfrm>
            <a:off x="5227004" y="3425840"/>
            <a:ext cx="1980000" cy="10800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b="0" dirty="0" err="1" smtClean="0">
                <a:solidFill>
                  <a:schemeClr val="tx1"/>
                </a:solidFill>
                <a:latin typeface="+mn-lt"/>
              </a:rPr>
              <a:t>Oct</a:t>
            </a:r>
            <a:r>
              <a:rPr lang="de-DE" sz="2000" b="0" dirty="0" smtClean="0">
                <a:solidFill>
                  <a:schemeClr val="tx1"/>
                </a:solidFill>
                <a:latin typeface="+mn-lt"/>
              </a:rPr>
              <a:t>.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2013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Chevron 7"/>
          <p:cNvSpPr/>
          <p:nvPr/>
        </p:nvSpPr>
        <p:spPr bwMode="auto">
          <a:xfrm>
            <a:off x="6729380" y="3426010"/>
            <a:ext cx="1980000" cy="10800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Nov. 2013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711197" y="1785420"/>
            <a:ext cx="1980000" cy="1080000"/>
          </a:xfrm>
          <a:prstGeom prst="wedgeRectCallout">
            <a:avLst>
              <a:gd name="adj1" fmla="val 20184"/>
              <a:gd name="adj2" fmla="val 101360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July</a:t>
            </a:r>
            <a:r>
              <a:rPr lang="de-DE" sz="1600" dirty="0" smtClean="0">
                <a:solidFill>
                  <a:schemeClr val="tx1"/>
                </a:solidFill>
              </a:rPr>
              <a:t> 2013</a:t>
            </a:r>
            <a:endParaRPr lang="en-GB" sz="1600" dirty="0" smtClean="0">
              <a:solidFill>
                <a:schemeClr val="tx1"/>
              </a:solidFill>
            </a:endParaRPr>
          </a:p>
          <a:p>
            <a:r>
              <a:rPr lang="en-GB" sz="1600" dirty="0" smtClean="0">
                <a:solidFill>
                  <a:schemeClr val="tx1"/>
                </a:solidFill>
              </a:rPr>
              <a:t>Verification </a:t>
            </a:r>
            <a:r>
              <a:rPr lang="en-GB" sz="1600" dirty="0">
                <a:solidFill>
                  <a:schemeClr val="tx1"/>
                </a:solidFill>
              </a:rPr>
              <a:t>and Validation </a:t>
            </a:r>
            <a:r>
              <a:rPr lang="en-GB" sz="1600" dirty="0" smtClean="0">
                <a:solidFill>
                  <a:schemeClr val="tx1"/>
                </a:solidFill>
              </a:rPr>
              <a:t>Plan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4" name="Rectangular Callout 13"/>
          <p:cNvSpPr/>
          <p:nvPr/>
        </p:nvSpPr>
        <p:spPr bwMode="auto">
          <a:xfrm>
            <a:off x="782398" y="5076839"/>
            <a:ext cx="1980000" cy="1080000"/>
          </a:xfrm>
          <a:prstGeom prst="wedgeRectCallout">
            <a:avLst>
              <a:gd name="adj1" fmla="val -48587"/>
              <a:gd name="adj2" fmla="val -97708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July 2013: </a:t>
            </a:r>
          </a:p>
          <a:p>
            <a:r>
              <a:rPr lang="en-GB" sz="1600" dirty="0">
                <a:solidFill>
                  <a:schemeClr val="tx1"/>
                </a:solidFill>
              </a:rPr>
              <a:t>Decision on Preliminary Model to evaluate</a:t>
            </a:r>
          </a:p>
          <a:p>
            <a:endParaRPr lang="en-GB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Rectangular Callout 14"/>
          <p:cNvSpPr/>
          <p:nvPr/>
        </p:nvSpPr>
        <p:spPr bwMode="auto">
          <a:xfrm>
            <a:off x="2764632" y="1785420"/>
            <a:ext cx="1980000" cy="1080000"/>
          </a:xfrm>
          <a:prstGeom prst="wedgeRectCallout">
            <a:avLst>
              <a:gd name="adj1" fmla="val -11068"/>
              <a:gd name="adj2" fmla="val 96419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dirty="0" smtClean="0">
                <a:solidFill>
                  <a:schemeClr val="tx1"/>
                </a:solidFill>
                <a:latin typeface="+mn-lt"/>
              </a:rPr>
              <a:t>August 2013:</a:t>
            </a:r>
          </a:p>
          <a:p>
            <a:r>
              <a:rPr lang="de-DE" sz="1600" dirty="0" smtClean="0">
                <a:solidFill>
                  <a:schemeClr val="tx1"/>
                </a:solidFill>
                <a:latin typeface="+mn-lt"/>
              </a:rPr>
              <a:t>Goal: </a:t>
            </a:r>
            <a:r>
              <a:rPr lang="de-DE" sz="1600" dirty="0" err="1" smtClean="0">
                <a:solidFill>
                  <a:schemeClr val="tx1"/>
                </a:solidFill>
                <a:latin typeface="+mn-lt"/>
              </a:rPr>
              <a:t>full</a:t>
            </a:r>
            <a:r>
              <a:rPr lang="de-DE" sz="1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+mn-lt"/>
              </a:rPr>
              <a:t>artifacts</a:t>
            </a:r>
            <a:r>
              <a:rPr lang="de-DE" sz="1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+mn-lt"/>
              </a:rPr>
              <a:t>traceability</a:t>
            </a:r>
            <a:r>
              <a:rPr lang="de-DE" sz="1600" dirty="0" smtClean="0">
                <a:solidFill>
                  <a:schemeClr val="tx1"/>
                </a:solidFill>
                <a:latin typeface="+mn-lt"/>
              </a:rPr>
              <a:t>, meta-formats</a:t>
            </a:r>
          </a:p>
          <a:p>
            <a:endParaRPr lang="en-GB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Rectangular Callout 15"/>
          <p:cNvSpPr/>
          <p:nvPr/>
        </p:nvSpPr>
        <p:spPr bwMode="auto">
          <a:xfrm>
            <a:off x="6861272" y="1775483"/>
            <a:ext cx="1980000" cy="1080000"/>
          </a:xfrm>
          <a:prstGeom prst="wedgeRectCallout">
            <a:avLst>
              <a:gd name="adj1" fmla="val -61871"/>
              <a:gd name="adj2" fmla="val 99876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October 2013: </a:t>
            </a:r>
          </a:p>
          <a:p>
            <a:r>
              <a:rPr lang="en-GB" sz="1600" dirty="0">
                <a:solidFill>
                  <a:schemeClr val="tx1"/>
                </a:solidFill>
              </a:rPr>
              <a:t>V&amp;V Report on Preliminary Model</a:t>
            </a:r>
          </a:p>
          <a:p>
            <a:endParaRPr lang="en-GB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4811234" y="1774372"/>
            <a:ext cx="1980000" cy="1080000"/>
          </a:xfrm>
          <a:prstGeom prst="wedgeRectCallout">
            <a:avLst>
              <a:gd name="adj1" fmla="val -48829"/>
              <a:gd name="adj2" fmla="val 99353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dirty="0" smtClean="0">
                <a:solidFill>
                  <a:schemeClr val="tx1"/>
                </a:solidFill>
              </a:rPr>
              <a:t>September 2013:</a:t>
            </a:r>
          </a:p>
          <a:p>
            <a:r>
              <a:rPr lang="de-DE" sz="1600" dirty="0" smtClean="0">
                <a:solidFill>
                  <a:schemeClr val="tx1"/>
                </a:solidFill>
              </a:rPr>
              <a:t>Goal: </a:t>
            </a:r>
            <a:r>
              <a:rPr lang="de-DE" sz="1600" dirty="0" err="1" smtClean="0">
                <a:solidFill>
                  <a:schemeClr val="tx1"/>
                </a:solidFill>
              </a:rPr>
              <a:t>test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and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proof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coverage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9" name="Rectangular Callout 18"/>
          <p:cNvSpPr/>
          <p:nvPr/>
        </p:nvSpPr>
        <p:spPr bwMode="auto">
          <a:xfrm>
            <a:off x="6955049" y="5073159"/>
            <a:ext cx="1980000" cy="1080000"/>
          </a:xfrm>
          <a:prstGeom prst="wedgeRectCallout">
            <a:avLst>
              <a:gd name="adj1" fmla="val 8317"/>
              <a:gd name="adj2" fmla="val -95550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dirty="0" smtClean="0">
                <a:solidFill>
                  <a:schemeClr val="tx1"/>
                </a:solidFill>
                <a:latin typeface="+mn-lt"/>
              </a:rPr>
              <a:t>Q4 2013</a:t>
            </a:r>
            <a:endParaRPr lang="en-GB" sz="1600" dirty="0" smtClean="0">
              <a:solidFill>
                <a:schemeClr val="tx1"/>
              </a:solidFill>
              <a:latin typeface="+mn-lt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+mn-lt"/>
              </a:rPr>
              <a:t>First Internal Assessment Report</a:t>
            </a:r>
            <a:endParaRPr lang="en-GB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Rectangular Callout 22"/>
          <p:cNvSpPr/>
          <p:nvPr/>
        </p:nvSpPr>
        <p:spPr bwMode="auto">
          <a:xfrm>
            <a:off x="2836337" y="5076839"/>
            <a:ext cx="1980000" cy="1080000"/>
          </a:xfrm>
          <a:prstGeom prst="wedgeRectCallout">
            <a:avLst>
              <a:gd name="adj1" fmla="val -73239"/>
              <a:gd name="adj2" fmla="val -98507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August 2013: </a:t>
            </a:r>
          </a:p>
          <a:p>
            <a:r>
              <a:rPr lang="de-DE" sz="1600" dirty="0">
                <a:solidFill>
                  <a:schemeClr val="tx1"/>
                </a:solidFill>
              </a:rPr>
              <a:t>Start </a:t>
            </a:r>
            <a:r>
              <a:rPr lang="de-DE" sz="1600" dirty="0" err="1">
                <a:solidFill>
                  <a:schemeClr val="tx1"/>
                </a:solidFill>
              </a:rPr>
              <a:t>of</a:t>
            </a:r>
            <a:r>
              <a:rPr lang="de-DE" sz="1600" dirty="0">
                <a:solidFill>
                  <a:schemeClr val="tx1"/>
                </a:solidFill>
              </a:rPr>
              <a:t> V&amp;V </a:t>
            </a:r>
          </a:p>
          <a:p>
            <a:r>
              <a:rPr lang="de-DE" sz="1600" dirty="0" err="1">
                <a:solidFill>
                  <a:schemeClr val="tx1"/>
                </a:solidFill>
              </a:rPr>
              <a:t>level</a:t>
            </a:r>
            <a:r>
              <a:rPr lang="de-DE" sz="1600" dirty="0">
                <a:solidFill>
                  <a:schemeClr val="tx1"/>
                </a:solidFill>
              </a:rPr>
              <a:t> 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ular Callout 23"/>
          <p:cNvSpPr/>
          <p:nvPr/>
        </p:nvSpPr>
        <p:spPr bwMode="auto">
          <a:xfrm>
            <a:off x="4893108" y="5076838"/>
            <a:ext cx="1980000" cy="1080000"/>
          </a:xfrm>
          <a:prstGeom prst="wedgeRectCallout">
            <a:avLst>
              <a:gd name="adj1" fmla="val 9144"/>
              <a:gd name="adj2" fmla="val -100442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October</a:t>
            </a:r>
            <a:r>
              <a:rPr lang="de-DE" sz="1600" dirty="0" smtClean="0">
                <a:solidFill>
                  <a:schemeClr val="tx1"/>
                </a:solidFill>
              </a:rPr>
              <a:t> 2013:</a:t>
            </a:r>
          </a:p>
          <a:p>
            <a:r>
              <a:rPr lang="de-DE" sz="1600" dirty="0" smtClean="0">
                <a:solidFill>
                  <a:schemeClr val="tx1"/>
                </a:solidFill>
              </a:rPr>
              <a:t>Goal: </a:t>
            </a:r>
            <a:r>
              <a:rPr lang="de-DE" sz="1600" dirty="0" err="1" smtClean="0">
                <a:solidFill>
                  <a:schemeClr val="tx1"/>
                </a:solidFill>
              </a:rPr>
              <a:t>Complete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VnV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level</a:t>
            </a:r>
            <a:r>
              <a:rPr lang="de-DE" sz="1600" dirty="0" smtClean="0">
                <a:solidFill>
                  <a:schemeClr val="tx1"/>
                </a:solidFill>
              </a:rPr>
              <a:t> 1 </a:t>
            </a:r>
            <a:r>
              <a:rPr lang="de-DE" sz="1600" dirty="0" err="1" smtClean="0">
                <a:solidFill>
                  <a:schemeClr val="tx1"/>
                </a:solidFill>
              </a:rPr>
              <a:t>process</a:t>
            </a:r>
            <a:endParaRPr lang="de-DE" sz="1600" dirty="0" smtClean="0">
              <a:solidFill>
                <a:schemeClr val="tx1"/>
              </a:solidFill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 bwMode="auto">
          <a:xfrm>
            <a:off x="2187630" y="3425840"/>
            <a:ext cx="1980000" cy="10800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b="0" dirty="0" smtClean="0">
                <a:solidFill>
                  <a:schemeClr val="tx1"/>
                </a:solidFill>
                <a:latin typeface="+mn-lt"/>
              </a:rPr>
              <a:t>Aug.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2013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1" name="Chevron 20"/>
          <p:cNvSpPr/>
          <p:nvPr/>
        </p:nvSpPr>
        <p:spPr bwMode="auto">
          <a:xfrm>
            <a:off x="711197" y="3426010"/>
            <a:ext cx="1980000" cy="10800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b="0" dirty="0" err="1" smtClean="0">
                <a:solidFill>
                  <a:schemeClr val="tx1"/>
                </a:solidFill>
                <a:latin typeface="+mn-lt"/>
              </a:rPr>
              <a:t>July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2013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2" name="Chevron 21"/>
          <p:cNvSpPr/>
          <p:nvPr/>
        </p:nvSpPr>
        <p:spPr bwMode="auto">
          <a:xfrm>
            <a:off x="3704204" y="3426010"/>
            <a:ext cx="1980000" cy="10800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b="0" dirty="0" smtClean="0">
                <a:solidFill>
                  <a:schemeClr val="tx1"/>
                </a:solidFill>
                <a:latin typeface="+mn-lt"/>
              </a:rPr>
              <a:t>Sept.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2013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097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Verification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Validation </a:t>
            </a:r>
            <a:r>
              <a:rPr lang="de-DE" dirty="0"/>
              <a:t>I</a:t>
            </a:r>
            <a:r>
              <a:rPr lang="de-DE" dirty="0" smtClean="0"/>
              <a:t>nside openETCS</a:t>
            </a:r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71" y="1952836"/>
            <a:ext cx="6435715" cy="417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670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Verification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Validation </a:t>
            </a:r>
            <a:r>
              <a:rPr lang="de-DE" dirty="0"/>
              <a:t>I</a:t>
            </a:r>
            <a:r>
              <a:rPr lang="de-DE" dirty="0" smtClean="0"/>
              <a:t>nside openETCS</a:t>
            </a:r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71" y="1952836"/>
            <a:ext cx="6435715" cy="417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ular Callout 5"/>
          <p:cNvSpPr/>
          <p:nvPr/>
        </p:nvSpPr>
        <p:spPr bwMode="auto">
          <a:xfrm>
            <a:off x="179733" y="1176031"/>
            <a:ext cx="1980000" cy="776805"/>
          </a:xfrm>
          <a:prstGeom prst="wedgeRectCallout">
            <a:avLst>
              <a:gd name="adj1" fmla="val 48087"/>
              <a:gd name="adj2" fmla="val 141828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 smtClean="0">
                <a:solidFill>
                  <a:schemeClr val="tx1"/>
                </a:solidFill>
                <a:latin typeface="+mn-lt"/>
              </a:rPr>
              <a:t>Tools for management of requirements </a:t>
            </a:r>
            <a:endParaRPr lang="en-GB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7580658" y="1176031"/>
            <a:ext cx="1980000" cy="1043294"/>
          </a:xfrm>
          <a:prstGeom prst="wedgeRectCallout">
            <a:avLst>
              <a:gd name="adj1" fmla="val -112107"/>
              <a:gd name="adj2" fmla="val 126627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 smtClean="0">
                <a:solidFill>
                  <a:schemeClr val="tx1"/>
                </a:solidFill>
                <a:latin typeface="+mn-lt"/>
              </a:rPr>
              <a:t> tool for </a:t>
            </a:r>
            <a:r>
              <a:rPr lang="en-GB" sz="1600" dirty="0" err="1" smtClean="0">
                <a:solidFill>
                  <a:schemeClr val="tx1"/>
                </a:solidFill>
                <a:latin typeface="+mn-lt"/>
              </a:rPr>
              <a:t>automizes</a:t>
            </a:r>
            <a:r>
              <a:rPr lang="en-GB" sz="1600" dirty="0" smtClean="0">
                <a:solidFill>
                  <a:schemeClr val="tx1"/>
                </a:solidFill>
                <a:latin typeface="+mn-lt"/>
              </a:rPr>
              <a:t> requirements coverage</a:t>
            </a:r>
            <a:endParaRPr lang="en-GB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7580658" y="2314575"/>
            <a:ext cx="1980000" cy="776805"/>
          </a:xfrm>
          <a:prstGeom prst="wedgeRectCallout">
            <a:avLst>
              <a:gd name="adj1" fmla="val -110183"/>
              <a:gd name="adj2" fmla="val 67031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 smtClean="0">
                <a:solidFill>
                  <a:schemeClr val="tx1"/>
                </a:solidFill>
                <a:latin typeface="+mn-lt"/>
              </a:rPr>
              <a:t>Tool for Hazard </a:t>
            </a:r>
            <a:r>
              <a:rPr lang="en-GB" sz="1600" dirty="0">
                <a:solidFill>
                  <a:schemeClr val="tx1"/>
                </a:solidFill>
                <a:latin typeface="+mn-lt"/>
              </a:rPr>
              <a:t>L</a:t>
            </a:r>
            <a:r>
              <a:rPr lang="en-GB" sz="1600" dirty="0" smtClean="0">
                <a:solidFill>
                  <a:schemeClr val="tx1"/>
                </a:solidFill>
                <a:latin typeface="+mn-lt"/>
              </a:rPr>
              <a:t>og/ Safety Evaluation</a:t>
            </a:r>
            <a:endParaRPr lang="en-GB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7580658" y="3174590"/>
            <a:ext cx="1980000" cy="511586"/>
          </a:xfrm>
          <a:prstGeom prst="wedgeRectCallout">
            <a:avLst>
              <a:gd name="adj1" fmla="val -88054"/>
              <a:gd name="adj2" fmla="val 85423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 smtClean="0">
                <a:solidFill>
                  <a:schemeClr val="tx1"/>
                </a:solidFill>
                <a:latin typeface="+mn-lt"/>
              </a:rPr>
              <a:t>proofing framework</a:t>
            </a:r>
            <a:endParaRPr lang="en-GB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7580658" y="3785671"/>
            <a:ext cx="1980000" cy="757754"/>
          </a:xfrm>
          <a:prstGeom prst="wedgeRectCallout">
            <a:avLst>
              <a:gd name="adj1" fmla="val -88054"/>
              <a:gd name="adj2" fmla="val -22241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 err="1" smtClean="0">
                <a:solidFill>
                  <a:schemeClr val="tx1"/>
                </a:solidFill>
                <a:latin typeface="+mn-lt"/>
              </a:rPr>
              <a:t>testmodel</a:t>
            </a:r>
            <a:endParaRPr lang="en-GB" sz="1600" dirty="0" smtClean="0">
              <a:solidFill>
                <a:schemeClr val="tx1"/>
              </a:solidFill>
              <a:latin typeface="+mn-lt"/>
            </a:endParaRPr>
          </a:p>
          <a:p>
            <a:r>
              <a:rPr lang="de-DE" sz="1600" dirty="0" err="1">
                <a:solidFill>
                  <a:schemeClr val="tx1"/>
                </a:solidFill>
                <a:latin typeface="+mn-lt"/>
              </a:rPr>
              <a:t>t</a:t>
            </a:r>
            <a:r>
              <a:rPr lang="de-DE" sz="1600" dirty="0" err="1" smtClean="0">
                <a:solidFill>
                  <a:schemeClr val="tx1"/>
                </a:solidFill>
                <a:latin typeface="+mn-lt"/>
              </a:rPr>
              <a:t>estgenerator</a:t>
            </a:r>
            <a:endParaRPr lang="de-DE" sz="1600" dirty="0" smtClean="0">
              <a:solidFill>
                <a:schemeClr val="tx1"/>
              </a:solidFill>
              <a:latin typeface="+mn-lt"/>
            </a:endParaRPr>
          </a:p>
          <a:p>
            <a:r>
              <a:rPr lang="de-DE" sz="1600" dirty="0" err="1" smtClean="0">
                <a:solidFill>
                  <a:schemeClr val="tx1"/>
                </a:solidFill>
                <a:latin typeface="+mn-lt"/>
              </a:rPr>
              <a:t>testsuite</a:t>
            </a:r>
            <a:endParaRPr lang="en-GB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7580658" y="4643993"/>
            <a:ext cx="1980000" cy="566181"/>
          </a:xfrm>
          <a:prstGeom prst="wedgeRectCallout">
            <a:avLst>
              <a:gd name="adj1" fmla="val -91422"/>
              <a:gd name="adj2" fmla="val -10018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 smtClean="0">
                <a:solidFill>
                  <a:schemeClr val="tx1"/>
                </a:solidFill>
                <a:latin typeface="+mn-lt"/>
              </a:rPr>
              <a:t>tools for code analysis</a:t>
            </a:r>
            <a:endParaRPr lang="en-GB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Rectangular Callout 14"/>
          <p:cNvSpPr/>
          <p:nvPr/>
        </p:nvSpPr>
        <p:spPr bwMode="auto">
          <a:xfrm>
            <a:off x="179733" y="2105236"/>
            <a:ext cx="2115792" cy="986144"/>
          </a:xfrm>
          <a:prstGeom prst="wedgeRectCallout">
            <a:avLst>
              <a:gd name="adj1" fmla="val 61142"/>
              <a:gd name="adj2" fmla="val 46206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 smtClean="0">
                <a:solidFill>
                  <a:schemeClr val="tx1"/>
                </a:solidFill>
                <a:latin typeface="+mn-lt"/>
              </a:rPr>
              <a:t>Tools for SSRS: Data dictionary, management of requirements </a:t>
            </a:r>
            <a:endParaRPr lang="en-GB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Left-Right Arrow 12"/>
          <p:cNvSpPr/>
          <p:nvPr/>
        </p:nvSpPr>
        <p:spPr bwMode="auto">
          <a:xfrm>
            <a:off x="2371725" y="1343025"/>
            <a:ext cx="4724400" cy="364283"/>
          </a:xfrm>
          <a:prstGeom prst="left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 bwMode="auto">
          <a:xfrm>
            <a:off x="179733" y="5400675"/>
            <a:ext cx="2115792" cy="334342"/>
          </a:xfrm>
          <a:prstGeom prst="wedgeRectCallout">
            <a:avLst>
              <a:gd name="adj1" fmla="val 71946"/>
              <a:gd name="adj2" fmla="val -44958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 smtClean="0">
                <a:solidFill>
                  <a:schemeClr val="tx1"/>
                </a:solidFill>
                <a:latin typeface="+mn-lt"/>
              </a:rPr>
              <a:t>Code generator</a:t>
            </a:r>
            <a:endParaRPr lang="en-GB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7580658" y="5842557"/>
            <a:ext cx="1980000" cy="566181"/>
          </a:xfrm>
          <a:prstGeom prst="wedgeRectCallout">
            <a:avLst>
              <a:gd name="adj1" fmla="val -94789"/>
              <a:gd name="adj2" fmla="val -110958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 smtClean="0">
                <a:solidFill>
                  <a:schemeClr val="tx1"/>
                </a:solidFill>
                <a:latin typeface="+mn-lt"/>
              </a:rPr>
              <a:t>message based tests</a:t>
            </a:r>
            <a:endParaRPr lang="en-GB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Rectangular Callout 18"/>
          <p:cNvSpPr/>
          <p:nvPr/>
        </p:nvSpPr>
        <p:spPr bwMode="auto">
          <a:xfrm>
            <a:off x="177291" y="3174590"/>
            <a:ext cx="2115792" cy="611081"/>
          </a:xfrm>
          <a:prstGeom prst="wedgeRectCallout">
            <a:avLst>
              <a:gd name="adj1" fmla="val 64744"/>
              <a:gd name="adj2" fmla="val -30854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 smtClean="0">
                <a:solidFill>
                  <a:schemeClr val="tx1"/>
                </a:solidFill>
                <a:latin typeface="+mn-lt"/>
              </a:rPr>
              <a:t>modelling tools for architecture</a:t>
            </a:r>
          </a:p>
        </p:txBody>
      </p:sp>
      <p:sp>
        <p:nvSpPr>
          <p:cNvPr id="20" name="Rectangular Callout 19"/>
          <p:cNvSpPr/>
          <p:nvPr/>
        </p:nvSpPr>
        <p:spPr bwMode="auto">
          <a:xfrm>
            <a:off x="177291" y="3855321"/>
            <a:ext cx="2115792" cy="986144"/>
          </a:xfrm>
          <a:prstGeom prst="wedgeRectCallout">
            <a:avLst>
              <a:gd name="adj1" fmla="val 81400"/>
              <a:gd name="adj2" fmla="val -36860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 smtClean="0">
                <a:solidFill>
                  <a:schemeClr val="tx1"/>
                </a:solidFill>
                <a:latin typeface="+mn-lt"/>
              </a:rPr>
              <a:t>System modelling tool</a:t>
            </a:r>
            <a:endParaRPr lang="en-GB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Rectangular Callout 20"/>
          <p:cNvSpPr/>
          <p:nvPr/>
        </p:nvSpPr>
        <p:spPr bwMode="auto">
          <a:xfrm>
            <a:off x="198783" y="4962525"/>
            <a:ext cx="2115792" cy="334342"/>
          </a:xfrm>
          <a:prstGeom prst="wedgeRectCallout">
            <a:avLst>
              <a:gd name="adj1" fmla="val 71946"/>
              <a:gd name="adj2" fmla="val -44958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 smtClean="0">
                <a:solidFill>
                  <a:schemeClr val="tx1"/>
                </a:solidFill>
                <a:latin typeface="+mn-lt"/>
              </a:rPr>
              <a:t>Software model</a:t>
            </a:r>
            <a:endParaRPr lang="en-GB" sz="16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100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Principles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artifacts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r>
              <a:rPr lang="de-DE" dirty="0" smtClean="0"/>
              <a:t> (1</a:t>
            </a:r>
            <a:r>
              <a:rPr lang="de-DE" sz="1600" dirty="0" smtClean="0"/>
              <a:t>st</a:t>
            </a:r>
            <a:r>
              <a:rPr lang="de-DE" dirty="0"/>
              <a:t> </a:t>
            </a:r>
            <a:r>
              <a:rPr lang="de-DE" dirty="0" err="1" smtClean="0"/>
              <a:t>VnV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1547814"/>
            <a:ext cx="9505950" cy="4860088"/>
          </a:xfrm>
        </p:spPr>
        <p:txBody>
          <a:bodyPr/>
          <a:lstStyle/>
          <a:p>
            <a:r>
              <a:rPr lang="de-DE" sz="3200" dirty="0" err="1" smtClean="0"/>
              <a:t>Qualification</a:t>
            </a:r>
            <a:r>
              <a:rPr lang="de-DE" sz="3200" dirty="0" smtClean="0"/>
              <a:t> </a:t>
            </a:r>
            <a:r>
              <a:rPr lang="de-DE" sz="3200" dirty="0" err="1" smtClean="0"/>
              <a:t>for</a:t>
            </a:r>
            <a:r>
              <a:rPr lang="de-DE" sz="3200" dirty="0" smtClean="0"/>
              <a:t> </a:t>
            </a:r>
            <a:r>
              <a:rPr lang="de-DE" sz="3200" dirty="0" err="1" smtClean="0"/>
              <a:t>generated</a:t>
            </a:r>
            <a:r>
              <a:rPr lang="de-DE" sz="3200" dirty="0" smtClean="0"/>
              <a:t> </a:t>
            </a:r>
            <a:r>
              <a:rPr lang="de-DE" sz="3200" dirty="0" err="1" smtClean="0"/>
              <a:t>artifacts</a:t>
            </a:r>
            <a:endParaRPr lang="de-DE" sz="3200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CA" dirty="0" smtClean="0"/>
              <a:t>Using the same artifact as input – clearly defined interface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CA" dirty="0" smtClean="0"/>
              <a:t>Having </a:t>
            </a:r>
            <a:r>
              <a:rPr lang="en-CA" dirty="0" err="1" smtClean="0"/>
              <a:t>integrable</a:t>
            </a:r>
            <a:r>
              <a:rPr lang="en-CA" dirty="0" smtClean="0"/>
              <a:t> outputs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CA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CA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CA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CA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CA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CA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CA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CA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CA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CA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CA" dirty="0" smtClean="0"/>
              <a:t>Advantage: Not more effort on artifacts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CA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233DD0-BB25-4200-A985-2105C908126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openETCS@ITEA2, openETCS Open License Terms </a:t>
            </a:r>
            <a:r>
              <a:rPr lang="en-US" noProof="0" smtClean="0"/>
              <a:t>apply</a:t>
            </a:r>
            <a:r>
              <a:rPr lang="en-US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7/5/2013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648075" y="3886200"/>
            <a:ext cx="1485900" cy="4616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latin typeface="Arial" pitchFamily="34" charset="0"/>
              </a:rPr>
              <a:t>Tool 1</a:t>
            </a: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286375" y="3886199"/>
            <a:ext cx="1485900" cy="4616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Tool 2</a:t>
            </a: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17" name="Down Arrow 16"/>
          <p:cNvSpPr/>
          <p:nvPr/>
        </p:nvSpPr>
        <p:spPr bwMode="auto">
          <a:xfrm rot="2453012">
            <a:off x="4732641" y="3236809"/>
            <a:ext cx="326099" cy="704849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18" name="Down Arrow 17"/>
          <p:cNvSpPr/>
          <p:nvPr/>
        </p:nvSpPr>
        <p:spPr bwMode="auto">
          <a:xfrm rot="18772571">
            <a:off x="5439008" y="3236809"/>
            <a:ext cx="326099" cy="704849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19" name="Down Arrow 18"/>
          <p:cNvSpPr/>
          <p:nvPr/>
        </p:nvSpPr>
        <p:spPr bwMode="auto">
          <a:xfrm rot="19431120">
            <a:off x="4706334" y="4362450"/>
            <a:ext cx="326099" cy="704849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2596948">
            <a:off x="5403176" y="4362450"/>
            <a:ext cx="326099" cy="704849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23" name="Flowchart: Magnetic Disk 22"/>
          <p:cNvSpPr/>
          <p:nvPr/>
        </p:nvSpPr>
        <p:spPr bwMode="auto">
          <a:xfrm>
            <a:off x="4438650" y="2590800"/>
            <a:ext cx="1600200" cy="672525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one</a:t>
            </a: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 </a:t>
            </a:r>
            <a:r>
              <a:rPr kumimoji="0" lang="de-DE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artifact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24" name="Flowchart: Magnetic Disk 23"/>
          <p:cNvSpPr/>
          <p:nvPr/>
        </p:nvSpPr>
        <p:spPr bwMode="auto">
          <a:xfrm>
            <a:off x="4419600" y="4996635"/>
            <a:ext cx="1600200" cy="672525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one</a:t>
            </a: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 </a:t>
            </a:r>
            <a:r>
              <a:rPr kumimoji="0" lang="de-DE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artifact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72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Principles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artifacts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r>
              <a:rPr lang="de-DE" dirty="0" smtClean="0"/>
              <a:t> (1</a:t>
            </a:r>
            <a:r>
              <a:rPr lang="de-DE" sz="1600" dirty="0" smtClean="0"/>
              <a:t>st</a:t>
            </a:r>
            <a:r>
              <a:rPr lang="de-DE" dirty="0"/>
              <a:t> </a:t>
            </a:r>
            <a:r>
              <a:rPr lang="de-DE" dirty="0" err="1" smtClean="0"/>
              <a:t>VnV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1547814"/>
            <a:ext cx="9505950" cy="4860088"/>
          </a:xfrm>
        </p:spPr>
        <p:txBody>
          <a:bodyPr/>
          <a:lstStyle/>
          <a:p>
            <a:r>
              <a:rPr lang="de-DE" sz="3200" dirty="0" err="1"/>
              <a:t>Qualification</a:t>
            </a:r>
            <a:r>
              <a:rPr lang="de-DE" sz="3200" dirty="0"/>
              <a:t> </a:t>
            </a:r>
            <a:r>
              <a:rPr lang="de-DE" sz="3200" dirty="0" err="1"/>
              <a:t>for</a:t>
            </a:r>
            <a:r>
              <a:rPr lang="de-DE" sz="3200" dirty="0"/>
              <a:t> </a:t>
            </a:r>
            <a:r>
              <a:rPr lang="de-DE" sz="3200" dirty="0" err="1"/>
              <a:t>generated</a:t>
            </a:r>
            <a:r>
              <a:rPr lang="de-DE" sz="3200" dirty="0"/>
              <a:t> </a:t>
            </a:r>
            <a:r>
              <a:rPr lang="de-DE" sz="3200" dirty="0" err="1"/>
              <a:t>artifacts</a:t>
            </a:r>
            <a:endParaRPr lang="de-DE" sz="3200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CA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CA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CA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CA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CA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CA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CA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CA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CA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CA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CA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CA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CA" dirty="0" smtClean="0"/>
              <a:t>Message Based Tests (Subset-026 chapter 7 &amp; 8 transferability)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CA" dirty="0" smtClean="0">
                <a:sym typeface="Wingdings" pitchFamily="2" charset="2"/>
              </a:rPr>
              <a:t> </a:t>
            </a:r>
            <a:r>
              <a:rPr lang="en-CA" dirty="0" smtClean="0"/>
              <a:t>Tests can contribute to Validation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CA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233DD0-BB25-4200-A985-2105C908126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openETCS@ITEA2, openETCS Open License Terms </a:t>
            </a:r>
            <a:r>
              <a:rPr lang="en-US" noProof="0" smtClean="0"/>
              <a:t>apply</a:t>
            </a:r>
            <a:r>
              <a:rPr lang="en-US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7/5/2013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648075" y="3525970"/>
            <a:ext cx="1485900" cy="4616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latin typeface="Arial" pitchFamily="34" charset="0"/>
              </a:rPr>
              <a:t>Tool 1</a:t>
            </a: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286375" y="3525969"/>
            <a:ext cx="1485900" cy="4616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Tool 2</a:t>
            </a: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17" name="Down Arrow 16"/>
          <p:cNvSpPr/>
          <p:nvPr/>
        </p:nvSpPr>
        <p:spPr bwMode="auto">
          <a:xfrm rot="2453012">
            <a:off x="4732641" y="2876579"/>
            <a:ext cx="326099" cy="704849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18" name="Down Arrow 17"/>
          <p:cNvSpPr/>
          <p:nvPr/>
        </p:nvSpPr>
        <p:spPr bwMode="auto">
          <a:xfrm rot="18772571">
            <a:off x="5439008" y="2876579"/>
            <a:ext cx="326099" cy="704849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16200000">
            <a:off x="2733198" y="4411888"/>
            <a:ext cx="466272" cy="1058672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23" name="Flowchart: Magnetic Disk 22"/>
          <p:cNvSpPr/>
          <p:nvPr/>
        </p:nvSpPr>
        <p:spPr bwMode="auto">
          <a:xfrm>
            <a:off x="4438650" y="2230570"/>
            <a:ext cx="1600200" cy="672525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one</a:t>
            </a: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 </a:t>
            </a:r>
            <a:r>
              <a:rPr kumimoji="0" lang="de-DE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artifact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24" name="Flowchart: Magnetic Disk 23"/>
          <p:cNvSpPr/>
          <p:nvPr/>
        </p:nvSpPr>
        <p:spPr bwMode="auto">
          <a:xfrm>
            <a:off x="678846" y="4636404"/>
            <a:ext cx="1600200" cy="672525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smtClean="0">
                <a:latin typeface="Arial" pitchFamily="34" charset="0"/>
              </a:rPr>
              <a:t>Test-DB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>
            <a:off x="5994725" y="4016034"/>
            <a:ext cx="403390" cy="62278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648075" y="4708089"/>
            <a:ext cx="3487016" cy="4616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Testsuite(s)</a:t>
            </a: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22" name="Down Arrow 21"/>
          <p:cNvSpPr/>
          <p:nvPr/>
        </p:nvSpPr>
        <p:spPr bwMode="auto">
          <a:xfrm>
            <a:off x="4389355" y="4041330"/>
            <a:ext cx="403390" cy="62278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07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7" grpId="0" animBg="1"/>
      <p:bldP spid="18" grpId="0" animBg="1"/>
      <p:bldP spid="20" grpId="0" animBg="1"/>
      <p:bldP spid="23" grpId="0" animBg="1"/>
      <p:bldP spid="24" grpId="0" animBg="1"/>
      <p:bldP spid="15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Gaps in </a:t>
            </a:r>
            <a:r>
              <a:rPr lang="de-DE" dirty="0" err="1" smtClean="0"/>
              <a:t>primary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de-DE" dirty="0" smtClean="0"/>
              <a:t>Top </a:t>
            </a:r>
            <a:r>
              <a:rPr lang="de-DE" dirty="0"/>
              <a:t>Level: </a:t>
            </a:r>
            <a:r>
              <a:rPr lang="de-DE" dirty="0" err="1"/>
              <a:t>Completing</a:t>
            </a:r>
            <a:r>
              <a:rPr lang="de-DE" dirty="0"/>
              <a:t> SSRS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feed</a:t>
            </a:r>
            <a:r>
              <a:rPr lang="de-DE" dirty="0"/>
              <a:t> </a:t>
            </a:r>
            <a:r>
              <a:rPr lang="de-DE" dirty="0" err="1"/>
              <a:t>validation</a:t>
            </a:r>
            <a:endParaRPr lang="de-DE" dirty="0"/>
          </a:p>
          <a:p>
            <a:pPr marL="363537" lvl="1" indent="0"/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needed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for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Verification</a:t>
            </a:r>
            <a:r>
              <a:rPr lang="de-DE" dirty="0">
                <a:sym typeface="Wingdings" pitchFamily="2" charset="2"/>
              </a:rPr>
              <a:t>!</a:t>
            </a:r>
            <a:endParaRPr lang="de-DE" dirty="0"/>
          </a:p>
          <a:p>
            <a:pPr marL="363537" lvl="1" indent="0"/>
            <a:endParaRPr lang="de-DE" dirty="0"/>
          </a:p>
          <a:p>
            <a:pPr marL="0" indent="0"/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toolchain</a:t>
            </a:r>
            <a:endParaRPr lang="de-DE" dirty="0"/>
          </a:p>
          <a:p>
            <a:pPr marL="363537" lvl="1" indent="0"/>
            <a:r>
              <a:rPr lang="de-DE" dirty="0" smtClean="0"/>
              <a:t> </a:t>
            </a:r>
            <a:r>
              <a:rPr lang="de-DE" dirty="0" err="1" smtClean="0"/>
              <a:t>Selection</a:t>
            </a:r>
            <a:r>
              <a:rPr lang="de-DE" dirty="0" smtClean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stable</a:t>
            </a:r>
            <a:r>
              <a:rPr lang="de-DE" dirty="0"/>
              <a:t> </a:t>
            </a:r>
            <a:r>
              <a:rPr lang="de-DE" dirty="0" err="1"/>
              <a:t>builds</a:t>
            </a:r>
            <a:r>
              <a:rPr lang="de-DE" dirty="0"/>
              <a:t> (all </a:t>
            </a:r>
            <a:r>
              <a:rPr lang="de-DE" dirty="0" err="1" smtClean="0"/>
              <a:t>tool</a:t>
            </a:r>
            <a:r>
              <a:rPr lang="de-DE" dirty="0" smtClean="0"/>
              <a:t> </a:t>
            </a:r>
            <a:r>
              <a:rPr lang="de-DE" dirty="0" err="1" smtClean="0"/>
              <a:t>chain</a:t>
            </a:r>
            <a:r>
              <a:rPr lang="de-DE" dirty="0"/>
              <a:t>) </a:t>
            </a:r>
            <a:endParaRPr lang="de-DE" dirty="0" smtClean="0"/>
          </a:p>
          <a:p>
            <a:pPr marL="363537" lvl="1" indent="0"/>
            <a:endParaRPr lang="de-DE" dirty="0"/>
          </a:p>
          <a:p>
            <a:pPr marL="0" indent="0"/>
            <a:r>
              <a:rPr lang="de-DE" dirty="0"/>
              <a:t> Code </a:t>
            </a:r>
            <a:r>
              <a:rPr lang="de-DE" dirty="0" err="1"/>
              <a:t>generator</a:t>
            </a:r>
            <a:r>
              <a:rPr lang="de-DE" dirty="0"/>
              <a:t> in the </a:t>
            </a:r>
            <a:r>
              <a:rPr lang="de-DE" dirty="0" err="1"/>
              <a:t>toolchain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pPr marL="542925" lvl="1" indent="-180975"/>
            <a:r>
              <a:rPr lang="de-DE" dirty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open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generator</a:t>
            </a:r>
            <a:r>
              <a:rPr lang="de-DE" dirty="0"/>
              <a:t>,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 smtClean="0"/>
              <a:t>closed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/>
              <a:t>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taken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VnV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233DD0-BB25-4200-A985-2105C908126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openETCS@ITEA2, openETCS Open License Terms </a:t>
            </a:r>
            <a:r>
              <a:rPr lang="en-US" noProof="0" smtClean="0"/>
              <a:t>apply</a:t>
            </a:r>
            <a:r>
              <a:rPr lang="en-US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7/5/2013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5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Artifacts </a:t>
            </a:r>
            <a:r>
              <a:rPr lang="de-DE" dirty="0" err="1" smtClean="0"/>
              <a:t>decision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233DD0-BB25-4200-A985-2105C908126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openETCS@ITEA2, openETCS Open License Terms </a:t>
            </a:r>
            <a:r>
              <a:rPr lang="en-US" noProof="0" smtClean="0"/>
              <a:t>apply</a:t>
            </a:r>
            <a:r>
              <a:rPr lang="en-US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7/5/2013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737" y="1545230"/>
            <a:ext cx="4696808" cy="4342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 bwMode="auto">
          <a:xfrm>
            <a:off x="193970" y="2549236"/>
            <a:ext cx="3851562" cy="1445942"/>
          </a:xfrm>
          <a:prstGeom prst="wedgeRectCallout">
            <a:avLst>
              <a:gd name="adj1" fmla="val 61192"/>
              <a:gd name="adj2" fmla="val -6999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 smtClean="0">
                <a:solidFill>
                  <a:schemeClr val="tx1"/>
                </a:solidFill>
                <a:latin typeface="+mn-lt"/>
              </a:rPr>
              <a:t>Mandatory criteria</a:t>
            </a:r>
            <a:endParaRPr lang="en-GB" sz="1600" dirty="0">
              <a:solidFill>
                <a:schemeClr val="tx1"/>
              </a:solidFill>
              <a:latin typeface="+mn-lt"/>
            </a:endParaRPr>
          </a:p>
          <a:p>
            <a:r>
              <a:rPr lang="en-GB" sz="1600" b="0" dirty="0" smtClean="0">
                <a:solidFill>
                  <a:schemeClr val="tx1"/>
                </a:solidFill>
                <a:latin typeface="+mn-lt"/>
              </a:rPr>
              <a:t>- Model in baseline 3 exists</a:t>
            </a:r>
          </a:p>
          <a:p>
            <a:r>
              <a:rPr lang="en-GB" sz="1600" b="0" dirty="0" smtClean="0">
                <a:solidFill>
                  <a:schemeClr val="tx1"/>
                </a:solidFill>
              </a:rPr>
              <a:t>- Existing </a:t>
            </a:r>
            <a:r>
              <a:rPr lang="en-GB" sz="1600" b="0" dirty="0">
                <a:solidFill>
                  <a:schemeClr val="tx1"/>
                </a:solidFill>
              </a:rPr>
              <a:t>interfaces to other </a:t>
            </a:r>
            <a:r>
              <a:rPr lang="en-GB" sz="1600" b="0" dirty="0" err="1">
                <a:solidFill>
                  <a:schemeClr val="tx1"/>
                </a:solidFill>
              </a:rPr>
              <a:t>VnV</a:t>
            </a:r>
            <a:r>
              <a:rPr lang="en-GB" sz="1600" b="0" dirty="0">
                <a:solidFill>
                  <a:schemeClr val="tx1"/>
                </a:solidFill>
              </a:rPr>
              <a:t> </a:t>
            </a:r>
            <a:r>
              <a:rPr lang="en-GB" sz="1600" b="0" dirty="0" smtClean="0">
                <a:solidFill>
                  <a:schemeClr val="tx1"/>
                </a:solidFill>
              </a:rPr>
              <a:t>tools</a:t>
            </a:r>
            <a:endParaRPr lang="en-GB" sz="1600" b="0" dirty="0">
              <a:solidFill>
                <a:schemeClr val="tx1"/>
              </a:solidFill>
              <a:latin typeface="+mn-lt"/>
            </a:endParaRPr>
          </a:p>
          <a:p>
            <a:r>
              <a:rPr lang="en-GB" sz="1600" b="0" dirty="0" smtClean="0">
                <a:solidFill>
                  <a:schemeClr val="tx1"/>
                </a:solidFill>
                <a:latin typeface="+mn-lt"/>
              </a:rPr>
              <a:t>- </a:t>
            </a:r>
            <a:r>
              <a:rPr lang="en-GB" sz="1600" b="0" dirty="0">
                <a:solidFill>
                  <a:schemeClr val="tx1"/>
                </a:solidFill>
                <a:latin typeface="+mn-lt"/>
              </a:rPr>
              <a:t>Modularity (</a:t>
            </a:r>
            <a:r>
              <a:rPr lang="en-GB" sz="1600" b="0" dirty="0" smtClean="0">
                <a:solidFill>
                  <a:schemeClr val="tx1"/>
                </a:solidFill>
                <a:latin typeface="+mn-lt"/>
              </a:rPr>
              <a:t>D2.6-02-078.1)</a:t>
            </a:r>
            <a:endParaRPr lang="en-GB" sz="1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193970" y="4089667"/>
            <a:ext cx="3851562" cy="1628762"/>
          </a:xfrm>
          <a:prstGeom prst="wedgeRectCallout">
            <a:avLst>
              <a:gd name="adj1" fmla="val 60765"/>
              <a:gd name="adj2" fmla="val -27957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 smtClean="0">
                <a:solidFill>
                  <a:schemeClr val="tx1"/>
                </a:solidFill>
                <a:latin typeface="+mn-lt"/>
              </a:rPr>
              <a:t>Necessary criteria</a:t>
            </a:r>
            <a:endParaRPr lang="en-GB" sz="1600" dirty="0">
              <a:solidFill>
                <a:schemeClr val="tx1"/>
              </a:solidFill>
              <a:latin typeface="+mn-lt"/>
            </a:endParaRPr>
          </a:p>
          <a:p>
            <a:r>
              <a:rPr lang="en-GB" sz="1600" b="0" dirty="0" smtClean="0">
                <a:solidFill>
                  <a:schemeClr val="tx1"/>
                </a:solidFill>
                <a:latin typeface="+mn-lt"/>
              </a:rPr>
              <a:t>- Model completeness</a:t>
            </a:r>
          </a:p>
          <a:p>
            <a:r>
              <a:rPr lang="en-GB" sz="1600" b="0" dirty="0" smtClean="0">
                <a:solidFill>
                  <a:schemeClr val="tx1"/>
                </a:solidFill>
                <a:latin typeface="+mn-lt"/>
              </a:rPr>
              <a:t>- Evaluation </a:t>
            </a:r>
            <a:r>
              <a:rPr lang="en-GB" sz="1600" b="0" dirty="0">
                <a:solidFill>
                  <a:schemeClr val="tx1"/>
                </a:solidFill>
                <a:latin typeface="+mn-lt"/>
              </a:rPr>
              <a:t>from state of the art</a:t>
            </a:r>
          </a:p>
          <a:p>
            <a:r>
              <a:rPr lang="en-GB" sz="1600" b="0" dirty="0" smtClean="0">
                <a:solidFill>
                  <a:schemeClr val="tx1"/>
                </a:solidFill>
                <a:latin typeface="+mn-lt"/>
              </a:rPr>
              <a:t>- Integration</a:t>
            </a:r>
            <a:endParaRPr lang="en-GB" sz="16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999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RANS_1" val="ppEffectCoverLeftDown"/>
  <p:tag name="TRANS_0" val="ppEffectNone"/>
  <p:tag name="TRANS_COUNT" val="2"/>
  <p:tag name="OPTIONS_SOUND" val="Falsch"/>
  <p:tag name="OPTIONS_VIDEO" val="Falsch"/>
  <p:tag name="OPTIONS_OBJECTANIMATION" val="Falsch"/>
  <p:tag name="OPTIONS_TEXTANIMATION" val="Falsch"/>
  <p:tag name="PAGESETUP_O" val="1"/>
  <p:tag name="PAGESETUP_H" val="540"/>
  <p:tag name="PAGESETUP_W" val="780"/>
  <p:tag name="SC_8" val="16777215"/>
  <p:tag name="SC_7" val="15395562"/>
  <p:tag name="SC_6" val="15854824"/>
  <p:tag name="SC_5" val="12165005"/>
  <p:tag name="SC_4" val="6684672"/>
  <p:tag name="SC_3" val="39423"/>
  <p:tag name="SC_2" val="3507008"/>
  <p:tag name="SC_1" val="255"/>
  <p:tag name="THC_1" val="255"/>
  <p:tag name="PC_8" val="15196894"/>
  <p:tag name="PC_7" val="12165005"/>
  <p:tag name="PC_6" val="6684672"/>
  <p:tag name="PC_5" val="12632256"/>
  <p:tag name="PC_4" val="0"/>
  <p:tag name="PC_3" val="9868950"/>
  <p:tag name="PC_2" val="0"/>
  <p:tag name="PC_1" val="16777215"/>
  <p:tag name="NM_PAGEN_FONT_C" val="0"/>
  <p:tag name="NM_PAGEN_FONT_S" val="12"/>
  <p:tag name="NM_PAGEN_FONT" val="Arial"/>
  <p:tag name="NM_PAGEN_H" val="39"/>
  <p:tag name="NM_PAGEN_W" val="234,875"/>
  <p:tag name="NM_PAGEN_L" val="307,125"/>
  <p:tag name="NM_PAGEN_T" val="741"/>
  <p:tag name="NM_NOTES_FONT_C" val="0"/>
  <p:tag name="NM_NOTES_FONT_S" val="12"/>
  <p:tag name="NM_NOTES_FONT" val="Arial"/>
  <p:tag name="NM_NOTES_H" val="351"/>
  <p:tag name="NM_NOTES_W" val="397,5"/>
  <p:tag name="NM_NOTES_L" val="72,25"/>
  <p:tag name="NM_NOTES_T" val="370,5"/>
  <p:tag name="NM_DATE_FONT_C" val="0"/>
  <p:tag name="NM_DATE_FONT_S" val="12"/>
  <p:tag name="NM_DATE_FONT" val="Arial"/>
  <p:tag name="NM_DATE_H" val="39"/>
  <p:tag name="NM_DATE_W" val="234,875"/>
  <p:tag name="NM_DATE_L" val="307,125"/>
  <p:tag name="NM_DATE_T" val="0"/>
  <p:tag name="NM_FOOTER_FONT_C" val="0"/>
  <p:tag name="NM_FOOTER_FONT_S" val="12"/>
  <p:tag name="NM_FOOTER_FONT" val="Arial"/>
  <p:tag name="NM_FOOTER_H" val="39"/>
  <p:tag name="NM_FOOTER_W" val="234,875"/>
  <p:tag name="NM_FOOTER_L" val="0"/>
  <p:tag name="NM_FOOTER_T" val="741"/>
  <p:tag name="NM_PREVIEW_FONT_C" val="16777215"/>
  <p:tag name="NM_PREVIEW_FONT_S" val=""/>
  <p:tag name="NM_PREVIEW_H" val="292,5"/>
  <p:tag name="NM_PREVIEW_W" val="422,5"/>
  <p:tag name="NM_PREVIEW_L" val="59,75"/>
  <p:tag name="NM_PREVIEW_T" val="58,5"/>
  <p:tag name="NM_HEADER_FONT_C" val="0"/>
  <p:tag name="NM_HEADER_FONT_S" val="12"/>
  <p:tag name="NM_HEADER_FONT" val="Arial"/>
  <p:tag name="NM_HEADER_H" val="39"/>
  <p:tag name="NM_HEADER_W" val="234,875"/>
  <p:tag name="NM_HEADER_L" val="0"/>
  <p:tag name="NM_HEADER_T" val="0"/>
  <p:tag name="HM_PAGEN_FONT_C" val="0"/>
  <p:tag name="HM_PAGEN_FONT_S" val="12"/>
  <p:tag name="HM_PAGEN_FONT" val="Arial"/>
  <p:tag name="HM_PAGEN_H" val="35,875"/>
  <p:tag name="HM_PAGEN_W" val="230,875"/>
  <p:tag name="HM_PAGEN_L" val="309,875"/>
  <p:tag name="HM_PAGEN_T" val="742,5"/>
  <p:tag name="HM_DATE_FONT_C" val="0"/>
  <p:tag name="HM_DATE_FONT_S" val="12"/>
  <p:tag name="HM_DATE_FONT" val="Arial"/>
  <p:tag name="HM_DATE_H" val="41,875"/>
  <p:tag name="HM_DATE_W" val="230,875"/>
  <p:tag name="HM_DATE_L" val="309,875"/>
  <p:tag name="HM_DATE_T" val="0"/>
  <p:tag name="HM_FOOTER_FONT_C" val="0"/>
  <p:tag name="HM_FOOTER_FONT_S" val="12"/>
  <p:tag name="HM_FOOTER_FONT" val="Arial"/>
  <p:tag name="HM_FOOTER_H" val="35,875"/>
  <p:tag name="HM_FOOTER_W" val="237"/>
  <p:tag name="HM_FOOTER_L" val="0"/>
  <p:tag name="HM_FOOTER_T" val="742,5"/>
  <p:tag name="HM_HEADER_FONT_C" val="0"/>
  <p:tag name="HM_HEADER_FONT_S" val="12"/>
  <p:tag name="HM_HEADER_FONT" val="Arial"/>
  <p:tag name="HM_HEADER_H" val="41,875"/>
  <p:tag name="HM_HEADER_W" val="237"/>
  <p:tag name="HM_HEADER_L" val="0"/>
  <p:tag name="HM_HEADER_T" val="0"/>
  <p:tag name="TM_STITLE_FONT_C" val="0"/>
  <p:tag name="TM_STITLE_FONT_S" val="28"/>
  <p:tag name="TM_STITLE_FONT" val="Arial"/>
  <p:tag name="TM_STITLE_H" val="68"/>
  <p:tag name="TM_STITLE_W" val="748,5"/>
  <p:tag name="TM_STITLE_L" val="15,75"/>
  <p:tag name="TM_STITLE_T" val="355,125"/>
  <p:tag name="TM_TITLE_FONT_C" val="0"/>
  <p:tag name="TM_TITLE_FONT_S" val="28"/>
  <p:tag name="TM_TITLE_FONT" val="Arial"/>
  <p:tag name="TM_TITLE_H" val="68"/>
  <p:tag name="TM_TITLE_W" val="748,5"/>
  <p:tag name="TM_TITLE_L" val="15,75"/>
  <p:tag name="TM_TITLE_T" val="281,375"/>
  <p:tag name="SM_PAGEN_FONT_C" val="16777215"/>
  <p:tag name="SM_PAGEN_FONT_S" val=""/>
  <p:tag name="SM_PAGEN_FONT" val=""/>
  <p:tag name="SM_PAGEN_H" val=""/>
  <p:tag name="SM_PAGEN_W" val=""/>
  <p:tag name="SM_PAGEN_L" val=""/>
  <p:tag name="SM_PAGEN_T" val=""/>
  <p:tag name="SM_FOOTER_FONT_C" val="16777215"/>
  <p:tag name="SM_FOOTER_FONT_S" val=""/>
  <p:tag name="SM_FOOTER_FONT" val=""/>
  <p:tag name="SM_FOOTER_H" val=""/>
  <p:tag name="SM_FOOTER_W" val=""/>
  <p:tag name="SM_FOOTER_L" val=""/>
  <p:tag name="SM_FOOTER_T" val=""/>
  <p:tag name="SM_DATE_FONT_C" val="0"/>
  <p:tag name="SM_DATE_FONT_S" val="9"/>
  <p:tag name="SM_DATE_FONT" val="Arial"/>
  <p:tag name="SM_DATE_H" val="7,375"/>
  <p:tag name="SM_DATE_W" val="150"/>
  <p:tag name="SM_DATE_L" val="315"/>
  <p:tag name="SM_DATE_T" val="527"/>
  <p:tag name="SM_AUTOLAYOUT_FONT_C" val="0"/>
  <p:tag name="SM_AUTOLAYOUT_FONT_S" val="18"/>
  <p:tag name="SM_AUTOLAYOUT_FONT" val="Arial"/>
  <p:tag name="SM_AUTOLAYOUT_H" val="385,625"/>
  <p:tag name="SM_AUTOLAYOUT_W" val="748,5"/>
  <p:tag name="SM_AUTOLAYOUT_L" val="15,75"/>
  <p:tag name="SM_AUTOLAYOUT_T" val="122,625"/>
  <p:tag name="SM_TITLE_FONT_C" val="0"/>
  <p:tag name="SM_TITLE_FONT_S" val="20"/>
  <p:tag name="SM_TITLE_FONT" val="Arial"/>
  <p:tag name="SM_TITLE_H" val="51"/>
  <p:tag name="SM_TITLE_W" val="601"/>
  <p:tag name="SM_TITLE_L" val="15,75"/>
  <p:tag name="SM_TITLE_T" val="31,875"/>
  <p:tag name="MASTER" val="DB MNL.pot"/>
  <p:tag name="CREATEDBY" val="TW_CP"/>
  <p:tag name="LANGUAGE" val="german"/>
</p:tagLst>
</file>

<file path=ppt/theme/theme1.xml><?xml version="1.0" encoding="utf-8"?>
<a:theme xmlns:a="http://schemas.openxmlformats.org/drawingml/2006/main" name="8_Die Bahn_2003">
  <a:themeElements>
    <a:clrScheme name="8_Die Bahn_2003 1">
      <a:dk1>
        <a:srgbClr val="000000"/>
      </a:dk1>
      <a:lt1>
        <a:srgbClr val="FFFFFF"/>
      </a:lt1>
      <a:dk2>
        <a:srgbClr val="000000"/>
      </a:dk2>
      <a:lt2>
        <a:srgbClr val="878C96"/>
      </a:lt2>
      <a:accent1>
        <a:srgbClr val="C8C8CD"/>
      </a:accent1>
      <a:accent2>
        <a:srgbClr val="000066"/>
      </a:accent2>
      <a:accent3>
        <a:srgbClr val="FFFFFF"/>
      </a:accent3>
      <a:accent4>
        <a:srgbClr val="000000"/>
      </a:accent4>
      <a:accent5>
        <a:srgbClr val="E0E0E3"/>
      </a:accent5>
      <a:accent6>
        <a:srgbClr val="00005C"/>
      </a:accent6>
      <a:hlink>
        <a:srgbClr val="004BB4"/>
      </a:hlink>
      <a:folHlink>
        <a:srgbClr val="D7DEE2"/>
      </a:folHlink>
    </a:clrScheme>
    <a:fontScheme name="8_Die Bahn_2003">
      <a:majorFont>
        <a:latin typeface="DB Office"/>
        <a:ea typeface=""/>
        <a:cs typeface="Arial"/>
      </a:majorFont>
      <a:minorFont>
        <a:latin typeface="DB Office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4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8_Die Bahn_2003 1">
        <a:dk1>
          <a:srgbClr val="000000"/>
        </a:dk1>
        <a:lt1>
          <a:srgbClr val="FFFFFF"/>
        </a:lt1>
        <a:dk2>
          <a:srgbClr val="000000"/>
        </a:dk2>
        <a:lt2>
          <a:srgbClr val="878C96"/>
        </a:lt2>
        <a:accent1>
          <a:srgbClr val="C8C8CD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0E0E3"/>
        </a:accent5>
        <a:accent6>
          <a:srgbClr val="00005C"/>
        </a:accent6>
        <a:hlink>
          <a:srgbClr val="004BB4"/>
        </a:hlink>
        <a:folHlink>
          <a:srgbClr val="D7DE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1213</Words>
  <Application>Microsoft Office PowerPoint</Application>
  <PresentationFormat>Format A4 (210 x 297 mm)</PresentationFormat>
  <Paragraphs>522</Paragraphs>
  <Slides>15</Slides>
  <Notes>14</Notes>
  <HiddenSlides>0</HiddenSlides>
  <MMClips>1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8_Die Bahn_2003</vt:lpstr>
      <vt:lpstr>Workpackage 4 Verification &amp; Validation &amp; Safety approach</vt:lpstr>
      <vt:lpstr>Verification and Validation Activities  Artifacts Triggered SCRUM-Verificarion and Validation Level</vt:lpstr>
      <vt:lpstr>WP4 Progress</vt:lpstr>
      <vt:lpstr>Verification and Validation Inside openETCS</vt:lpstr>
      <vt:lpstr>Verification and Validation Inside openETCS</vt:lpstr>
      <vt:lpstr>Principles for artifacts integration (1st VnV level)</vt:lpstr>
      <vt:lpstr>Principles for artifacts integration (1st VnV level)</vt:lpstr>
      <vt:lpstr>Gaps in primary model</vt:lpstr>
      <vt:lpstr>Artifacts decision process</vt:lpstr>
      <vt:lpstr>Results WP7 Tool-Benchmark</vt:lpstr>
      <vt:lpstr>Expectations to WP7</vt:lpstr>
      <vt:lpstr>Model Transformation Possible</vt:lpstr>
      <vt:lpstr>Primary Model for VnV level 1</vt:lpstr>
      <vt:lpstr>Présentation PowerPoint</vt:lpstr>
      <vt:lpstr>Question round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openETCS Presentation</dc:title>
  <dc:subject>openETCS</dc:subject>
  <dc:creator/>
  <cp:keywords>openETCS</cp:keywords>
  <cp:lastModifiedBy/>
  <cp:revision>1</cp:revision>
  <dcterms:created xsi:type="dcterms:W3CDTF">2012-03-19T01:34:22Z</dcterms:created>
  <dcterms:modified xsi:type="dcterms:W3CDTF">2013-07-05T11:28:14Z</dcterms:modified>
</cp:coreProperties>
</file>