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8" r:id="rId4"/>
    <p:sldId id="282" r:id="rId5"/>
    <p:sldId id="265" r:id="rId6"/>
    <p:sldId id="295" r:id="rId7"/>
    <p:sldId id="300" r:id="rId8"/>
    <p:sldId id="296" r:id="rId9"/>
    <p:sldId id="298" r:id="rId10"/>
    <p:sldId id="299" r:id="rId11"/>
    <p:sldId id="304" r:id="rId12"/>
    <p:sldId id="303" r:id="rId13"/>
    <p:sldId id="302" r:id="rId14"/>
    <p:sldId id="272" r:id="rId15"/>
    <p:sldId id="281" r:id="rId16"/>
  </p:sldIdLst>
  <p:sldSz cx="9906000" cy="6858000" type="A4"/>
  <p:notesSz cx="6797675" cy="9926638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660066"/>
    <a:srgbClr val="0000FF"/>
    <a:srgbClr val="D1FFDA"/>
    <a:srgbClr val="8989FF"/>
    <a:srgbClr val="AFFFBE"/>
    <a:srgbClr val="FF3300"/>
    <a:srgbClr val="006600"/>
    <a:srgbClr val="5A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3" autoAdjust="0"/>
    <p:restoredTop sz="92231" autoAdjust="0"/>
  </p:normalViewPr>
  <p:slideViewPr>
    <p:cSldViewPr snapToGrid="0">
      <p:cViewPr varScale="1">
        <p:scale>
          <a:sx n="69" d="100"/>
          <a:sy n="69" d="100"/>
        </p:scale>
        <p:origin x="-996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0" y="648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703" cy="53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>
            <a:lvl1pPr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775" y="1"/>
            <a:ext cx="2895700" cy="53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>
            <a:lvl1pPr algn="r"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9322"/>
            <a:ext cx="2971703" cy="45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b" anchorCtr="0" compatLnSpc="1">
            <a:prstTxWarp prst="textNoShape">
              <a:avLst/>
            </a:prstTxWarp>
          </a:bodyPr>
          <a:lstStyle>
            <a:lvl1pPr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775" y="9449322"/>
            <a:ext cx="2895700" cy="45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b" anchorCtr="0" compatLnSpc="1">
            <a:prstTxWarp prst="textNoShape">
              <a:avLst/>
            </a:prstTxWarp>
          </a:bodyPr>
          <a:lstStyle>
            <a:lvl1pPr algn="r"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CC178C65-EB91-49D1-8074-4DD109F1990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9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>
            <a:lvl1pPr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>
            <a:lvl1pPr algn="r"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37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4653"/>
            <a:ext cx="4985772" cy="446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45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b" anchorCtr="0" compatLnSpc="1">
            <a:prstTxWarp prst="textNoShape">
              <a:avLst/>
            </a:prstTxWarp>
          </a:bodyPr>
          <a:lstStyle>
            <a:lvl1pPr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45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b" anchorCtr="0" compatLnSpc="1">
            <a:prstTxWarp prst="textNoShape">
              <a:avLst/>
            </a:prstTxWarp>
          </a:bodyPr>
          <a:lstStyle>
            <a:lvl1pPr algn="r"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62D7888D-5D26-4E38-BCC6-3E28F6206E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8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 Parts- </a:t>
            </a:r>
            <a:r>
              <a:rPr lang="de-DE" dirty="0" err="1" smtClean="0"/>
              <a:t>Presentation</a:t>
            </a:r>
            <a:r>
              <a:rPr lang="de-DE" dirty="0" smtClean="0"/>
              <a:t>:</a:t>
            </a:r>
          </a:p>
          <a:p>
            <a:r>
              <a:rPr lang="de-DE" dirty="0" smtClean="0"/>
              <a:t>General </a:t>
            </a:r>
            <a:r>
              <a:rPr lang="de-DE" dirty="0" err="1" smtClean="0"/>
              <a:t>Verification</a:t>
            </a:r>
            <a:r>
              <a:rPr lang="de-DE" baseline="0" dirty="0" smtClean="0"/>
              <a:t> &amp; Validation Part (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Part on Model </a:t>
            </a:r>
            <a:r>
              <a:rPr lang="de-DE" baseline="0" dirty="0" err="1" smtClean="0"/>
              <a:t>Based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Professor Jan Peleska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University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Bremen</a:t>
            </a:r>
          </a:p>
          <a:p>
            <a:pPr marL="171450" indent="-171450">
              <a:buFont typeface="Wingdings"/>
              <a:buChar char="è"/>
            </a:pPr>
            <a:r>
              <a:rPr lang="de-DE" baseline="0" dirty="0" smtClean="0">
                <a:sym typeface="Wingdings" pitchFamily="2" charset="2"/>
              </a:rPr>
              <a:t>Set out </a:t>
            </a:r>
            <a:r>
              <a:rPr lang="de-DE" baseline="0" dirty="0" err="1" smtClean="0">
                <a:sym typeface="Wingdings" pitchFamily="2" charset="2"/>
              </a:rPr>
              <a:t>to</a:t>
            </a:r>
            <a:r>
              <a:rPr lang="de-DE" baseline="0" dirty="0" smtClean="0">
                <a:sym typeface="Wingdings" pitchFamily="2" charset="2"/>
              </a:rPr>
              <a:t>  do? </a:t>
            </a:r>
          </a:p>
          <a:p>
            <a:pPr marL="171450" indent="-171450">
              <a:buFont typeface="Wingdings"/>
              <a:buChar char="è"/>
            </a:pPr>
            <a:r>
              <a:rPr lang="de-DE" baseline="0" dirty="0" err="1" smtClean="0">
                <a:sym typeface="Wingdings" pitchFamily="2" charset="2"/>
              </a:rPr>
              <a:t>What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are</a:t>
            </a:r>
            <a:r>
              <a:rPr lang="de-DE" baseline="0" dirty="0" smtClean="0">
                <a:sym typeface="Wingdings" pitchFamily="2" charset="2"/>
              </a:rPr>
              <a:t> the </a:t>
            </a:r>
            <a:r>
              <a:rPr lang="de-DE" baseline="0" dirty="0" err="1" smtClean="0">
                <a:sym typeface="Wingdings" pitchFamily="2" charset="2"/>
              </a:rPr>
              <a:t>challenges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face</a:t>
            </a:r>
            <a:r>
              <a:rPr lang="de-DE" baseline="0" dirty="0" smtClean="0">
                <a:sym typeface="Wingdings" pitchFamily="2" charset="2"/>
              </a:rPr>
              <a:t> in V&amp;V?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94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2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74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</a:t>
            </a:r>
            <a:r>
              <a:rPr lang="de-DE" baseline="0" dirty="0" smtClean="0"/>
              <a:t> 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483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 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91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all WP4 TL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participants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03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Marc: </a:t>
            </a:r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V&amp;V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Assessment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phase</a:t>
            </a:r>
            <a:endParaRPr lang="de-DE" dirty="0" smtClean="0"/>
          </a:p>
          <a:p>
            <a:r>
              <a:rPr lang="de-DE" dirty="0" smtClean="0">
                <a:sym typeface="Wingdings" pitchFamily="2" charset="2"/>
              </a:rPr>
              <a:t> </a:t>
            </a:r>
            <a:r>
              <a:rPr lang="de-DE" dirty="0" err="1" smtClean="0">
                <a:sym typeface="Wingdings" pitchFamily="2" charset="2"/>
              </a:rPr>
              <a:t>What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did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achieve</a:t>
            </a:r>
            <a:r>
              <a:rPr lang="de-DE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1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0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36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M/J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4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88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M/J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4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 J </a:t>
            </a:r>
            <a:r>
              <a:rPr lang="de-DE" dirty="0" err="1" smtClean="0"/>
              <a:t>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04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63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351" y="314318"/>
            <a:ext cx="2839507" cy="6708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898" y="5831033"/>
            <a:ext cx="1025590" cy="56613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81" y="5845663"/>
            <a:ext cx="1116402" cy="45157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9653" y="5821658"/>
            <a:ext cx="1285829" cy="568434"/>
          </a:xfrm>
          <a:prstGeom prst="rect">
            <a:avLst/>
          </a:prstGeom>
        </p:spPr>
      </p:pic>
      <p:sp>
        <p:nvSpPr>
          <p:cNvPr id="22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00025" y="3657601"/>
            <a:ext cx="9505950" cy="1346661"/>
          </a:xfrm>
        </p:spPr>
        <p:txBody>
          <a:bodyPr anchor="ctr"/>
          <a:lstStyle>
            <a:lvl1pPr marL="4486275" indent="-4486275" algn="ctr" defTabSz="914400">
              <a:defRPr/>
            </a:lvl1pPr>
          </a:lstStyle>
          <a:p>
            <a:pPr marL="2598738" indent="-2598738" algn="ctr"/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237" y="4475670"/>
            <a:ext cx="958056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177800" eaLnBrk="0" hangingPunct="0">
              <a:defRPr/>
            </a:pPr>
            <a:endParaRPr lang="en-US" sz="36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24" name="Line 3"/>
          <p:cNvSpPr>
            <a:spLocks noChangeShapeType="1"/>
          </p:cNvSpPr>
          <p:nvPr userDrawn="1"/>
        </p:nvSpPr>
        <p:spPr bwMode="auto">
          <a:xfrm>
            <a:off x="6537325" y="6426200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6537325" y="6137275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5"/>
          <p:cNvSpPr>
            <a:spLocks noChangeShapeType="1"/>
          </p:cNvSpPr>
          <p:nvPr userDrawn="1"/>
        </p:nvSpPr>
        <p:spPr bwMode="auto">
          <a:xfrm>
            <a:off x="6537325" y="5849938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6"/>
          <p:cNvSpPr>
            <a:spLocks noChangeShapeType="1"/>
          </p:cNvSpPr>
          <p:nvPr userDrawn="1"/>
        </p:nvSpPr>
        <p:spPr bwMode="auto">
          <a:xfrm>
            <a:off x="6537325" y="5561013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EBox"/>
          <p:cNvSpPr txBox="1">
            <a:spLocks noChangeArrowheads="1"/>
          </p:cNvSpPr>
          <p:nvPr userDrawn="1"/>
        </p:nvSpPr>
        <p:spPr bwMode="auto">
          <a:xfrm>
            <a:off x="6537325" y="6165850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Paris, 04.07.2013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9" name="Referentbox"/>
          <p:cNvSpPr txBox="1">
            <a:spLocks noChangeArrowheads="1"/>
          </p:cNvSpPr>
          <p:nvPr userDrawn="1"/>
        </p:nvSpPr>
        <p:spPr bwMode="auto">
          <a:xfrm>
            <a:off x="6537325" y="5876925"/>
            <a:ext cx="33670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Marc</a:t>
            </a:r>
            <a:r>
              <a:rPr lang="en-US" sz="1200" b="0" baseline="0" dirty="0" smtClean="0">
                <a:solidFill>
                  <a:schemeClr val="tx1"/>
                </a:solidFill>
              </a:rPr>
              <a:t> Behrens, Jan Welte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30" name="FirmaBox"/>
          <p:cNvSpPr txBox="1">
            <a:spLocks noChangeArrowheads="1"/>
          </p:cNvSpPr>
          <p:nvPr userDrawn="1"/>
        </p:nvSpPr>
        <p:spPr bwMode="auto">
          <a:xfrm>
            <a:off x="6537325" y="5589588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openETCS@ITEA2 Project</a:t>
            </a: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31" name="Picture 11" descr="ETCS-Führerstand"/>
          <p:cNvPicPr preferRelativeResize="0"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6019" y="1219200"/>
            <a:ext cx="1544907" cy="18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 descr="Titel"/>
          <p:cNvPicPr preferRelativeResize="0"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9066" y="1219201"/>
            <a:ext cx="216561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3" descr="content_pic_netz"/>
          <p:cNvPicPr preferRelativeResize="0"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3075" y="1219199"/>
            <a:ext cx="447406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4" descr="ETCS-Führerstand SBB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19199"/>
            <a:ext cx="179076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381357" y="5530377"/>
            <a:ext cx="100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 smtClean="0">
                <a:solidFill>
                  <a:schemeClr val="tx1"/>
                </a:solidFill>
              </a:rPr>
              <a:t>supported</a:t>
            </a:r>
            <a:r>
              <a:rPr lang="en-US" sz="1000" b="0" dirty="0" smtClean="0">
                <a:solidFill>
                  <a:schemeClr val="tx1"/>
                </a:solidFill>
              </a:rPr>
              <a:t> by: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45" name="WordArt 14"/>
          <p:cNvSpPr>
            <a:spLocks noChangeAspect="1" noChangeArrowheads="1" noChangeShapeType="1" noTextEdit="1"/>
          </p:cNvSpPr>
          <p:nvPr/>
        </p:nvSpPr>
        <p:spPr bwMode="auto">
          <a:xfrm>
            <a:off x="7748147" y="333508"/>
            <a:ext cx="1965653" cy="5587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openETCS </a:t>
            </a:r>
          </a:p>
        </p:txBody>
      </p:sp>
      <p:sp>
        <p:nvSpPr>
          <p:cNvPr id="44" name="Rectangle 13"/>
          <p:cNvSpPr>
            <a:spLocks noChangeArrowheads="1"/>
          </p:cNvSpPr>
          <p:nvPr userDrawn="1"/>
        </p:nvSpPr>
        <p:spPr bwMode="auto">
          <a:xfrm flipV="1">
            <a:off x="0" y="1080046"/>
            <a:ext cx="9906000" cy="1444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de-DE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sp>
        <p:nvSpPr>
          <p:cNvPr id="48" name="Rectangle 13"/>
          <p:cNvSpPr>
            <a:spLocks noChangeArrowheads="1"/>
          </p:cNvSpPr>
          <p:nvPr userDrawn="1"/>
        </p:nvSpPr>
        <p:spPr bwMode="auto">
          <a:xfrm>
            <a:off x="-4761" y="3100374"/>
            <a:ext cx="9906000" cy="1444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de-DE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637" y="5821658"/>
            <a:ext cx="1958375" cy="4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0025" y="1557339"/>
            <a:ext cx="9505950" cy="4860088"/>
          </a:xfrm>
        </p:spPr>
        <p:txBody>
          <a:bodyPr/>
          <a:lstStyle>
            <a:lvl1pPr marL="265113" indent="-265113">
              <a:defRPr/>
            </a:lvl1pPr>
            <a:lvl3pPr marL="809625" indent="-252413">
              <a:defRPr/>
            </a:lvl3pPr>
            <a:lvl4pPr marL="1077913" indent="-269875">
              <a:defRPr/>
            </a:lvl4pPr>
            <a:lvl5pPr marL="1346200" indent="-255588">
              <a:defRPr/>
            </a:lvl5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7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0025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35A66-76C5-4CA8-8C89-434D4A28B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FC453-6C1C-4CB4-BDBE-05A0CC29E5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264959"/>
            <a:ext cx="7972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1557338"/>
            <a:ext cx="950595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00500" y="6692900"/>
            <a:ext cx="1905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51956-8EB3-474A-B736-EC9688DAE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0025" y="6692900"/>
            <a:ext cx="37084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  <p:sp>
        <p:nvSpPr>
          <p:cNvPr id="263181" name="Rectangle 13"/>
          <p:cNvSpPr>
            <a:spLocks noChangeArrowheads="1"/>
          </p:cNvSpPr>
          <p:nvPr userDrawn="1"/>
        </p:nvSpPr>
        <p:spPr bwMode="auto">
          <a:xfrm>
            <a:off x="0" y="1052524"/>
            <a:ext cx="9906000" cy="144464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en-US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pic>
        <p:nvPicPr>
          <p:cNvPr id="9" name="Picture 2" descr="https://github.com/openETCS/ecosystem/blob/master/openETCS_LateX_templates/template/oOLT.png?raw=tru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6488" y="6436760"/>
            <a:ext cx="614697" cy="3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WordArt 14"/>
          <p:cNvSpPr>
            <a:spLocks noChangeArrowheads="1" noChangeShapeType="1" noTextEdit="1"/>
          </p:cNvSpPr>
          <p:nvPr/>
        </p:nvSpPr>
        <p:spPr bwMode="auto">
          <a:xfrm>
            <a:off x="8367715" y="560394"/>
            <a:ext cx="1423988" cy="3603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openETCS 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668" y="131546"/>
            <a:ext cx="1685332" cy="296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927" r:id="rId1"/>
    <p:sldLayoutId id="2147488415" r:id="rId2"/>
    <p:sldLayoutId id="2147488417" r:id="rId3"/>
    <p:sldLayoutId id="214748841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defRPr sz="24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2778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93763" indent="-2524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•"/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168400" indent="-269875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36688" indent="-255588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36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6pPr>
      <a:lvl7pPr marL="27908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7pPr>
      <a:lvl8pPr marL="32480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8pPr>
      <a:lvl9pPr marL="37052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arc.Behrens@DLR.d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GB" b="0" dirty="0" err="1"/>
              <a:t>Workpackage</a:t>
            </a:r>
            <a:r>
              <a:rPr lang="en-GB" b="0" dirty="0"/>
              <a:t> 4</a:t>
            </a:r>
            <a:br>
              <a:rPr lang="en-GB" b="0" dirty="0"/>
            </a:br>
            <a:r>
              <a:rPr lang="en-GB" dirty="0"/>
              <a:t>Verification &amp; Validation </a:t>
            </a:r>
            <a:r>
              <a:rPr lang="en-GB" dirty="0" smtClean="0"/>
              <a:t>&amp; Safety approach</a:t>
            </a:r>
            <a:endParaRPr lang="de-DE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17013" y="60690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"/>
    </mc:Choice>
    <mc:Fallback xmlns="">
      <p:transition spd="slow" advTm="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WP7 Tool-Benchmark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421594"/>
              </p:ext>
            </p:extLst>
          </p:nvPr>
        </p:nvGraphicFramePr>
        <p:xfrm>
          <a:off x="200025" y="1556048"/>
          <a:ext cx="9494750" cy="4861918"/>
        </p:xfrm>
        <a:graphic>
          <a:graphicData uri="http://schemas.openxmlformats.org/drawingml/2006/table">
            <a:tbl>
              <a:tblPr/>
              <a:tblGrid>
                <a:gridCol w="1704037"/>
                <a:gridCol w="616723"/>
                <a:gridCol w="3160395"/>
                <a:gridCol w="673689"/>
                <a:gridCol w="196850"/>
                <a:gridCol w="198144"/>
                <a:gridCol w="230342"/>
                <a:gridCol w="198144"/>
                <a:gridCol w="230342"/>
                <a:gridCol w="230342"/>
                <a:gridCol w="198144"/>
                <a:gridCol w="230342"/>
                <a:gridCol w="198144"/>
                <a:gridCol w="230342"/>
                <a:gridCol w="723225"/>
                <a:gridCol w="475545"/>
              </a:tblGrid>
              <a:tr h="1101420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Weight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GOPRR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ERTMSFormalSpecs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SysML with papyrus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SysML with EA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SCADE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EventB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Classical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System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Petri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GNATprove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Semi-Formal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 Main usage of the approach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which phases do you recommend the approach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which type of activities do you recommend the approach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 Language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are the main characteristics of the language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capabilities of the language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 System Analysis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the approach can be involved for the sub-system requirement specification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3.4.1 Semi-formal model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Concerning semi-formal model, how the WP2 requirements are covered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59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Concerning safety properties management, how the WP2 requirements are covered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Does the language allow to formalize (D2.6-02-069):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3.4.2 Strictly formal model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Concerning strictly formal model, how the WP2 requirements are covered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Does the language allow to formalize (D2.6-02-070):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5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3.5.1 Functional design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the approach allows to produce a functional software model of the on-board unit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3.5.2 SSIL4 design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the approach allows to produce in safety a software model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59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criteria for software architecture are covered by the methodology (see EN50128 table A.3)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5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 Software code generation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criteria for software design and implementation are covered by the methodology (see EN50128 table A.4)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 Main usage of the tool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task are covered by the tool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 Use of the tool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5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 Certifiability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section discusses how the tool can be classified according EN50128 requirements (D2.6-02-085).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283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Sum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Semi Formal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Expectations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WP7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the </a:t>
            </a:r>
            <a:r>
              <a:rPr lang="de-DE" dirty="0" err="1" smtClean="0"/>
              <a:t>VnV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consistency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marL="706437" lvl="1" indent="-342900">
              <a:buFontTx/>
              <a:buChar char="-"/>
            </a:pPr>
            <a:r>
              <a:rPr lang="de-DE" dirty="0" err="1" smtClean="0"/>
              <a:t>Does</a:t>
            </a:r>
            <a:r>
              <a:rPr lang="de-DE" dirty="0" smtClean="0"/>
              <a:t> the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/>
              <a:t>?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marL="706437" lvl="1" indent="-342900">
              <a:buFontTx/>
              <a:buChar char="-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the </a:t>
            </a:r>
            <a:r>
              <a:rPr lang="de-DE" dirty="0" err="1" smtClean="0"/>
              <a:t>tools</a:t>
            </a:r>
            <a:r>
              <a:rPr lang="de-DE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706437" lvl="1" indent="-342900">
              <a:buFontTx/>
              <a:buChar char="-"/>
            </a:pPr>
            <a:r>
              <a:rPr lang="de-DE" dirty="0"/>
              <a:t>Do the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artifacts</a:t>
            </a:r>
            <a:endParaRPr lang="de-DE" dirty="0"/>
          </a:p>
          <a:p>
            <a:pPr marL="706437" lvl="1" indent="-342900">
              <a:buFontTx/>
              <a:buChar char="-"/>
            </a:pPr>
            <a:r>
              <a:rPr lang="de-DE" dirty="0"/>
              <a:t>Do the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trace</a:t>
            </a:r>
            <a:r>
              <a:rPr lang="de-DE" dirty="0" smtClean="0"/>
              <a:t>?</a:t>
            </a:r>
            <a:endParaRPr lang="de-DE" dirty="0"/>
          </a:p>
          <a:p>
            <a:pPr marL="363537" lvl="1" indent="0">
              <a:buNone/>
            </a:pPr>
            <a:endParaRPr lang="de-DE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1551709"/>
            <a:ext cx="6913417" cy="489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Transformation </a:t>
            </a:r>
            <a:r>
              <a:rPr lang="de-DE" dirty="0" err="1"/>
              <a:t>P</a:t>
            </a:r>
            <a:r>
              <a:rPr lang="de-DE" dirty="0" err="1" smtClean="0"/>
              <a:t>ossible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5136573" y="1773383"/>
            <a:ext cx="201237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136571" y="3006439"/>
            <a:ext cx="529938" cy="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36572" y="4475019"/>
            <a:ext cx="20123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136573" y="3906982"/>
            <a:ext cx="1006185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197927" y="2854036"/>
            <a:ext cx="6598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" name="Rectangle 3075"/>
          <p:cNvSpPr/>
          <p:nvPr/>
        </p:nvSpPr>
        <p:spPr bwMode="auto">
          <a:xfrm>
            <a:off x="4857750" y="1773383"/>
            <a:ext cx="278824" cy="1233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11957" y="3006439"/>
            <a:ext cx="276226" cy="32835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148946" y="4475019"/>
            <a:ext cx="263236" cy="1814944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11140" y="3906982"/>
            <a:ext cx="263236" cy="1814944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14354" y="2854036"/>
            <a:ext cx="315191" cy="734291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116658" y="3221181"/>
            <a:ext cx="523007" cy="0"/>
          </a:xfrm>
          <a:prstGeom prst="straightConnector1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345132" y="2951019"/>
            <a:ext cx="512618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116658" y="3976252"/>
            <a:ext cx="894482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5136574" y="4578926"/>
            <a:ext cx="2012372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8129154" y="3456709"/>
            <a:ext cx="375805" cy="450273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129588" y="3997338"/>
            <a:ext cx="375372" cy="40207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8067675" y="4992844"/>
            <a:ext cx="52646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8071137" y="5729737"/>
            <a:ext cx="523007" cy="0"/>
          </a:xfrm>
          <a:prstGeom prst="straightConnector1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8074168" y="5228375"/>
            <a:ext cx="597909" cy="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8579856" y="3994903"/>
            <a:ext cx="1321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Artifacts </a:t>
            </a:r>
            <a:r>
              <a:rPr lang="de-DE" sz="1050" dirty="0" err="1" smtClean="0"/>
              <a:t>as</a:t>
            </a:r>
            <a:r>
              <a:rPr lang="de-DE" sz="1050" dirty="0" smtClean="0"/>
              <a:t> </a:t>
            </a:r>
            <a:r>
              <a:rPr lang="de-DE" sz="1050" dirty="0" err="1" smtClean="0"/>
              <a:t>input</a:t>
            </a:r>
            <a:r>
              <a:rPr lang="de-DE" sz="1050" dirty="0" smtClean="0"/>
              <a:t> </a:t>
            </a:r>
          </a:p>
          <a:p>
            <a:r>
              <a:rPr lang="de-DE" sz="1050" dirty="0" err="1" smtClean="0"/>
              <a:t>for</a:t>
            </a:r>
            <a:r>
              <a:rPr lang="de-DE" sz="1050" dirty="0" smtClean="0"/>
              <a:t> </a:t>
            </a:r>
            <a:r>
              <a:rPr lang="de-DE" sz="1050" dirty="0" err="1" smtClean="0"/>
              <a:t>VnV</a:t>
            </a:r>
            <a:r>
              <a:rPr lang="de-DE" sz="1050" dirty="0" smtClean="0"/>
              <a:t> </a:t>
            </a:r>
            <a:r>
              <a:rPr lang="de-DE" sz="1050" dirty="0" err="1" smtClean="0"/>
              <a:t>level</a:t>
            </a:r>
            <a:r>
              <a:rPr lang="de-DE" sz="1050" dirty="0" smtClean="0"/>
              <a:t> 1</a:t>
            </a:r>
            <a:endParaRPr lang="en-GB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594144" y="3551040"/>
            <a:ext cx="10150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Backup </a:t>
            </a:r>
            <a:r>
              <a:rPr lang="de-DE" sz="1050" dirty="0" err="1" smtClean="0"/>
              <a:t>or</a:t>
            </a:r>
            <a:r>
              <a:rPr lang="de-DE" sz="1050" dirty="0" smtClean="0"/>
              <a:t> </a:t>
            </a:r>
          </a:p>
          <a:p>
            <a:r>
              <a:rPr lang="de-DE" sz="1050" dirty="0" err="1" smtClean="0"/>
              <a:t>VnV</a:t>
            </a:r>
            <a:r>
              <a:rPr lang="de-DE" sz="1050" dirty="0" smtClean="0"/>
              <a:t> </a:t>
            </a:r>
            <a:r>
              <a:rPr lang="de-DE" sz="1050" dirty="0" err="1" smtClean="0"/>
              <a:t>artifact</a:t>
            </a:r>
            <a:r>
              <a:rPr lang="de-DE" sz="1050" dirty="0" smtClean="0"/>
              <a:t>?</a:t>
            </a:r>
            <a:endParaRPr lang="en-GB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8672077" y="4832219"/>
            <a:ext cx="791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VnV</a:t>
            </a:r>
            <a:r>
              <a:rPr lang="de-DE" sz="1050" dirty="0" smtClean="0"/>
              <a:t> l1 </a:t>
            </a:r>
            <a:r>
              <a:rPr lang="de-DE" sz="1050" dirty="0" err="1" smtClean="0"/>
              <a:t>transfor-mation</a:t>
            </a:r>
            <a:endParaRPr lang="en-GB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8672077" y="5614367"/>
            <a:ext cx="124585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Transformation/ </a:t>
            </a:r>
          </a:p>
          <a:p>
            <a:r>
              <a:rPr lang="de-DE" sz="1050" dirty="0" err="1" smtClean="0"/>
              <a:t>constraints</a:t>
            </a:r>
            <a:r>
              <a:rPr lang="de-DE" sz="1050" dirty="0" smtClean="0"/>
              <a:t> </a:t>
            </a:r>
          </a:p>
          <a:p>
            <a:r>
              <a:rPr lang="de-DE" sz="1050" dirty="0" err="1" smtClean="0"/>
              <a:t>proof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6679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Primary Model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VnV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</a:p>
          <a:p>
            <a:r>
              <a:rPr lang="de-DE" dirty="0"/>
              <a:t>	</a:t>
            </a:r>
            <a:r>
              <a:rPr lang="de-DE" dirty="0" err="1" smtClean="0"/>
              <a:t>SysML</a:t>
            </a:r>
            <a:r>
              <a:rPr lang="de-DE" dirty="0" smtClean="0"/>
              <a:t>/</a:t>
            </a:r>
            <a:r>
              <a:rPr lang="de-DE" dirty="0" err="1" smtClean="0"/>
              <a:t>papyrus</a:t>
            </a:r>
            <a:r>
              <a:rPr lang="de-DE" dirty="0" smtClean="0"/>
              <a:t> (High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)</a:t>
            </a:r>
            <a:endParaRPr lang="en-GB" dirty="0" smtClean="0"/>
          </a:p>
          <a:p>
            <a:r>
              <a:rPr lang="de-DE" dirty="0"/>
              <a:t>	</a:t>
            </a:r>
            <a:r>
              <a:rPr lang="de-DE" dirty="0" smtClean="0"/>
              <a:t>SCADE (Low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&amp; Code)</a:t>
            </a:r>
          </a:p>
          <a:p>
            <a:endParaRPr lang="de-DE" dirty="0"/>
          </a:p>
          <a:p>
            <a:r>
              <a:rPr lang="de-DE" dirty="0" err="1" smtClean="0"/>
              <a:t>Justification</a:t>
            </a:r>
            <a:r>
              <a:rPr lang="de-DE" dirty="0" smtClean="0"/>
              <a:t>:</a:t>
            </a:r>
          </a:p>
          <a:p>
            <a:r>
              <a:rPr lang="de-DE" dirty="0"/>
              <a:t>	</a:t>
            </a:r>
            <a:r>
              <a:rPr lang="de-DE" dirty="0" err="1" smtClean="0"/>
              <a:t>SysML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agreed</a:t>
            </a:r>
            <a:r>
              <a:rPr lang="de-DE" dirty="0" smtClean="0"/>
              <a:t> on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(WP7- Workshop 4.7.2013)</a:t>
            </a:r>
          </a:p>
          <a:p>
            <a:r>
              <a:rPr lang="de-DE" dirty="0"/>
              <a:t>	</a:t>
            </a:r>
            <a:r>
              <a:rPr lang="de-DE" dirty="0" smtClean="0"/>
              <a:t>SCADE: </a:t>
            </a:r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available</a:t>
            </a:r>
            <a:r>
              <a:rPr lang="de-DE" dirty="0" smtClean="0"/>
              <a:t> formal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WP7 </a:t>
            </a:r>
            <a:r>
              <a:rPr lang="de-DE" dirty="0" err="1" smtClean="0"/>
              <a:t>benchmark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</a:p>
          <a:p>
            <a:pPr lvl="1"/>
            <a:endParaRPr lang="de-DE" dirty="0"/>
          </a:p>
          <a:p>
            <a:pPr lvl="1"/>
            <a:endParaRPr lang="de-DE" dirty="0" smtClean="0">
              <a:hlinkClick r:id="rId3"/>
            </a:endParaRPr>
          </a:p>
          <a:p>
            <a:pPr lvl="1"/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further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regular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information</a:t>
            </a:r>
            <a:r>
              <a:rPr lang="de-DE" dirty="0">
                <a:hlinkClick r:id="rId3"/>
              </a:rPr>
              <a:t>, </a:t>
            </a:r>
            <a:r>
              <a:rPr lang="de-DE" dirty="0" err="1">
                <a:hlinkClick r:id="rId3"/>
              </a:rPr>
              <a:t>please</a:t>
            </a:r>
            <a:r>
              <a:rPr lang="de-DE" dirty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subscribe</a:t>
            </a:r>
            <a:r>
              <a:rPr lang="de-DE" dirty="0" smtClean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to</a:t>
            </a:r>
            <a:r>
              <a:rPr lang="de-DE" dirty="0" smtClean="0">
                <a:hlinkClick r:id="rId3"/>
              </a:rPr>
              <a:t> the </a:t>
            </a:r>
            <a:r>
              <a:rPr lang="de-DE" dirty="0" err="1" smtClean="0">
                <a:hlinkClick r:id="rId3"/>
              </a:rPr>
              <a:t>Verification</a:t>
            </a:r>
            <a:r>
              <a:rPr lang="de-DE" dirty="0" smtClean="0">
                <a:hlinkClick r:id="rId3"/>
              </a:rPr>
              <a:t> &amp; Validation </a:t>
            </a:r>
            <a:r>
              <a:rPr lang="de-DE" dirty="0" err="1" smtClean="0">
                <a:hlinkClick r:id="rId3"/>
              </a:rPr>
              <a:t>group</a:t>
            </a:r>
            <a:r>
              <a:rPr lang="de-DE" dirty="0" smtClean="0">
                <a:hlinkClick r:id="rId3"/>
              </a:rPr>
              <a:t>: wp4+subscribe@openetcs.org</a:t>
            </a:r>
            <a:endParaRPr lang="de-DE" dirty="0">
              <a:hlinkClick r:id="rId3"/>
            </a:endParaRPr>
          </a:p>
          <a:p>
            <a:pPr lvl="1"/>
            <a:endParaRPr lang="de-DE" dirty="0" smtClean="0">
              <a:hlinkClick r:id="rId3"/>
            </a:endParaRPr>
          </a:p>
          <a:p>
            <a:pPr marL="571500" lvl="1" indent="0">
              <a:buNone/>
            </a:pPr>
            <a:r>
              <a:rPr lang="de-DE" dirty="0" smtClean="0"/>
              <a:t>Marc Behrens</a:t>
            </a:r>
            <a:br>
              <a:rPr lang="de-DE" dirty="0" smtClean="0"/>
            </a:br>
            <a:r>
              <a:rPr lang="de-DE" dirty="0" smtClean="0"/>
              <a:t>Deutsches Zentrum für Luft- und Raumfahrt e.V.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Marc.Behrens@DLR.de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Tel: +49 (0) 531 295 3451</a:t>
            </a:r>
          </a:p>
          <a:p>
            <a:pPr lvl="1"/>
            <a:endParaRPr lang="de-DE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3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			Back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53110" y="122337"/>
            <a:ext cx="8521568" cy="838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Validation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000" b="0" dirty="0" smtClean="0"/>
              <a:t>Artifacts </a:t>
            </a:r>
            <a:r>
              <a:rPr lang="de-DE" sz="2000" b="0" dirty="0" err="1"/>
              <a:t>T</a:t>
            </a:r>
            <a:r>
              <a:rPr lang="de-DE" sz="2000" b="0" dirty="0" err="1" smtClean="0"/>
              <a:t>riggered</a:t>
            </a:r>
            <a:r>
              <a:rPr lang="de-DE" sz="2000" b="0" dirty="0" smtClean="0"/>
              <a:t> SCRUM-</a:t>
            </a:r>
            <a:r>
              <a:rPr lang="de-DE" sz="2000" b="0" dirty="0" err="1" smtClean="0"/>
              <a:t>Verificarion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and</a:t>
            </a:r>
            <a:r>
              <a:rPr lang="de-DE" sz="2000" b="0" dirty="0" smtClean="0"/>
              <a:t> Validation Level</a:t>
            </a:r>
            <a:endParaRPr lang="de-DE" sz="2000" b="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Safety case is based on  EN 50126 &amp; 50129</a:t>
            </a:r>
          </a:p>
          <a:p>
            <a:pPr lvl="1"/>
            <a:r>
              <a:rPr lang="de-DE" smtClean="0"/>
              <a:t>Always looks at the system at all</a:t>
            </a:r>
          </a:p>
          <a:p>
            <a:pPr lvl="1"/>
            <a:endParaRPr lang="de-DE" smtClean="0">
              <a:solidFill>
                <a:srgbClr val="FF0000"/>
              </a:solidFill>
            </a:endParaRPr>
          </a:p>
          <a:p>
            <a:pPr marL="379413" lvl="1">
              <a:buNone/>
            </a:pPr>
            <a:r>
              <a:rPr lang="de-DE" smtClean="0"/>
              <a:t>Parts of Safety Case</a:t>
            </a:r>
          </a:p>
          <a:p>
            <a:pPr marL="900113" lvl="1">
              <a:buNone/>
            </a:pPr>
            <a:r>
              <a:rPr lang="en-US" smtClean="0"/>
              <a:t>Part 1: Definition of System</a:t>
            </a:r>
          </a:p>
          <a:p>
            <a:pPr marL="900113" lvl="1">
              <a:buNone/>
            </a:pPr>
            <a:r>
              <a:rPr lang="de-DE" smtClean="0"/>
              <a:t>Part 2: Quality Management Report</a:t>
            </a:r>
          </a:p>
          <a:p>
            <a:pPr marL="900113" lvl="1">
              <a:buNone/>
            </a:pPr>
            <a:r>
              <a:rPr lang="en-US" smtClean="0"/>
              <a:t>Part 3: Safety Management Report</a:t>
            </a:r>
          </a:p>
          <a:p>
            <a:pPr marL="900113" lvl="1">
              <a:buNone/>
            </a:pPr>
            <a:r>
              <a:rPr lang="en-US" smtClean="0"/>
              <a:t>Part 4: Technical Safety Report</a:t>
            </a:r>
          </a:p>
          <a:p>
            <a:pPr marL="900113" lvl="1">
              <a:buNone/>
            </a:pPr>
            <a:r>
              <a:rPr lang="en-US" smtClean="0"/>
              <a:t>Part 5: Related Safety Cases</a:t>
            </a:r>
          </a:p>
          <a:p>
            <a:pPr marL="900113" lvl="1">
              <a:buNone/>
            </a:pPr>
            <a:r>
              <a:rPr lang="de-DE" smtClean="0"/>
              <a:t>Part 6: Conclusion</a:t>
            </a:r>
            <a:endParaRPr lang="de-DE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428497" y="1664804"/>
            <a:ext cx="8970997" cy="453650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GB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 bwMode="auto">
          <a:xfrm>
            <a:off x="1238251" y="2057400"/>
            <a:ext cx="852156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81000" indent="-381000" algn="l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0913" indent="-379413" algn="l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520825" indent="-379413" algn="l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092325" indent="-381000" algn="l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663825" indent="-381000" algn="l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3121025" indent="-381000" algn="l" rtl="0" fontAlgn="base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3578225" indent="-381000" algn="l" rtl="0" fontAlgn="base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4035425" indent="-381000" algn="l" rtl="0" fontAlgn="base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4492625" indent="-381000" algn="l" rtl="0" fontAlgn="base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dirty="0"/>
              <a:t>Define testing interfaces of openETCS being foreseen by the </a:t>
            </a:r>
            <a:r>
              <a:rPr lang="en-GB" dirty="0" smtClean="0"/>
              <a:t>API</a:t>
            </a:r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3" y="1520788"/>
            <a:ext cx="9627394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88504" y="2942803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90237" y="3266839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57467" y="3590875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4574" y="4223688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46255" y="4547724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83925" y="4887019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71457" y="5663848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3653310" y="6300265"/>
            <a:ext cx="870643" cy="1454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72913" y="6020588"/>
            <a:ext cx="195022" cy="7270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2303" y="1289955"/>
            <a:ext cx="524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 </a:t>
            </a:r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Validation Level: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13995" y="2058237"/>
            <a:ext cx="585040" cy="405409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31891" y="2050983"/>
            <a:ext cx="844841" cy="405409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99121" y="2057400"/>
            <a:ext cx="688823" cy="405409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7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WP4 Progress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 bwMode="auto">
          <a:xfrm>
            <a:off x="5227004" y="3425840"/>
            <a:ext cx="1980000" cy="1080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0" dirty="0" err="1" smtClean="0">
                <a:solidFill>
                  <a:schemeClr val="tx1"/>
                </a:solidFill>
                <a:latin typeface="+mn-lt"/>
              </a:rPr>
              <a:t>Oct</a:t>
            </a:r>
            <a:r>
              <a:rPr lang="de-DE" sz="2000" b="0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2013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6729380" y="3426010"/>
            <a:ext cx="1980000" cy="1080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Nov. 2013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11197" y="1785420"/>
            <a:ext cx="1980000" cy="1080000"/>
          </a:xfrm>
          <a:prstGeom prst="wedgeRectCallout">
            <a:avLst>
              <a:gd name="adj1" fmla="val 20184"/>
              <a:gd name="adj2" fmla="val 10136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July</a:t>
            </a:r>
            <a:r>
              <a:rPr lang="de-DE" sz="1600" dirty="0" smtClean="0">
                <a:solidFill>
                  <a:schemeClr val="tx1"/>
                </a:solidFill>
              </a:rPr>
              <a:t> 2013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600" dirty="0" smtClean="0">
                <a:solidFill>
                  <a:schemeClr val="tx1"/>
                </a:solidFill>
              </a:rPr>
              <a:t>Verification </a:t>
            </a:r>
            <a:r>
              <a:rPr lang="en-GB" sz="1600" dirty="0">
                <a:solidFill>
                  <a:schemeClr val="tx1"/>
                </a:solidFill>
              </a:rPr>
              <a:t>and Validation </a:t>
            </a:r>
            <a:r>
              <a:rPr lang="en-GB" sz="1600" dirty="0" smtClean="0">
                <a:solidFill>
                  <a:schemeClr val="tx1"/>
                </a:solidFill>
              </a:rPr>
              <a:t>Plan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782398" y="5076839"/>
            <a:ext cx="1980000" cy="1080000"/>
          </a:xfrm>
          <a:prstGeom prst="wedgeRectCallout">
            <a:avLst>
              <a:gd name="adj1" fmla="val -48587"/>
              <a:gd name="adj2" fmla="val -9770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July 2013: </a:t>
            </a:r>
          </a:p>
          <a:p>
            <a:r>
              <a:rPr lang="en-GB" sz="1600" dirty="0">
                <a:solidFill>
                  <a:schemeClr val="tx1"/>
                </a:solidFill>
              </a:rPr>
              <a:t>Decision on Preliminary Model to evaluate</a:t>
            </a:r>
          </a:p>
          <a:p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2764632" y="1785420"/>
            <a:ext cx="1980000" cy="1080000"/>
          </a:xfrm>
          <a:prstGeom prst="wedgeRectCallout">
            <a:avLst>
              <a:gd name="adj1" fmla="val -11068"/>
              <a:gd name="adj2" fmla="val 96419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chemeClr val="tx1"/>
                </a:solidFill>
                <a:latin typeface="+mn-lt"/>
              </a:rPr>
              <a:t>August 2013:</a:t>
            </a:r>
          </a:p>
          <a:p>
            <a:r>
              <a:rPr lang="de-DE" sz="1600" dirty="0" smtClean="0">
                <a:solidFill>
                  <a:schemeClr val="tx1"/>
                </a:solidFill>
                <a:latin typeface="+mn-lt"/>
              </a:rPr>
              <a:t>Goal: </a:t>
            </a:r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full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artifacts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traceability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, meta-formats</a:t>
            </a:r>
          </a:p>
          <a:p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6861272" y="1775483"/>
            <a:ext cx="1980000" cy="1080000"/>
          </a:xfrm>
          <a:prstGeom prst="wedgeRectCallout">
            <a:avLst>
              <a:gd name="adj1" fmla="val -61871"/>
              <a:gd name="adj2" fmla="val 99876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October 2013: </a:t>
            </a:r>
          </a:p>
          <a:p>
            <a:r>
              <a:rPr lang="en-GB" sz="1600" dirty="0">
                <a:solidFill>
                  <a:schemeClr val="tx1"/>
                </a:solidFill>
              </a:rPr>
              <a:t>V&amp;V Report on Preliminary Model</a:t>
            </a:r>
          </a:p>
          <a:p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4811234" y="1774372"/>
            <a:ext cx="1980000" cy="1080000"/>
          </a:xfrm>
          <a:prstGeom prst="wedgeRectCallout">
            <a:avLst>
              <a:gd name="adj1" fmla="val -48829"/>
              <a:gd name="adj2" fmla="val 99353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chemeClr val="tx1"/>
                </a:solidFill>
              </a:rPr>
              <a:t>September 2013: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Goal: </a:t>
            </a:r>
            <a:r>
              <a:rPr lang="de-DE" sz="1600" dirty="0" err="1" smtClean="0">
                <a:solidFill>
                  <a:schemeClr val="tx1"/>
                </a:solidFill>
              </a:rPr>
              <a:t>test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proof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coverage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6955049" y="5073159"/>
            <a:ext cx="1980000" cy="1080000"/>
          </a:xfrm>
          <a:prstGeom prst="wedgeRectCallout">
            <a:avLst>
              <a:gd name="adj1" fmla="val 8317"/>
              <a:gd name="adj2" fmla="val -9555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chemeClr val="tx1"/>
                </a:solidFill>
                <a:latin typeface="+mn-lt"/>
              </a:rPr>
              <a:t>Q4 2013</a:t>
            </a:r>
            <a:endParaRPr lang="en-GB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First Internal Assessment Report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2836337" y="5076839"/>
            <a:ext cx="1980000" cy="1080000"/>
          </a:xfrm>
          <a:prstGeom prst="wedgeRectCallout">
            <a:avLst>
              <a:gd name="adj1" fmla="val -73239"/>
              <a:gd name="adj2" fmla="val -9850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August 2013: </a:t>
            </a:r>
          </a:p>
          <a:p>
            <a:r>
              <a:rPr lang="de-DE" sz="1600" dirty="0">
                <a:solidFill>
                  <a:schemeClr val="tx1"/>
                </a:solidFill>
              </a:rPr>
              <a:t>Start </a:t>
            </a:r>
            <a:r>
              <a:rPr lang="de-DE" sz="1600" dirty="0" err="1">
                <a:solidFill>
                  <a:schemeClr val="tx1"/>
                </a:solidFill>
              </a:rPr>
              <a:t>of</a:t>
            </a:r>
            <a:r>
              <a:rPr lang="de-DE" sz="1600" dirty="0">
                <a:solidFill>
                  <a:schemeClr val="tx1"/>
                </a:solidFill>
              </a:rPr>
              <a:t> V&amp;V </a:t>
            </a:r>
          </a:p>
          <a:p>
            <a:r>
              <a:rPr lang="de-DE" sz="1600" dirty="0" err="1">
                <a:solidFill>
                  <a:schemeClr val="tx1"/>
                </a:solidFill>
              </a:rPr>
              <a:t>level</a:t>
            </a:r>
            <a:r>
              <a:rPr lang="de-DE" sz="1600" dirty="0">
                <a:solidFill>
                  <a:schemeClr val="tx1"/>
                </a:solidFill>
              </a:rPr>
              <a:t> 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 bwMode="auto">
          <a:xfrm>
            <a:off x="4893108" y="5076838"/>
            <a:ext cx="1980000" cy="1080000"/>
          </a:xfrm>
          <a:prstGeom prst="wedgeRectCallout">
            <a:avLst>
              <a:gd name="adj1" fmla="val 9144"/>
              <a:gd name="adj2" fmla="val -100442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October</a:t>
            </a:r>
            <a:r>
              <a:rPr lang="de-DE" sz="1600" dirty="0" smtClean="0">
                <a:solidFill>
                  <a:schemeClr val="tx1"/>
                </a:solidFill>
              </a:rPr>
              <a:t> 2013: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Goal: </a:t>
            </a:r>
            <a:r>
              <a:rPr lang="de-DE" sz="1600" dirty="0" err="1" smtClean="0">
                <a:solidFill>
                  <a:schemeClr val="tx1"/>
                </a:solidFill>
              </a:rPr>
              <a:t>Complete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VnV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level</a:t>
            </a:r>
            <a:r>
              <a:rPr lang="de-DE" sz="1600" dirty="0" smtClean="0">
                <a:solidFill>
                  <a:schemeClr val="tx1"/>
                </a:solidFill>
              </a:rPr>
              <a:t> 1 </a:t>
            </a:r>
            <a:r>
              <a:rPr lang="de-DE" sz="1600" dirty="0" err="1" smtClean="0">
                <a:solidFill>
                  <a:schemeClr val="tx1"/>
                </a:solidFill>
              </a:rPr>
              <a:t>process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 bwMode="auto">
          <a:xfrm>
            <a:off x="2187630" y="3425840"/>
            <a:ext cx="1980000" cy="1080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0" dirty="0" smtClean="0">
                <a:solidFill>
                  <a:schemeClr val="tx1"/>
                </a:solidFill>
                <a:latin typeface="+mn-lt"/>
              </a:rPr>
              <a:t>Aug.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2013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Chevron 20"/>
          <p:cNvSpPr/>
          <p:nvPr/>
        </p:nvSpPr>
        <p:spPr bwMode="auto">
          <a:xfrm>
            <a:off x="711197" y="3426010"/>
            <a:ext cx="1980000" cy="1080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0" dirty="0" err="1" smtClean="0">
                <a:solidFill>
                  <a:schemeClr val="tx1"/>
                </a:solidFill>
                <a:latin typeface="+mn-lt"/>
              </a:rPr>
              <a:t>July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2013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Chevron 21"/>
          <p:cNvSpPr/>
          <p:nvPr/>
        </p:nvSpPr>
        <p:spPr bwMode="auto">
          <a:xfrm>
            <a:off x="3704204" y="3426010"/>
            <a:ext cx="1980000" cy="1080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0" dirty="0" smtClean="0">
                <a:solidFill>
                  <a:schemeClr val="tx1"/>
                </a:solidFill>
                <a:latin typeface="+mn-lt"/>
              </a:rPr>
              <a:t>Sept.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2013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09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Validation </a:t>
            </a:r>
            <a:r>
              <a:rPr lang="de-DE" dirty="0"/>
              <a:t>I</a:t>
            </a:r>
            <a:r>
              <a:rPr lang="de-DE" dirty="0" smtClean="0"/>
              <a:t>nside openETCS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71" y="1952836"/>
            <a:ext cx="6435715" cy="417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7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Validation </a:t>
            </a:r>
            <a:r>
              <a:rPr lang="de-DE" dirty="0"/>
              <a:t>I</a:t>
            </a:r>
            <a:r>
              <a:rPr lang="de-DE" dirty="0" smtClean="0"/>
              <a:t>nside openETCS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71" y="1952836"/>
            <a:ext cx="6435715" cy="417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 bwMode="auto">
          <a:xfrm>
            <a:off x="179733" y="1176031"/>
            <a:ext cx="1980000" cy="776805"/>
          </a:xfrm>
          <a:prstGeom prst="wedgeRectCallout">
            <a:avLst>
              <a:gd name="adj1" fmla="val 48087"/>
              <a:gd name="adj2" fmla="val 14182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Tools for management of requirements 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580658" y="1176031"/>
            <a:ext cx="1980000" cy="1043294"/>
          </a:xfrm>
          <a:prstGeom prst="wedgeRectCallout">
            <a:avLst>
              <a:gd name="adj1" fmla="val -112107"/>
              <a:gd name="adj2" fmla="val 12662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 tool for </a:t>
            </a:r>
            <a:r>
              <a:rPr lang="en-GB" sz="1600" dirty="0" err="1" smtClean="0">
                <a:solidFill>
                  <a:schemeClr val="tx1"/>
                </a:solidFill>
                <a:latin typeface="+mn-lt"/>
              </a:rPr>
              <a:t>automizes</a:t>
            </a:r>
            <a:r>
              <a:rPr lang="en-GB" sz="1600" dirty="0" smtClean="0">
                <a:solidFill>
                  <a:schemeClr val="tx1"/>
                </a:solidFill>
                <a:latin typeface="+mn-lt"/>
              </a:rPr>
              <a:t> requirements coverage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580658" y="2314575"/>
            <a:ext cx="1980000" cy="776805"/>
          </a:xfrm>
          <a:prstGeom prst="wedgeRectCallout">
            <a:avLst>
              <a:gd name="adj1" fmla="val -110183"/>
              <a:gd name="adj2" fmla="val 67031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Tool for Hazard </a:t>
            </a:r>
            <a:r>
              <a:rPr lang="en-GB" sz="1600" dirty="0">
                <a:solidFill>
                  <a:schemeClr val="tx1"/>
                </a:solidFill>
                <a:latin typeface="+mn-lt"/>
              </a:rPr>
              <a:t>L</a:t>
            </a:r>
            <a:r>
              <a:rPr lang="en-GB" sz="1600" dirty="0" smtClean="0">
                <a:solidFill>
                  <a:schemeClr val="tx1"/>
                </a:solidFill>
                <a:latin typeface="+mn-lt"/>
              </a:rPr>
              <a:t>og/ Safety Evaluation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7580658" y="3174590"/>
            <a:ext cx="1980000" cy="511586"/>
          </a:xfrm>
          <a:prstGeom prst="wedgeRectCallout">
            <a:avLst>
              <a:gd name="adj1" fmla="val -88054"/>
              <a:gd name="adj2" fmla="val 85423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proofing framework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580658" y="3785671"/>
            <a:ext cx="1980000" cy="757754"/>
          </a:xfrm>
          <a:prstGeom prst="wedgeRectCallout">
            <a:avLst>
              <a:gd name="adj1" fmla="val -88054"/>
              <a:gd name="adj2" fmla="val -22241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  <a:latin typeface="+mn-lt"/>
              </a:rPr>
              <a:t>testmodel</a:t>
            </a:r>
            <a:endParaRPr lang="en-GB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de-DE" sz="1600" dirty="0" err="1">
                <a:solidFill>
                  <a:schemeClr val="tx1"/>
                </a:solidFill>
                <a:latin typeface="+mn-lt"/>
              </a:rPr>
              <a:t>t</a:t>
            </a:r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estgenerator</a:t>
            </a:r>
            <a:endParaRPr lang="de-DE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testsuite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580658" y="4643993"/>
            <a:ext cx="1980000" cy="566181"/>
          </a:xfrm>
          <a:prstGeom prst="wedgeRectCallout">
            <a:avLst>
              <a:gd name="adj1" fmla="val -91422"/>
              <a:gd name="adj2" fmla="val -1001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tools for code analysis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179733" y="2105236"/>
            <a:ext cx="2115792" cy="986144"/>
          </a:xfrm>
          <a:prstGeom prst="wedgeRectCallout">
            <a:avLst>
              <a:gd name="adj1" fmla="val 61142"/>
              <a:gd name="adj2" fmla="val 46206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Tools for SSRS: Data dictionary, management of requirements 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2371725" y="1343025"/>
            <a:ext cx="4724400" cy="364283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179733" y="5400675"/>
            <a:ext cx="2115792" cy="334342"/>
          </a:xfrm>
          <a:prstGeom prst="wedgeRectCallout">
            <a:avLst>
              <a:gd name="adj1" fmla="val 71946"/>
              <a:gd name="adj2" fmla="val -4495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Code generator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7580658" y="5842557"/>
            <a:ext cx="1980000" cy="566181"/>
          </a:xfrm>
          <a:prstGeom prst="wedgeRectCallout">
            <a:avLst>
              <a:gd name="adj1" fmla="val -94789"/>
              <a:gd name="adj2" fmla="val -11095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message based tests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77291" y="3174590"/>
            <a:ext cx="2115792" cy="611081"/>
          </a:xfrm>
          <a:prstGeom prst="wedgeRectCallout">
            <a:avLst>
              <a:gd name="adj1" fmla="val 64744"/>
              <a:gd name="adj2" fmla="val -30854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modelling tools for architecture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177291" y="3855321"/>
            <a:ext cx="2115792" cy="986144"/>
          </a:xfrm>
          <a:prstGeom prst="wedgeRectCallout">
            <a:avLst>
              <a:gd name="adj1" fmla="val 81400"/>
              <a:gd name="adj2" fmla="val -3686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System modelling tool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198783" y="4962525"/>
            <a:ext cx="2115792" cy="334342"/>
          </a:xfrm>
          <a:prstGeom prst="wedgeRectCallout">
            <a:avLst>
              <a:gd name="adj1" fmla="val 71946"/>
              <a:gd name="adj2" fmla="val -4495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Software model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00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(1</a:t>
            </a:r>
            <a:r>
              <a:rPr lang="de-DE" sz="1600" dirty="0" smtClean="0"/>
              <a:t>st</a:t>
            </a:r>
            <a:r>
              <a:rPr lang="de-DE" dirty="0"/>
              <a:t> </a:t>
            </a:r>
            <a:r>
              <a:rPr lang="de-DE" dirty="0" err="1" smtClean="0"/>
              <a:t>VnV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547814"/>
            <a:ext cx="9505950" cy="4860088"/>
          </a:xfrm>
        </p:spPr>
        <p:txBody>
          <a:bodyPr/>
          <a:lstStyle/>
          <a:p>
            <a:r>
              <a:rPr lang="de-DE" sz="3200" dirty="0" err="1" smtClean="0"/>
              <a:t>Qualification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generated</a:t>
            </a:r>
            <a:r>
              <a:rPr lang="de-DE" sz="3200" dirty="0" smtClean="0"/>
              <a:t> </a:t>
            </a:r>
            <a:r>
              <a:rPr lang="de-DE" sz="3200" dirty="0" err="1" smtClean="0"/>
              <a:t>artifacts</a:t>
            </a:r>
            <a:endParaRPr lang="de-DE" sz="32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 smtClean="0"/>
              <a:t>Using the same artifact as input – clearly defined interface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 smtClean="0"/>
              <a:t>Having </a:t>
            </a:r>
            <a:r>
              <a:rPr lang="en-CA" dirty="0" err="1" smtClean="0"/>
              <a:t>integrable</a:t>
            </a:r>
            <a:r>
              <a:rPr lang="en-CA" dirty="0" smtClean="0"/>
              <a:t> outputs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 smtClean="0"/>
              <a:t>Advantage: Not more effort on artifacts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48075" y="3886200"/>
            <a:ext cx="1485900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Arial" pitchFamily="34" charset="0"/>
              </a:rPr>
              <a:t>Tool 1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86375" y="3886199"/>
            <a:ext cx="1485900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Tool 2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2453012">
            <a:off x="4732641" y="3236809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8772571">
            <a:off x="5439008" y="3236809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9431120">
            <a:off x="4706334" y="4362450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2596948">
            <a:off x="5403176" y="4362450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3" name="Flowchart: Magnetic Disk 22"/>
          <p:cNvSpPr/>
          <p:nvPr/>
        </p:nvSpPr>
        <p:spPr bwMode="auto">
          <a:xfrm>
            <a:off x="4438650" y="2590800"/>
            <a:ext cx="1600200" cy="672525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one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artifact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4" name="Flowchart: Magnetic Disk 23"/>
          <p:cNvSpPr/>
          <p:nvPr/>
        </p:nvSpPr>
        <p:spPr bwMode="auto">
          <a:xfrm>
            <a:off x="4419600" y="4996635"/>
            <a:ext cx="1600200" cy="672525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one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artifact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2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(1</a:t>
            </a:r>
            <a:r>
              <a:rPr lang="de-DE" sz="1600" dirty="0" smtClean="0"/>
              <a:t>st</a:t>
            </a:r>
            <a:r>
              <a:rPr lang="de-DE" dirty="0"/>
              <a:t> </a:t>
            </a:r>
            <a:r>
              <a:rPr lang="de-DE" dirty="0" err="1" smtClean="0"/>
              <a:t>VnV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547814"/>
            <a:ext cx="9505950" cy="4860088"/>
          </a:xfrm>
        </p:spPr>
        <p:txBody>
          <a:bodyPr/>
          <a:lstStyle/>
          <a:p>
            <a:r>
              <a:rPr lang="de-DE" sz="3200" dirty="0" err="1"/>
              <a:t>Qualification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generated</a:t>
            </a:r>
            <a:r>
              <a:rPr lang="de-DE" sz="3200" dirty="0"/>
              <a:t> </a:t>
            </a:r>
            <a:r>
              <a:rPr lang="de-DE" sz="3200" dirty="0" err="1"/>
              <a:t>artifacts</a:t>
            </a:r>
            <a:endParaRPr lang="de-DE" sz="3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 smtClean="0"/>
              <a:t>Message Based Tests (Subset-026 chapter 7 &amp; 8 transferability)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 smtClean="0">
                <a:sym typeface="Wingdings" pitchFamily="2" charset="2"/>
              </a:rPr>
              <a:t> </a:t>
            </a:r>
            <a:r>
              <a:rPr lang="en-CA" dirty="0" smtClean="0"/>
              <a:t>Tests can contribute to Validation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48075" y="3525970"/>
            <a:ext cx="1485900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Arial" pitchFamily="34" charset="0"/>
              </a:rPr>
              <a:t>Tool 1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86375" y="3525969"/>
            <a:ext cx="1485900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Tool 2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2453012">
            <a:off x="4732641" y="2876579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8772571">
            <a:off x="5439008" y="2876579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2733198" y="4411888"/>
            <a:ext cx="466272" cy="105867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3" name="Flowchart: Magnetic Disk 22"/>
          <p:cNvSpPr/>
          <p:nvPr/>
        </p:nvSpPr>
        <p:spPr bwMode="auto">
          <a:xfrm>
            <a:off x="4438650" y="2230570"/>
            <a:ext cx="1600200" cy="672525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one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artifact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4" name="Flowchart: Magnetic Disk 23"/>
          <p:cNvSpPr/>
          <p:nvPr/>
        </p:nvSpPr>
        <p:spPr bwMode="auto">
          <a:xfrm>
            <a:off x="678846" y="4636404"/>
            <a:ext cx="1600200" cy="672525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Arial" pitchFamily="34" charset="0"/>
              </a:rPr>
              <a:t>Test-DB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5994725" y="4016034"/>
            <a:ext cx="403390" cy="62278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648075" y="4708089"/>
            <a:ext cx="3487016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Testsuite(s)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4389355" y="4041330"/>
            <a:ext cx="403390" cy="62278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15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Gaps in </a:t>
            </a:r>
            <a:r>
              <a:rPr lang="de-DE" dirty="0" err="1" smtClean="0"/>
              <a:t>primary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smtClean="0"/>
              <a:t>Top </a:t>
            </a:r>
            <a:r>
              <a:rPr lang="de-DE" dirty="0"/>
              <a:t>Level: </a:t>
            </a:r>
            <a:r>
              <a:rPr lang="de-DE" dirty="0" err="1"/>
              <a:t>Completing</a:t>
            </a:r>
            <a:r>
              <a:rPr lang="de-DE" dirty="0"/>
              <a:t> SSRS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  <a:p>
            <a:pPr marL="363537" lvl="1" indent="0"/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needed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Verification</a:t>
            </a:r>
            <a:r>
              <a:rPr lang="de-DE" dirty="0">
                <a:sym typeface="Wingdings" pitchFamily="2" charset="2"/>
              </a:rPr>
              <a:t>!</a:t>
            </a:r>
            <a:endParaRPr lang="de-DE" dirty="0"/>
          </a:p>
          <a:p>
            <a:pPr marL="363537" lvl="1" indent="0"/>
            <a:endParaRPr lang="de-DE" dirty="0"/>
          </a:p>
          <a:p>
            <a:pPr marL="0" indent="0"/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toolchain</a:t>
            </a:r>
            <a:endParaRPr lang="de-DE" dirty="0"/>
          </a:p>
          <a:p>
            <a:pPr marL="363537" lvl="1" indent="0"/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builds</a:t>
            </a:r>
            <a:r>
              <a:rPr lang="de-DE" dirty="0"/>
              <a:t> (all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chain</a:t>
            </a:r>
            <a:r>
              <a:rPr lang="de-DE" dirty="0"/>
              <a:t>) </a:t>
            </a:r>
            <a:endParaRPr lang="de-DE" dirty="0" smtClean="0"/>
          </a:p>
          <a:p>
            <a:pPr marL="363537" lvl="1" indent="0"/>
            <a:endParaRPr lang="de-DE" dirty="0"/>
          </a:p>
          <a:p>
            <a:pPr marL="0" indent="0"/>
            <a:r>
              <a:rPr lang="de-DE" dirty="0"/>
              <a:t> Code </a:t>
            </a:r>
            <a:r>
              <a:rPr lang="de-DE" dirty="0" err="1"/>
              <a:t>generator</a:t>
            </a:r>
            <a:r>
              <a:rPr lang="de-DE" dirty="0"/>
              <a:t> in the </a:t>
            </a:r>
            <a:r>
              <a:rPr lang="de-DE" dirty="0" err="1"/>
              <a:t>toolchain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542925" lvl="1" indent="-180975"/>
            <a:r>
              <a:rPr lang="de-DE" dirty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,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VnV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Artifacts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7" y="1545230"/>
            <a:ext cx="4696808" cy="434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 bwMode="auto">
          <a:xfrm>
            <a:off x="193970" y="2549236"/>
            <a:ext cx="3851562" cy="1445942"/>
          </a:xfrm>
          <a:prstGeom prst="wedgeRectCallout">
            <a:avLst>
              <a:gd name="adj1" fmla="val 61192"/>
              <a:gd name="adj2" fmla="val -6999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Mandatory criteria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  <a:p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- Model in baseline 3 exists</a:t>
            </a:r>
          </a:p>
          <a:p>
            <a:r>
              <a:rPr lang="en-GB" sz="1600" b="0" dirty="0" smtClean="0">
                <a:solidFill>
                  <a:schemeClr val="tx1"/>
                </a:solidFill>
              </a:rPr>
              <a:t>- Existing </a:t>
            </a:r>
            <a:r>
              <a:rPr lang="en-GB" sz="1600" b="0" dirty="0">
                <a:solidFill>
                  <a:schemeClr val="tx1"/>
                </a:solidFill>
              </a:rPr>
              <a:t>interfaces to other </a:t>
            </a:r>
            <a:r>
              <a:rPr lang="en-GB" sz="1600" b="0" dirty="0" err="1">
                <a:solidFill>
                  <a:schemeClr val="tx1"/>
                </a:solidFill>
              </a:rPr>
              <a:t>VnV</a:t>
            </a:r>
            <a:r>
              <a:rPr lang="en-GB" sz="1600" b="0" dirty="0">
                <a:solidFill>
                  <a:schemeClr val="tx1"/>
                </a:solidFill>
              </a:rPr>
              <a:t> </a:t>
            </a:r>
            <a:r>
              <a:rPr lang="en-GB" sz="1600" b="0" dirty="0" smtClean="0">
                <a:solidFill>
                  <a:schemeClr val="tx1"/>
                </a:solidFill>
              </a:rPr>
              <a:t>tools</a:t>
            </a:r>
            <a:endParaRPr lang="en-GB" sz="1600" b="0" dirty="0">
              <a:solidFill>
                <a:schemeClr val="tx1"/>
              </a:solidFill>
              <a:latin typeface="+mn-lt"/>
            </a:endParaRPr>
          </a:p>
          <a:p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GB" sz="1600" b="0" dirty="0">
                <a:solidFill>
                  <a:schemeClr val="tx1"/>
                </a:solidFill>
                <a:latin typeface="+mn-lt"/>
              </a:rPr>
              <a:t>Modularity (</a:t>
            </a:r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D2.6-02-078.1)</a:t>
            </a:r>
            <a:endParaRPr lang="en-GB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93970" y="4089667"/>
            <a:ext cx="3851562" cy="1628762"/>
          </a:xfrm>
          <a:prstGeom prst="wedgeRectCallout">
            <a:avLst>
              <a:gd name="adj1" fmla="val 60765"/>
              <a:gd name="adj2" fmla="val -2795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Necessary criteria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  <a:p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- Model completeness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- Evaluation </a:t>
            </a:r>
            <a:r>
              <a:rPr lang="en-GB" sz="1600" b="0" dirty="0">
                <a:solidFill>
                  <a:schemeClr val="tx1"/>
                </a:solidFill>
                <a:latin typeface="+mn-lt"/>
              </a:rPr>
              <a:t>from state of the art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- Integration</a:t>
            </a:r>
            <a:endParaRPr lang="en-GB" sz="16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99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RANS_1" val="ppEffectCoverLeftDown"/>
  <p:tag name="TRANS_0" val="ppEffectNone"/>
  <p:tag name="TRANS_COUNT" val="2"/>
  <p:tag name="OPTIONS_SOUND" val="Falsch"/>
  <p:tag name="OPTIONS_VIDEO" val="Falsch"/>
  <p:tag name="OPTIONS_OBJECTANIMATION" val="Falsch"/>
  <p:tag name="OPTIONS_TEXTANIMATION" val="Falsch"/>
  <p:tag name="PAGESETUP_O" val="1"/>
  <p:tag name="PAGESETUP_H" val="540"/>
  <p:tag name="PAGESETUP_W" val="780"/>
  <p:tag name="SC_8" val="16777215"/>
  <p:tag name="SC_7" val="15395562"/>
  <p:tag name="SC_6" val="15854824"/>
  <p:tag name="SC_5" val="12165005"/>
  <p:tag name="SC_4" val="6684672"/>
  <p:tag name="SC_3" val="39423"/>
  <p:tag name="SC_2" val="3507008"/>
  <p:tag name="SC_1" val="255"/>
  <p:tag name="THC_1" val="255"/>
  <p:tag name="PC_8" val="15196894"/>
  <p:tag name="PC_7" val="12165005"/>
  <p:tag name="PC_6" val="6684672"/>
  <p:tag name="PC_5" val="12632256"/>
  <p:tag name="PC_4" val="0"/>
  <p:tag name="PC_3" val="9868950"/>
  <p:tag name="PC_2" val="0"/>
  <p:tag name="PC_1" val="16777215"/>
  <p:tag name="NM_PAGEN_FONT_C" val="0"/>
  <p:tag name="NM_PAGEN_FONT_S" val="12"/>
  <p:tag name="NM_PAGEN_FONT" val="Arial"/>
  <p:tag name="NM_PAGEN_H" val="39"/>
  <p:tag name="NM_PAGEN_W" val="234,875"/>
  <p:tag name="NM_PAGEN_L" val="307,125"/>
  <p:tag name="NM_PAGEN_T" val="741"/>
  <p:tag name="NM_NOTES_FONT_C" val="0"/>
  <p:tag name="NM_NOTES_FONT_S" val="12"/>
  <p:tag name="NM_NOTES_FONT" val="Arial"/>
  <p:tag name="NM_NOTES_H" val="351"/>
  <p:tag name="NM_NOTES_W" val="397,5"/>
  <p:tag name="NM_NOTES_L" val="72,25"/>
  <p:tag name="NM_NOTES_T" val="370,5"/>
  <p:tag name="NM_DATE_FONT_C" val="0"/>
  <p:tag name="NM_DATE_FONT_S" val="12"/>
  <p:tag name="NM_DATE_FONT" val="Arial"/>
  <p:tag name="NM_DATE_H" val="39"/>
  <p:tag name="NM_DATE_W" val="234,875"/>
  <p:tag name="NM_DATE_L" val="307,125"/>
  <p:tag name="NM_DATE_T" val="0"/>
  <p:tag name="NM_FOOTER_FONT_C" val="0"/>
  <p:tag name="NM_FOOTER_FONT_S" val="12"/>
  <p:tag name="NM_FOOTER_FONT" val="Arial"/>
  <p:tag name="NM_FOOTER_H" val="39"/>
  <p:tag name="NM_FOOTER_W" val="234,875"/>
  <p:tag name="NM_FOOTER_L" val="0"/>
  <p:tag name="NM_FOOTER_T" val="741"/>
  <p:tag name="NM_PREVIEW_FONT_C" val="16777215"/>
  <p:tag name="NM_PREVIEW_FONT_S" val=""/>
  <p:tag name="NM_PREVIEW_H" val="292,5"/>
  <p:tag name="NM_PREVIEW_W" val="422,5"/>
  <p:tag name="NM_PREVIEW_L" val="59,75"/>
  <p:tag name="NM_PREVIEW_T" val="58,5"/>
  <p:tag name="NM_HEADER_FONT_C" val="0"/>
  <p:tag name="NM_HEADER_FONT_S" val="12"/>
  <p:tag name="NM_HEADER_FONT" val="Arial"/>
  <p:tag name="NM_HEADER_H" val="39"/>
  <p:tag name="NM_HEADER_W" val="234,875"/>
  <p:tag name="NM_HEADER_L" val="0"/>
  <p:tag name="NM_HEADER_T" val="0"/>
  <p:tag name="HM_PAGEN_FONT_C" val="0"/>
  <p:tag name="HM_PAGEN_FONT_S" val="12"/>
  <p:tag name="HM_PAGEN_FONT" val="Arial"/>
  <p:tag name="HM_PAGEN_H" val="35,875"/>
  <p:tag name="HM_PAGEN_W" val="230,875"/>
  <p:tag name="HM_PAGEN_L" val="309,875"/>
  <p:tag name="HM_PAGEN_T" val="742,5"/>
  <p:tag name="HM_DATE_FONT_C" val="0"/>
  <p:tag name="HM_DATE_FONT_S" val="12"/>
  <p:tag name="HM_DATE_FONT" val="Arial"/>
  <p:tag name="HM_DATE_H" val="41,875"/>
  <p:tag name="HM_DATE_W" val="230,875"/>
  <p:tag name="HM_DATE_L" val="309,875"/>
  <p:tag name="HM_DATE_T" val="0"/>
  <p:tag name="HM_FOOTER_FONT_C" val="0"/>
  <p:tag name="HM_FOOTER_FONT_S" val="12"/>
  <p:tag name="HM_FOOTER_FONT" val="Arial"/>
  <p:tag name="HM_FOOTER_H" val="35,875"/>
  <p:tag name="HM_FOOTER_W" val="237"/>
  <p:tag name="HM_FOOTER_L" val="0"/>
  <p:tag name="HM_FOOTER_T" val="742,5"/>
  <p:tag name="HM_HEADER_FONT_C" val="0"/>
  <p:tag name="HM_HEADER_FONT_S" val="12"/>
  <p:tag name="HM_HEADER_FONT" val="Arial"/>
  <p:tag name="HM_HEADER_H" val="41,875"/>
  <p:tag name="HM_HEADER_W" val="237"/>
  <p:tag name="HM_HEADER_L" val="0"/>
  <p:tag name="HM_HEADER_T" val="0"/>
  <p:tag name="TM_STITLE_FONT_C" val="0"/>
  <p:tag name="TM_STITLE_FONT_S" val="28"/>
  <p:tag name="TM_STITLE_FONT" val="Arial"/>
  <p:tag name="TM_STITLE_H" val="68"/>
  <p:tag name="TM_STITLE_W" val="748,5"/>
  <p:tag name="TM_STITLE_L" val="15,75"/>
  <p:tag name="TM_STITLE_T" val="355,125"/>
  <p:tag name="TM_TITLE_FONT_C" val="0"/>
  <p:tag name="TM_TITLE_FONT_S" val="28"/>
  <p:tag name="TM_TITLE_FONT" val="Arial"/>
  <p:tag name="TM_TITLE_H" val="68"/>
  <p:tag name="TM_TITLE_W" val="748,5"/>
  <p:tag name="TM_TITLE_L" val="15,75"/>
  <p:tag name="TM_TITLE_T" val="281,375"/>
  <p:tag name="SM_PAGEN_FONT_C" val="16777215"/>
  <p:tag name="SM_PAGEN_FONT_S" val=""/>
  <p:tag name="SM_PAGEN_FONT" val=""/>
  <p:tag name="SM_PAGEN_H" val=""/>
  <p:tag name="SM_PAGEN_W" val=""/>
  <p:tag name="SM_PAGEN_L" val=""/>
  <p:tag name="SM_PAGEN_T" val=""/>
  <p:tag name="SM_FOOTER_FONT_C" val="16777215"/>
  <p:tag name="SM_FOOTER_FONT_S" val=""/>
  <p:tag name="SM_FOOTER_FONT" val=""/>
  <p:tag name="SM_FOOTER_H" val=""/>
  <p:tag name="SM_FOOTER_W" val=""/>
  <p:tag name="SM_FOOTER_L" val=""/>
  <p:tag name="SM_FOOTER_T" val=""/>
  <p:tag name="SM_DATE_FONT_C" val="0"/>
  <p:tag name="SM_DATE_FONT_S" val="9"/>
  <p:tag name="SM_DATE_FONT" val="Arial"/>
  <p:tag name="SM_DATE_H" val="7,375"/>
  <p:tag name="SM_DATE_W" val="150"/>
  <p:tag name="SM_DATE_L" val="315"/>
  <p:tag name="SM_DATE_T" val="527"/>
  <p:tag name="SM_AUTOLAYOUT_FONT_C" val="0"/>
  <p:tag name="SM_AUTOLAYOUT_FONT_S" val="18"/>
  <p:tag name="SM_AUTOLAYOUT_FONT" val="Arial"/>
  <p:tag name="SM_AUTOLAYOUT_H" val="385,625"/>
  <p:tag name="SM_AUTOLAYOUT_W" val="748,5"/>
  <p:tag name="SM_AUTOLAYOUT_L" val="15,75"/>
  <p:tag name="SM_AUTOLAYOUT_T" val="122,625"/>
  <p:tag name="SM_TITLE_FONT_C" val="0"/>
  <p:tag name="SM_TITLE_FONT_S" val="20"/>
  <p:tag name="SM_TITLE_FONT" val="Arial"/>
  <p:tag name="SM_TITLE_H" val="51"/>
  <p:tag name="SM_TITLE_W" val="601"/>
  <p:tag name="SM_TITLE_L" val="15,75"/>
  <p:tag name="SM_TITLE_T" val="31,875"/>
  <p:tag name="MASTER" val="DB MNL.pot"/>
  <p:tag name="CREATEDBY" val="TW_CP"/>
  <p:tag name="LANGUAGE" val="german"/>
</p:tagLst>
</file>

<file path=ppt/theme/theme1.xml><?xml version="1.0" encoding="utf-8"?>
<a:theme xmlns:a="http://schemas.openxmlformats.org/drawingml/2006/main" name="8_Die Bahn_2003">
  <a:themeElements>
    <a:clrScheme name="8_Die Bahn_2003 1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8_Die Bahn_2003">
      <a:majorFont>
        <a:latin typeface="DB Office"/>
        <a:ea typeface=""/>
        <a:cs typeface="Arial"/>
      </a:majorFont>
      <a:minorFont>
        <a:latin typeface="DB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8_Die Bahn_2003 1">
        <a:dk1>
          <a:srgbClr val="000000"/>
        </a:dk1>
        <a:lt1>
          <a:srgbClr val="FFFFFF"/>
        </a:lt1>
        <a:dk2>
          <a:srgbClr val="000000"/>
        </a:dk2>
        <a:lt2>
          <a:srgbClr val="878C96"/>
        </a:lt2>
        <a:accent1>
          <a:srgbClr val="C8C8CD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0E0E3"/>
        </a:accent5>
        <a:accent6>
          <a:srgbClr val="00005C"/>
        </a:accent6>
        <a:hlink>
          <a:srgbClr val="004BB4"/>
        </a:hlink>
        <a:folHlink>
          <a:srgbClr val="D7D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1213</Words>
  <Application>Microsoft Office PowerPoint</Application>
  <PresentationFormat>A4 Paper (210x297 mm)</PresentationFormat>
  <Paragraphs>522</Paragraphs>
  <Slides>15</Slides>
  <Notes>14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8_Die Bahn_2003</vt:lpstr>
      <vt:lpstr>Workpackage 4 Verification &amp; Validation &amp; Safety approach</vt:lpstr>
      <vt:lpstr>Verification and Validation Activities  Artifacts Triggered SCRUM-Verificarion and Validation Level</vt:lpstr>
      <vt:lpstr>WP4 Progress</vt:lpstr>
      <vt:lpstr>Verification and Validation Inside openETCS</vt:lpstr>
      <vt:lpstr>Verification and Validation Inside openETCS</vt:lpstr>
      <vt:lpstr>Principles for artifacts integration (1st VnV level)</vt:lpstr>
      <vt:lpstr>Principles for artifacts integration (1st VnV level)</vt:lpstr>
      <vt:lpstr>Gaps in primary model</vt:lpstr>
      <vt:lpstr>Artifacts decision process</vt:lpstr>
      <vt:lpstr>Results WP7 Tool-Benchmark</vt:lpstr>
      <vt:lpstr>Expectations to WP7</vt:lpstr>
      <vt:lpstr>Model Transformation Possible</vt:lpstr>
      <vt:lpstr>Primary Model for VnV level 1</vt:lpstr>
      <vt:lpstr>PowerPoint Presentation</vt:lpstr>
      <vt:lpstr>Question round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openETCS Presentation</dc:title>
  <dc:subject>openETCS</dc:subject>
  <dc:creator/>
  <cp:keywords>openETCS</cp:keywords>
  <cp:lastModifiedBy/>
  <cp:revision>1</cp:revision>
  <dcterms:created xsi:type="dcterms:W3CDTF">2012-03-19T01:34:22Z</dcterms:created>
  <dcterms:modified xsi:type="dcterms:W3CDTF">2013-07-05T07:13:56Z</dcterms:modified>
</cp:coreProperties>
</file>