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  <p:embeddedFont>
      <p:font typeface="Fredoka" charset="1" panose="02000000000000000000"/>
      <p:regular r:id="rId23"/>
    </p:embeddedFont>
    <p:embeddedFont>
      <p:font typeface="ITC Benguiat" charset="1" panose="02030603050306020704"/>
      <p:regular r:id="rId24"/>
    </p:embeddedFont>
    <p:embeddedFont>
      <p:font typeface="Open Sans Bold" charset="1" panose="020B0806030504020204"/>
      <p:regular r:id="rId25"/>
    </p:embeddedFont>
    <p:embeddedFont>
      <p:font typeface="Simonetta" charset="1" panose="02000504070000020003"/>
      <p:regular r:id="rId26"/>
    </p:embeddedFont>
    <p:embeddedFont>
      <p:font typeface="Open Sans Light" charset="1" panose="020B03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0628" y="1377512"/>
            <a:ext cx="16230600" cy="3765988"/>
            <a:chOff x="0" y="0"/>
            <a:chExt cx="2202108" cy="5109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510955"/>
            </a:xfrm>
            <a:custGeom>
              <a:avLst/>
              <a:gdLst/>
              <a:ahLst/>
              <a:cxnLst/>
              <a:rect r="r" b="b" t="t" l="l"/>
              <a:pathLst>
                <a:path h="510955" w="2202108">
                  <a:moveTo>
                    <a:pt x="1998908" y="0"/>
                  </a:moveTo>
                  <a:cubicBezTo>
                    <a:pt x="2111132" y="0"/>
                    <a:pt x="2202108" y="114381"/>
                    <a:pt x="2202108" y="255478"/>
                  </a:cubicBezTo>
                  <a:cubicBezTo>
                    <a:pt x="2202108" y="396574"/>
                    <a:pt x="2111132" y="510955"/>
                    <a:pt x="1998908" y="510955"/>
                  </a:cubicBezTo>
                  <a:lnTo>
                    <a:pt x="203200" y="510955"/>
                  </a:lnTo>
                  <a:cubicBezTo>
                    <a:pt x="90976" y="510955"/>
                    <a:pt x="0" y="396574"/>
                    <a:pt x="0" y="255478"/>
                  </a:cubicBezTo>
                  <a:cubicBezTo>
                    <a:pt x="0" y="11438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54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65292" y="5467350"/>
            <a:ext cx="4062425" cy="4062425"/>
          </a:xfrm>
          <a:custGeom>
            <a:avLst/>
            <a:gdLst/>
            <a:ahLst/>
            <a:cxnLst/>
            <a:rect r="r" b="b" t="t" l="l"/>
            <a:pathLst>
              <a:path h="4062425" w="4062425">
                <a:moveTo>
                  <a:pt x="0" y="0"/>
                </a:moveTo>
                <a:lnTo>
                  <a:pt x="4062425" y="0"/>
                </a:lnTo>
                <a:lnTo>
                  <a:pt x="4062425" y="4062425"/>
                </a:lnTo>
                <a:lnTo>
                  <a:pt x="0" y="406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631708" y="2586631"/>
            <a:ext cx="12523907" cy="180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667" spc="-464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Administración Interno (Planilla de Empleados) – DENTALOGIC</a:t>
            </a:r>
            <a:r>
              <a:rPr lang="en-US" sz="5667" spc="-464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49299" y="1649955"/>
            <a:ext cx="3514393" cy="65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2"/>
              </a:lnSpc>
            </a:pPr>
            <a:r>
              <a:rPr lang="en-US" sz="5538">
                <a:solidFill>
                  <a:srgbClr val="FF1616"/>
                </a:solidFill>
                <a:latin typeface="Fredoka"/>
                <a:ea typeface="Fredoka"/>
                <a:cs typeface="Fredoka"/>
                <a:sym typeface="Fredoka"/>
              </a:rPr>
              <a:t>Proyecto: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7155" y="1485561"/>
            <a:ext cx="8110580" cy="7371106"/>
            <a:chOff x="0" y="0"/>
            <a:chExt cx="89434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4341" cy="812800"/>
            </a:xfrm>
            <a:custGeom>
              <a:avLst/>
              <a:gdLst/>
              <a:ahLst/>
              <a:cxnLst/>
              <a:rect r="r" b="b" t="t" l="l"/>
              <a:pathLst>
                <a:path h="812800" w="894341">
                  <a:moveTo>
                    <a:pt x="447170" y="0"/>
                  </a:moveTo>
                  <a:cubicBezTo>
                    <a:pt x="200205" y="0"/>
                    <a:pt x="0" y="181951"/>
                    <a:pt x="0" y="406400"/>
                  </a:cubicBezTo>
                  <a:cubicBezTo>
                    <a:pt x="0" y="630849"/>
                    <a:pt x="200205" y="812800"/>
                    <a:pt x="447170" y="812800"/>
                  </a:cubicBezTo>
                  <a:cubicBezTo>
                    <a:pt x="694136" y="812800"/>
                    <a:pt x="894341" y="630849"/>
                    <a:pt x="894341" y="406400"/>
                  </a:cubicBezTo>
                  <a:cubicBezTo>
                    <a:pt x="894341" y="181951"/>
                    <a:pt x="694136" y="0"/>
                    <a:pt x="44717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3844" y="38100"/>
              <a:ext cx="72665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35640" y="2805529"/>
            <a:ext cx="6230086" cy="4675942"/>
          </a:xfrm>
          <a:custGeom>
            <a:avLst/>
            <a:gdLst/>
            <a:ahLst/>
            <a:cxnLst/>
            <a:rect r="r" b="b" t="t" l="l"/>
            <a:pathLst>
              <a:path h="4675942" w="6230086">
                <a:moveTo>
                  <a:pt x="0" y="0"/>
                </a:moveTo>
                <a:lnTo>
                  <a:pt x="6230086" y="0"/>
                </a:lnTo>
                <a:lnTo>
                  <a:pt x="6230086" y="4675942"/>
                </a:lnTo>
                <a:lnTo>
                  <a:pt x="0" y="4675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17" t="-7941" r="-15836" b="-1361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7980"/>
            <a:ext cx="8115300" cy="156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Limitaciones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818" y="2691229"/>
            <a:ext cx="8805065" cy="71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-No habrá funciones avanzadas de inteligencia </a:t>
            </a: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artificial en esta versión inicial del sistema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-Debido a las limitaciones de tiempo y personal en el equipo de desarrollo, algunas funcionalidades adicionales, como la integración con otros sistemas externos podrían quedar fuera del alcance de esta primera versión. 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-El sistema se enfocará exclusivamente en el personal médico para la gestión de planillas en esta versión inicial </a:t>
            </a:r>
          </a:p>
          <a:p>
            <a:pPr algn="just">
              <a:lnSpc>
                <a:spcPts val="51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463" y="2663821"/>
            <a:ext cx="7025792" cy="5019352"/>
          </a:xfrm>
          <a:custGeom>
            <a:avLst/>
            <a:gdLst/>
            <a:ahLst/>
            <a:cxnLst/>
            <a:rect r="r" b="b" t="t" l="l"/>
            <a:pathLst>
              <a:path h="5019352" w="7025792">
                <a:moveTo>
                  <a:pt x="0" y="0"/>
                </a:moveTo>
                <a:lnTo>
                  <a:pt x="7025792" y="0"/>
                </a:lnTo>
                <a:lnTo>
                  <a:pt x="7025792" y="5019352"/>
                </a:lnTo>
                <a:lnTo>
                  <a:pt x="0" y="501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59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89693">
            <a:off x="-3221779" y="1360635"/>
            <a:ext cx="8771399" cy="3086100"/>
            <a:chOff x="0" y="0"/>
            <a:chExt cx="231016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0163" cy="812800"/>
            </a:xfrm>
            <a:custGeom>
              <a:avLst/>
              <a:gdLst/>
              <a:ahLst/>
              <a:cxnLst/>
              <a:rect r="r" b="b" t="t" l="l"/>
              <a:pathLst>
                <a:path h="812800" w="2310163">
                  <a:moveTo>
                    <a:pt x="2310163" y="406400"/>
                  </a:moveTo>
                  <a:lnTo>
                    <a:pt x="1903763" y="0"/>
                  </a:lnTo>
                  <a:lnTo>
                    <a:pt x="1903763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903763" y="609600"/>
                  </a:lnTo>
                  <a:lnTo>
                    <a:pt x="1903763" y="812800"/>
                  </a:lnTo>
                  <a:lnTo>
                    <a:pt x="2310163" y="406400"/>
                  </a:lnTo>
                  <a:close/>
                </a:path>
              </a:pathLst>
            </a:custGeom>
            <a:solidFill>
              <a:srgbClr val="5EC5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220856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555767">
            <a:off x="980160" y="8312594"/>
            <a:ext cx="6527901" cy="3086100"/>
            <a:chOff x="0" y="0"/>
            <a:chExt cx="171928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9283" cy="812800"/>
            </a:xfrm>
            <a:custGeom>
              <a:avLst/>
              <a:gdLst/>
              <a:ahLst/>
              <a:cxnLst/>
              <a:rect r="r" b="b" t="t" l="l"/>
              <a:pathLst>
                <a:path h="812800" w="1719283">
                  <a:moveTo>
                    <a:pt x="1719283" y="406400"/>
                  </a:moveTo>
                  <a:lnTo>
                    <a:pt x="1312883" y="0"/>
                  </a:lnTo>
                  <a:lnTo>
                    <a:pt x="1312883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312883" y="609600"/>
                  </a:lnTo>
                  <a:lnTo>
                    <a:pt x="1312883" y="812800"/>
                  </a:lnTo>
                  <a:lnTo>
                    <a:pt x="1719283" y="406400"/>
                  </a:lnTo>
                  <a:close/>
                </a:path>
              </a:pathLst>
            </a:custGeom>
            <a:solidFill>
              <a:srgbClr val="5EC57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161768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463000" y="256069"/>
            <a:ext cx="8115300" cy="3182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Justificación Económica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4235" y="4084582"/>
            <a:ext cx="8805065" cy="517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Los números no mienten:</a:t>
            </a: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 en la UGEL Chanchamayo, un sistema automatizado redujo el tiempo de procesamiento de pagos de 15 días a solo 3 y eliminó por completo los errores en las remuneraciones (Ortiz Yumanga, 2021). Casos como el del Consejo Nacional Electoral muestran que esto no es una excepción; allí lograron un 40% de ahorro operativo (Rodríguez, 2023).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8299" y="2865072"/>
            <a:ext cx="7011001" cy="5183666"/>
          </a:xfrm>
          <a:custGeom>
            <a:avLst/>
            <a:gdLst/>
            <a:ahLst/>
            <a:cxnLst/>
            <a:rect r="r" b="b" t="t" l="l"/>
            <a:pathLst>
              <a:path h="5183666" w="7011001">
                <a:moveTo>
                  <a:pt x="0" y="0"/>
                </a:moveTo>
                <a:lnTo>
                  <a:pt x="7011001" y="0"/>
                </a:lnTo>
                <a:lnTo>
                  <a:pt x="7011001" y="5183666"/>
                </a:lnTo>
                <a:lnTo>
                  <a:pt x="0" y="518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980"/>
            <a:ext cx="8115300" cy="3182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Justificación Social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02152"/>
            <a:ext cx="8805065" cy="387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La transparencia que busca dar el sistema lo cambia todo por ejemplo</a:t>
            </a: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 en la UGEL de Chanchamayo luego de que implementarar su sistema web de pagos 9 de cada 10 trabajadores confiaron más en sus pagos al poder verificar sus registros digitalmente (Ortiz Yumanga, 2021)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53133" y="3270029"/>
            <a:ext cx="7323540" cy="4577212"/>
          </a:xfrm>
          <a:custGeom>
            <a:avLst/>
            <a:gdLst/>
            <a:ahLst/>
            <a:cxnLst/>
            <a:rect r="r" b="b" t="t" l="l"/>
            <a:pathLst>
              <a:path h="4577212" w="7323540">
                <a:moveTo>
                  <a:pt x="0" y="0"/>
                </a:moveTo>
                <a:lnTo>
                  <a:pt x="7323539" y="0"/>
                </a:lnTo>
                <a:lnTo>
                  <a:pt x="7323539" y="4577212"/>
                </a:lnTo>
                <a:lnTo>
                  <a:pt x="0" y="457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980"/>
            <a:ext cx="8115300" cy="3182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Justificación Tecnologica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17286"/>
            <a:ext cx="8805065" cy="256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Un sistema transparente cambia todo.</a:t>
            </a: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 En la UGEL Chanchamayo, 9 de cada 10 trabajadores confiaron más en sus pagos al poder verificar sus registros digitalmente (Ortiz Yumanga, 2021)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50" y="650874"/>
            <a:ext cx="914400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Requerimientos Funcionales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305" y="1629092"/>
            <a:ext cx="15513408" cy="838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 de Empleados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Agregar y eliminar personal, manteniendo el registro siempre actualizado.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Modificación de datos personales y laborales del personal médico y administrativo.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Búsqueda por nombre, especialidad, cargo o DNI para localizar empleados fácilmente.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 de Asistencia y Turnos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Registro de entrada y salida del personal mediante sistema de marcación.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Visualización y edición de calendario de turnos asignados.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Notificaciones automáticas al administrador por ausencias no justificadas.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Gestión de Pagos y Planillas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Generación automática de sueldos en base a asistencia, cargo y turnos cumplidos.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Exportación de planillas en formato PDF y Excel.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Registro mensual de pagos realizados a cada empleado.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Autenticación y Seguridad de Usuario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Inicio de sesión con credenciales.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Diferenciación de roles (Administrador, Médico, Asistente) con accesos específicos.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Compatibilidad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Funcionamiento garantizado en los principales navegadores web (Chrome, Firefox, Edge, Safari).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Compatible y funcional en dispositivos móviles y tabletas.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Contraseñas cifradas, nunca almacenadas en texto plano.</a:t>
            </a:r>
          </a:p>
          <a:p>
            <a:pPr algn="l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Generación automática de respaldos con opciones de recuperación ante fallos.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350" y="650874"/>
            <a:ext cx="914400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Requerimientos No Funcionales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9287" y="1586591"/>
            <a:ext cx="15572068" cy="756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</a:pP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Ahorro de Tiempo y Espacio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Procesamiento rápido y eficiente de los datos.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Escalabilidad para soportar el crecimiento de la clínica sin afectar el rendimiento.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Rendimiento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Tiempo de respuesta menor a 2 segundos con hasta 50 usuarios activos.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Soporte para 50 usuarios concurrentes sin pérdida significativa de velocidad.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 Avanzada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Cumplimiento de estándares y buenas prácticas en protección de datos.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Sistema tolerante a fallos con redundancia.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Copias completas del sistema con mínima pérdida de datos en caso de desastre.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Usabilidad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Interfaz simple y accesible, incluso para usuarios con poca experiencia.</a:t>
            </a:r>
          </a:p>
          <a:p>
            <a:pPr algn="l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Opciones básicas de personalización del entorno de trabajo.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09947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9175" y="4123938"/>
            <a:ext cx="15089650" cy="174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3"/>
              </a:lnSpc>
            </a:pPr>
            <a:r>
              <a:rPr lang="en-US" sz="153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Gracias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67612" y="-962988"/>
            <a:ext cx="3983376" cy="39833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62988" y="7266612"/>
            <a:ext cx="3983376" cy="39833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52347" y="-519233"/>
            <a:ext cx="3013905" cy="30139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78253" y="7751347"/>
            <a:ext cx="3013905" cy="30139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-514599"/>
            <a:ext cx="12065613" cy="1105149"/>
            <a:chOff x="0" y="0"/>
            <a:chExt cx="443692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720697" y="9696325"/>
            <a:ext cx="11864697" cy="1105149"/>
            <a:chOff x="0" y="0"/>
            <a:chExt cx="4363042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9379" y="590550"/>
            <a:ext cx="3063141" cy="2995365"/>
            <a:chOff x="0" y="0"/>
            <a:chExt cx="41559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5596" cy="406400"/>
            </a:xfrm>
            <a:custGeom>
              <a:avLst/>
              <a:gdLst/>
              <a:ahLst/>
              <a:cxnLst/>
              <a:rect r="r" b="b" t="t" l="l"/>
              <a:pathLst>
                <a:path h="406400" w="415596">
                  <a:moveTo>
                    <a:pt x="212396" y="0"/>
                  </a:moveTo>
                  <a:cubicBezTo>
                    <a:pt x="324620" y="0"/>
                    <a:pt x="415596" y="90976"/>
                    <a:pt x="415596" y="203200"/>
                  </a:cubicBezTo>
                  <a:cubicBezTo>
                    <a:pt x="415596" y="315424"/>
                    <a:pt x="324620" y="406400"/>
                    <a:pt x="2123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559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020388" y="2460457"/>
            <a:ext cx="8885312" cy="14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</a:pPr>
            <a:r>
              <a:rPr lang="en-US" sz="9976" spc="-199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INTEGRANTES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20666" y="4054768"/>
            <a:ext cx="9944695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Santander Alcarraz Axel Jesús – U21322494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Ochoa Alarcón Gerson David – U22231012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Cocha Parrilla Lucas David – U22208231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21670" y="876471"/>
            <a:ext cx="6752787" cy="8532944"/>
            <a:chOff x="0" y="0"/>
            <a:chExt cx="64323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3232" cy="812800"/>
            </a:xfrm>
            <a:custGeom>
              <a:avLst/>
              <a:gdLst/>
              <a:ahLst/>
              <a:cxnLst/>
              <a:rect r="r" b="b" t="t" l="l"/>
              <a:pathLst>
                <a:path h="812800" w="643232">
                  <a:moveTo>
                    <a:pt x="321616" y="0"/>
                  </a:moveTo>
                  <a:cubicBezTo>
                    <a:pt x="143992" y="0"/>
                    <a:pt x="0" y="181951"/>
                    <a:pt x="0" y="406400"/>
                  </a:cubicBezTo>
                  <a:cubicBezTo>
                    <a:pt x="0" y="630849"/>
                    <a:pt x="143992" y="812800"/>
                    <a:pt x="321616" y="812800"/>
                  </a:cubicBezTo>
                  <a:cubicBezTo>
                    <a:pt x="499240" y="812800"/>
                    <a:pt x="643232" y="630849"/>
                    <a:pt x="643232" y="406400"/>
                  </a:cubicBezTo>
                  <a:cubicBezTo>
                    <a:pt x="643232" y="181951"/>
                    <a:pt x="499240" y="0"/>
                    <a:pt x="321616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0303" y="38100"/>
              <a:ext cx="522626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07890" y="8846996"/>
            <a:ext cx="8333133" cy="1440004"/>
            <a:chOff x="0" y="0"/>
            <a:chExt cx="235178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1789" cy="406400"/>
            </a:xfrm>
            <a:custGeom>
              <a:avLst/>
              <a:gdLst/>
              <a:ahLst/>
              <a:cxnLst/>
              <a:rect r="r" b="b" t="t" l="l"/>
              <a:pathLst>
                <a:path h="406400" w="2351789">
                  <a:moveTo>
                    <a:pt x="2148589" y="0"/>
                  </a:moveTo>
                  <a:cubicBezTo>
                    <a:pt x="2260813" y="0"/>
                    <a:pt x="2351789" y="90976"/>
                    <a:pt x="2351789" y="203200"/>
                  </a:cubicBezTo>
                  <a:cubicBezTo>
                    <a:pt x="2351789" y="315424"/>
                    <a:pt x="2260813" y="406400"/>
                    <a:pt x="21485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517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07324" y="771409"/>
            <a:ext cx="3621440" cy="667481"/>
            <a:chOff x="0" y="0"/>
            <a:chExt cx="2204936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4936" cy="406400"/>
            </a:xfrm>
            <a:custGeom>
              <a:avLst/>
              <a:gdLst/>
              <a:ahLst/>
              <a:cxnLst/>
              <a:rect r="r" b="b" t="t" l="l"/>
              <a:pathLst>
                <a:path h="406400" w="2204936">
                  <a:moveTo>
                    <a:pt x="2001736" y="0"/>
                  </a:moveTo>
                  <a:cubicBezTo>
                    <a:pt x="2113961" y="0"/>
                    <a:pt x="2204936" y="90976"/>
                    <a:pt x="2204936" y="203200"/>
                  </a:cubicBezTo>
                  <a:cubicBezTo>
                    <a:pt x="2204936" y="315424"/>
                    <a:pt x="2113961" y="406400"/>
                    <a:pt x="200173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0493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26800" y="0"/>
            <a:ext cx="6808334" cy="1105149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71552" y="2916388"/>
            <a:ext cx="4253023" cy="4114800"/>
          </a:xfrm>
          <a:custGeom>
            <a:avLst/>
            <a:gdLst/>
            <a:ahLst/>
            <a:cxnLst/>
            <a:rect r="r" b="b" t="t" l="l"/>
            <a:pathLst>
              <a:path h="4114800" w="4253023">
                <a:moveTo>
                  <a:pt x="0" y="0"/>
                </a:moveTo>
                <a:lnTo>
                  <a:pt x="4253023" y="0"/>
                </a:lnTo>
                <a:lnTo>
                  <a:pt x="4253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86264" y="2821138"/>
            <a:ext cx="10998012" cy="614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6"/>
              </a:lnSpc>
            </a:pPr>
            <a:r>
              <a:rPr lang="en-US" sz="2876" spc="57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La Clínica Dental Cabes enfrenta desafíos en la gestión de planilla y control de asistencia del personal médico, debido a la falta de un sistema automatizado que permita llevar un registro preciso de las horas trabajadas y los pagos. Esta situación genera errores, inconsistencias y falta de transparencia. Como respuesta, se implementa el sistema Dentalogic, una solución tecnológica diseñada para automatizar estos procesos, optimizar los recursos humanos y administrativos, y asegurar la puntualidad y claridad en los pagos. Este proyecto no solo resuelve los problemas actuales, sino que también sienta las bases para una gestión más eficiente y en constante mejora a futuro.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95496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36999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830436" y="9181851"/>
            <a:ext cx="6808334" cy="1105149"/>
            <a:chOff x="0" y="0"/>
            <a:chExt cx="250365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76250" y="2407227"/>
            <a:ext cx="6815445" cy="5477271"/>
          </a:xfrm>
          <a:custGeom>
            <a:avLst/>
            <a:gdLst/>
            <a:ahLst/>
            <a:cxnLst/>
            <a:rect r="r" b="b" t="t" l="l"/>
            <a:pathLst>
              <a:path h="5477271" w="6815445">
                <a:moveTo>
                  <a:pt x="0" y="0"/>
                </a:moveTo>
                <a:lnTo>
                  <a:pt x="6815445" y="0"/>
                </a:lnTo>
                <a:lnTo>
                  <a:pt x="6815445" y="5477271"/>
                </a:lnTo>
                <a:lnTo>
                  <a:pt x="0" y="5477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92736" y="1357842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Misión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2736" y="3424906"/>
            <a:ext cx="8866564" cy="445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55"/>
              </a:lnSpc>
            </a:pPr>
            <a:r>
              <a:rPr lang="en-US" sz="3817" spc="7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Brindar servicios odontológicos integrales de alta calidad, priorizando la salud, el bienestar y la satisfacción del paciente, mediante un equipo profesional ético, responsable y cálido, en un entorno seguro y tecnológicamente actualizado.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36999" y="876471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830436" y="9181851"/>
            <a:ext cx="6808334" cy="1105149"/>
            <a:chOff x="0" y="0"/>
            <a:chExt cx="250365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87852" y="2297642"/>
            <a:ext cx="5133537" cy="5144673"/>
          </a:xfrm>
          <a:custGeom>
            <a:avLst/>
            <a:gdLst/>
            <a:ahLst/>
            <a:cxnLst/>
            <a:rect r="r" b="b" t="t" l="l"/>
            <a:pathLst>
              <a:path h="5144673" w="5133537">
                <a:moveTo>
                  <a:pt x="0" y="0"/>
                </a:moveTo>
                <a:lnTo>
                  <a:pt x="5133537" y="0"/>
                </a:lnTo>
                <a:lnTo>
                  <a:pt x="5133537" y="5144673"/>
                </a:lnTo>
                <a:lnTo>
                  <a:pt x="0" y="5144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92736" y="1357842"/>
            <a:ext cx="8866564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Visión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2736" y="3424906"/>
            <a:ext cx="8866564" cy="502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Ser líderes en el sector odontológico nacional para 2026, reconocidos por la excelencia, innovación, responsabilidad social y confianza de nuestros pacientes, con un equipo altamente calificado y una cultura de mejora continua.</a:t>
            </a:r>
          </a:p>
          <a:p>
            <a:pPr algn="just">
              <a:lnSpc>
                <a:spcPts val="573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17438" y="3054919"/>
            <a:ext cx="5268088" cy="5396249"/>
          </a:xfrm>
          <a:custGeom>
            <a:avLst/>
            <a:gdLst/>
            <a:ahLst/>
            <a:cxnLst/>
            <a:rect r="r" b="b" t="t" l="l"/>
            <a:pathLst>
              <a:path h="5396249" w="5268088">
                <a:moveTo>
                  <a:pt x="0" y="0"/>
                </a:moveTo>
                <a:lnTo>
                  <a:pt x="5268088" y="0"/>
                </a:lnTo>
                <a:lnTo>
                  <a:pt x="5268088" y="5396249"/>
                </a:lnTo>
                <a:lnTo>
                  <a:pt x="0" y="5396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056499" y="547529"/>
            <a:ext cx="8080070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Problema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59374" y="2532782"/>
            <a:ext cx="9978510" cy="647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Presenta dificultades en la administración de recursos humanos y la gestión de planilla, porque aun no se cuenta con un sistema automatizado para registrar de manera eficiente las horas de trabajo ,lo que genera inconsistencia en los pagos ,genera retraso y errores en la información financiera. Que produce grandes perdidas económicas en la empresa y la no transparencia en los pagos.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76874" y="924876"/>
            <a:ext cx="8532944" cy="85329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58541" y="830201"/>
            <a:ext cx="4112054" cy="667481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10220" y="-46503"/>
            <a:ext cx="6808334" cy="1105149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779449" y="8713359"/>
            <a:ext cx="4112054" cy="667481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127589" y="9181851"/>
            <a:ext cx="6808334" cy="1105149"/>
            <a:chOff x="0" y="0"/>
            <a:chExt cx="250365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795024" y="2543142"/>
            <a:ext cx="6314335" cy="5200716"/>
          </a:xfrm>
          <a:custGeom>
            <a:avLst/>
            <a:gdLst/>
            <a:ahLst/>
            <a:cxnLst/>
            <a:rect r="r" b="b" t="t" l="l"/>
            <a:pathLst>
              <a:path h="5200716" w="6314335">
                <a:moveTo>
                  <a:pt x="0" y="0"/>
                </a:moveTo>
                <a:lnTo>
                  <a:pt x="6314336" y="0"/>
                </a:lnTo>
                <a:lnTo>
                  <a:pt x="6314336" y="5200716"/>
                </a:lnTo>
                <a:lnTo>
                  <a:pt x="0" y="5200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78455"/>
            <a:ext cx="8866564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Objetivos Generales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6009" y="3897438"/>
            <a:ext cx="8265165" cy="429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Optimizar los procesos mediante el desarrollo y implementación del sistema dentalogic en la clínica dental Cabes. Que se automatice la administración de recursos humanos y el control de asistencia y pagos del personal medico.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0279" y="2029554"/>
            <a:ext cx="7473752" cy="6610730"/>
            <a:chOff x="0" y="0"/>
            <a:chExt cx="91891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8910" cy="812800"/>
            </a:xfrm>
            <a:custGeom>
              <a:avLst/>
              <a:gdLst/>
              <a:ahLst/>
              <a:cxnLst/>
              <a:rect r="r" b="b" t="t" l="l"/>
              <a:pathLst>
                <a:path h="812800" w="918910">
                  <a:moveTo>
                    <a:pt x="459455" y="0"/>
                  </a:moveTo>
                  <a:cubicBezTo>
                    <a:pt x="205705" y="0"/>
                    <a:pt x="0" y="181951"/>
                    <a:pt x="0" y="406400"/>
                  </a:cubicBezTo>
                  <a:cubicBezTo>
                    <a:pt x="0" y="630849"/>
                    <a:pt x="205705" y="812800"/>
                    <a:pt x="459455" y="812800"/>
                  </a:cubicBezTo>
                  <a:cubicBezTo>
                    <a:pt x="713205" y="812800"/>
                    <a:pt x="918910" y="630849"/>
                    <a:pt x="918910" y="406400"/>
                  </a:cubicBezTo>
                  <a:cubicBezTo>
                    <a:pt x="918910" y="181951"/>
                    <a:pt x="713205" y="0"/>
                    <a:pt x="459455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6148" y="38100"/>
              <a:ext cx="74661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20136" y="3661580"/>
            <a:ext cx="6339164" cy="3366202"/>
          </a:xfrm>
          <a:custGeom>
            <a:avLst/>
            <a:gdLst/>
            <a:ahLst/>
            <a:cxnLst/>
            <a:rect r="r" b="b" t="t" l="l"/>
            <a:pathLst>
              <a:path h="3366202" w="6339164">
                <a:moveTo>
                  <a:pt x="0" y="0"/>
                </a:moveTo>
                <a:lnTo>
                  <a:pt x="6339164" y="0"/>
                </a:lnTo>
                <a:lnTo>
                  <a:pt x="6339164" y="3366202"/>
                </a:lnTo>
                <a:lnTo>
                  <a:pt x="0" y="3366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39" t="0" r="-659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5396" y="87980"/>
            <a:ext cx="8115300" cy="3182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Objetivos especificos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5396" y="3406777"/>
            <a:ext cx="8805065" cy="712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-Diseñar una interfaz de usuario intuitiva para facilitar su uso y reducir el tiempo de capacitación necesario.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-Implementar un sistema que registre automáticamente la asistencia del personal médico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-Garantizar la precisión en los pagos mediante un sistema que minimice errores en el cálculo de las horas trabajadas y los pagos del personal médico. </a:t>
            </a:r>
          </a:p>
          <a:p>
            <a:pPr algn="just">
              <a:lnSpc>
                <a:spcPts val="515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894361" y="9390324"/>
            <a:ext cx="5693276" cy="896676"/>
            <a:chOff x="0" y="0"/>
            <a:chExt cx="258036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80361" cy="406400"/>
            </a:xfrm>
            <a:custGeom>
              <a:avLst/>
              <a:gdLst/>
              <a:ahLst/>
              <a:cxnLst/>
              <a:rect r="r" b="b" t="t" l="l"/>
              <a:pathLst>
                <a:path h="406400" w="2580361">
                  <a:moveTo>
                    <a:pt x="2377161" y="0"/>
                  </a:moveTo>
                  <a:cubicBezTo>
                    <a:pt x="2489385" y="0"/>
                    <a:pt x="2580361" y="90976"/>
                    <a:pt x="2580361" y="203200"/>
                  </a:cubicBezTo>
                  <a:cubicBezTo>
                    <a:pt x="2580361" y="315424"/>
                    <a:pt x="2489385" y="406400"/>
                    <a:pt x="23771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8036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410209" indent="-205105" lvl="1">
                <a:lnSpc>
                  <a:spcPts val="2659"/>
                </a:lnSpc>
                <a:buAutoNum type="arabicPeriod" startAt="1"/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130503" y="-188908"/>
            <a:ext cx="5693276" cy="896676"/>
            <a:chOff x="0" y="0"/>
            <a:chExt cx="258036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80361" cy="406400"/>
            </a:xfrm>
            <a:custGeom>
              <a:avLst/>
              <a:gdLst/>
              <a:ahLst/>
              <a:cxnLst/>
              <a:rect r="r" b="b" t="t" l="l"/>
              <a:pathLst>
                <a:path h="406400" w="2580361">
                  <a:moveTo>
                    <a:pt x="2377161" y="0"/>
                  </a:moveTo>
                  <a:cubicBezTo>
                    <a:pt x="2489385" y="0"/>
                    <a:pt x="2580361" y="90976"/>
                    <a:pt x="2580361" y="203200"/>
                  </a:cubicBezTo>
                  <a:cubicBezTo>
                    <a:pt x="2580361" y="315424"/>
                    <a:pt x="2489385" y="406400"/>
                    <a:pt x="237716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8036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410209" indent="-205105" lvl="1">
                <a:lnSpc>
                  <a:spcPts val="2659"/>
                </a:lnSpc>
                <a:buAutoNum type="arabicPeriod" startAt="1"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6463" y="1530577"/>
            <a:ext cx="8018376" cy="7287309"/>
            <a:chOff x="0" y="0"/>
            <a:chExt cx="89434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4341" cy="812800"/>
            </a:xfrm>
            <a:custGeom>
              <a:avLst/>
              <a:gdLst/>
              <a:ahLst/>
              <a:cxnLst/>
              <a:rect r="r" b="b" t="t" l="l"/>
              <a:pathLst>
                <a:path h="812800" w="894341">
                  <a:moveTo>
                    <a:pt x="447170" y="0"/>
                  </a:moveTo>
                  <a:cubicBezTo>
                    <a:pt x="200205" y="0"/>
                    <a:pt x="0" y="181951"/>
                    <a:pt x="0" y="406400"/>
                  </a:cubicBezTo>
                  <a:cubicBezTo>
                    <a:pt x="0" y="630849"/>
                    <a:pt x="200205" y="812800"/>
                    <a:pt x="447170" y="812800"/>
                  </a:cubicBezTo>
                  <a:cubicBezTo>
                    <a:pt x="694136" y="812800"/>
                    <a:pt x="894341" y="630849"/>
                    <a:pt x="894341" y="406400"/>
                  </a:cubicBezTo>
                  <a:cubicBezTo>
                    <a:pt x="894341" y="181951"/>
                    <a:pt x="694136" y="0"/>
                    <a:pt x="44717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3844" y="38100"/>
              <a:ext cx="72665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71903" y="2896221"/>
            <a:ext cx="6187397" cy="4523489"/>
          </a:xfrm>
          <a:custGeom>
            <a:avLst/>
            <a:gdLst/>
            <a:ahLst/>
            <a:cxnLst/>
            <a:rect r="r" b="b" t="t" l="l"/>
            <a:pathLst>
              <a:path h="4523489" w="6187397">
                <a:moveTo>
                  <a:pt x="0" y="0"/>
                </a:moveTo>
                <a:lnTo>
                  <a:pt x="6187397" y="0"/>
                </a:lnTo>
                <a:lnTo>
                  <a:pt x="6187397" y="4523489"/>
                </a:lnTo>
                <a:lnTo>
                  <a:pt x="0" y="4523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5792" y="857250"/>
            <a:ext cx="8115300" cy="156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3"/>
              </a:lnSpc>
            </a:pPr>
            <a:r>
              <a:rPr lang="en-US" sz="9152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Alcance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81921"/>
            <a:ext cx="8805065" cy="647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-Permitirá el registro automático de las horas t</a:t>
            </a: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rabajadas por el personal médico, el cálculo de sus pagos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-Permitirá la actualización de la información personal y laboral de los empleados, como cambios en el cargo, salario y estado civil.</a:t>
            </a:r>
          </a:p>
          <a:p>
            <a:pPr algn="just">
              <a:lnSpc>
                <a:spcPts val="5159"/>
              </a:lnSpc>
            </a:pPr>
            <a:r>
              <a:rPr lang="en-US" sz="3307" spc="66">
                <a:solidFill>
                  <a:srgbClr val="000000"/>
                </a:solidFill>
                <a:latin typeface="Simonetta"/>
                <a:ea typeface="Simonetta"/>
                <a:cs typeface="Simonetta"/>
                <a:sym typeface="Simonetta"/>
              </a:rPr>
              <a:t>El sistema se ajustará a las normativas laborales peruanas, garantizando que los pagos, deducciones y reportes estén alineados con las leyes vigentes en el país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DAGkkodtpMs</dc:identifier>
  <dcterms:modified xsi:type="dcterms:W3CDTF">2011-08-01T06:04:30Z</dcterms:modified>
  <cp:revision>1</cp:revision>
  <dc:title>Presentación para Proyectos Simple Rojo y Naranja</dc:title>
</cp:coreProperties>
</file>