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3.xml" ContentType="application/vnd.openxmlformats-officedocument.presentationml.notes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notesMasterIdLst>
    <p:notesMasterId r:id="rId2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278524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71E14-82AA-BCA6-108D-56F5A71EAA8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D9D1E-61AF-BF16-9209-5ED7C9F10FA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940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23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0689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4D05C8-87DC-9A16-ECF9-F0E5545395E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2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949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3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86D6E-B74B-03B7-AA0E-A3B1F79D172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06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78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3916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383B8-493C-EA82-B0D7-22E97C849EF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808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0131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408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6EB477-62F8-EFE2-9C10-D44AE5D9F24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25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318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251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C12FC-EC5E-69FB-4594-10A930874D8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20DA9-AB08-8749-7C10-3A282377BC4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4377A-DF4B-E317-B5BB-02035EF170A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441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63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11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21E10-4C66-275E-7809-33309272D02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3694A1-00C8-DF1C-4C62-BD639F75129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347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9596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 call to MPI_WAIT that completes a receive will eventually terminate and return if a matching send has been started, unless the send is satisfied by another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In particular, if the matching send is nonblocking, then the receive should complete even if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call is executed by the sender to complete the send. Similarly, a call to MPI_WAIT that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completes a send will eventually return if a matching receive has been started, unless the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receive is satisfied by another send, and even if no call is executed to complete the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509961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4537-0921-45F6-999A-01A86E3716A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Nonblocking communication operations are ordered according to the execution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order of the calls that initiate the communication. 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The nonovertaking requirement of Section 3.5 is extended to nonblocking communication, with this definition of order being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used.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D1FFD-FB3D-905E-997F-F80E9515B4E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8AE94-E7EE-CB42-D250-9CAFB99A198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7E581-891B-71F9-1C5C-D56A4BAFFD3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379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3180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96001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253AC-0E60-DBEB-92CE-7F54FE9888E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96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92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69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0E94A-2064-F8C2-96C7-9C7E4C410B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90F7F450-58FD-4839-B793-6824E8B33BB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320" cy="5226120"/>
          </a:xfrm>
          <a:prstGeom prst="rect">
            <a:avLst/>
          </a:prstGeom>
          <a:ln w="0">
            <a:noFill/>
          </a:ln>
        </p:spPr>
      </p:pic>
      <p:pic>
        <p:nvPicPr>
          <p:cNvPr id="59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0" name="Name des Zentrums"/>
          <p:cNvSpPr/>
          <p:nvPr/>
        </p:nvSpPr>
        <p:spPr bwMode="auto">
          <a:xfrm>
            <a:off x="633600" y="2893320"/>
            <a:ext cx="188892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rafik 4" descr=""/>
          <p:cNvPicPr/>
          <p:nvPr/>
        </p:nvPicPr>
        <p:blipFill>
          <a:blip r:embed="rId3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6"/>
          <p:cNvSpPr/>
          <p:nvPr/>
        </p:nvSpPr>
        <p:spPr bwMode="auto">
          <a:xfrm>
            <a:off x="10488600" y="6453360"/>
            <a:ext cx="644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defRPr/>
            </a:pPr>
            <a:endParaRPr lang="de-DE" sz="1100" b="0" strike="noStrike" spc="-1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16"/>
          </p:nvPr>
        </p:nvSpPr>
        <p:spPr bwMode="auto">
          <a:xfrm>
            <a:off x="1981080" y="6344640"/>
            <a:ext cx="875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100" b="1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de-DE" sz="1100" b="1" strike="noStrike" spc="-1">
                <a:solidFill>
                  <a:srgbClr val="1D3C91"/>
                </a:solidFill>
                <a:latin typeface="Overpas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7"/>
          </p:nvPr>
        </p:nvSpPr>
        <p:spPr bwMode="auto">
          <a:xfrm>
            <a:off x="10848960" y="6344640"/>
            <a:ext cx="81144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64DE203-F3DA-4A43-9901-EB7D6A4C63C7}" type="slidenum">
              <a:rPr lang="de-DE" sz="1100" b="0" strike="noStrike" spc="-1">
                <a:solidFill>
                  <a:srgbClr val="1D3C91"/>
                </a:solidFill>
                <a:latin typeface="Overpass"/>
              </a:rPr>
              <a:t>&lt;number&gt;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18"/>
          </p:nvPr>
        </p:nvSpPr>
        <p:spPr bwMode="auto">
          <a:xfrm>
            <a:off x="630720" y="6344640"/>
            <a:ext cx="1238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680" cy="5226480"/>
          </a:xfrm>
          <a:prstGeom prst="rect">
            <a:avLst/>
          </a:prstGeom>
          <a:ln w="0">
            <a:noFill/>
          </a:ln>
        </p:spPr>
      </p:pic>
      <p:pic>
        <p:nvPicPr>
          <p:cNvPr id="327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28" name="Name des Zentrums"/>
          <p:cNvSpPr/>
          <p:nvPr/>
        </p:nvSpPr>
        <p:spPr bwMode="auto">
          <a:xfrm>
            <a:off x="633600" y="2893320"/>
            <a:ext cx="1889280" cy="92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23160" y="4437000"/>
            <a:ext cx="10936936" cy="54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Transfer optimizations on partitioned communications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itel 4"/>
          <p:cNvSpPr/>
          <p:nvPr/>
        </p:nvSpPr>
        <p:spPr bwMode="auto">
          <a:xfrm>
            <a:off x="623520" y="5337360"/>
            <a:ext cx="1051380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Results: Send-&gt;Recv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633920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4249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525723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ISend-&gt;IRecv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01080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69169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0830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19031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Pready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56271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581937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4945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790278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76394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794123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68499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5404972" name="PlaceHolder 4"/>
          <p:cNvSpPr/>
          <p:nvPr/>
        </p:nvSpPr>
        <p:spPr bwMode="auto">
          <a:xfrm flipH="0" flipV="0">
            <a:off x="624240" y="479880"/>
            <a:ext cx="8572923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for entire buffer, MPI_Put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30335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398425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8871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7375821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49521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738709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1" y="1263078"/>
            <a:ext cx="6021376" cy="469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 bwMode="auto">
          <a:xfrm>
            <a:off x="900000" y="848160"/>
            <a:ext cx="6118560" cy="5369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 bwMode="auto">
          <a:xfrm>
            <a:off x="623160" y="4437000"/>
            <a:ext cx="10514160" cy="5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IPTW 2023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 bwMode="auto">
          <a:xfrm>
            <a:off x="623879" y="5419800"/>
            <a:ext cx="7488360" cy="86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itel 1"/>
          <p:cNvSpPr/>
          <p:nvPr/>
        </p:nvSpPr>
        <p:spPr bwMode="auto">
          <a:xfrm>
            <a:off x="3600000" y="3164760"/>
            <a:ext cx="773892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4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441101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MPI: Partitioned Communication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800564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MPI: Nonblocking vs partitioned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49874320" name=""/>
          <p:cNvSpPr txBox="1"/>
          <p:nvPr/>
        </p:nvSpPr>
        <p:spPr bwMode="auto">
          <a:xfrm flipH="0" flipV="0">
            <a:off x="1813470" y="1738543"/>
            <a:ext cx="1439133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1385587675" name=""/>
          <p:cNvSpPr txBox="1"/>
          <p:nvPr/>
        </p:nvSpPr>
        <p:spPr bwMode="auto">
          <a:xfrm flipH="0" flipV="0">
            <a:off x="1813470" y="2344073"/>
            <a:ext cx="14448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177698548" name=""/>
          <p:cNvSpPr txBox="1"/>
          <p:nvPr/>
        </p:nvSpPr>
        <p:spPr bwMode="auto">
          <a:xfrm flipH="0" flipV="0">
            <a:off x="1031723" y="2949462"/>
            <a:ext cx="89343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757265791" name=""/>
          <p:cNvSpPr txBox="1"/>
          <p:nvPr/>
        </p:nvSpPr>
        <p:spPr bwMode="auto">
          <a:xfrm flipH="0" flipV="0">
            <a:off x="2089018" y="2949462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405570019" name=""/>
          <p:cNvSpPr txBox="1"/>
          <p:nvPr/>
        </p:nvSpPr>
        <p:spPr bwMode="auto">
          <a:xfrm flipH="0" flipV="0">
            <a:off x="3135575" y="2949462"/>
            <a:ext cx="89415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994145483" name=""/>
          <p:cNvSpPr txBox="1"/>
          <p:nvPr/>
        </p:nvSpPr>
        <p:spPr bwMode="auto">
          <a:xfrm flipH="0" flipV="0">
            <a:off x="1807711" y="3476574"/>
            <a:ext cx="14513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1923080249" name=""/>
          <p:cNvSpPr txBox="1"/>
          <p:nvPr/>
        </p:nvSpPr>
        <p:spPr bwMode="auto">
          <a:xfrm flipH="0" flipV="0">
            <a:off x="1813470" y="3998734"/>
            <a:ext cx="14585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0" name=""/>
          <p:cNvCxnSpPr>
            <a:cxnSpLocks/>
            <a:stCxn id="1649874320" idx="2"/>
            <a:endCxn id="1385587675" idx="0"/>
          </p:cNvCxnSpPr>
          <p:nvPr/>
        </p:nvCxnSpPr>
        <p:spPr bwMode="auto">
          <a:xfrm rot="5399978" flipH="0" flipV="1">
            <a:off x="2353812" y="2163408"/>
            <a:ext cx="361330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57265791" idx="0"/>
          </p:cNvCxnSpPr>
          <p:nvPr/>
        </p:nvCxnSpPr>
        <p:spPr bwMode="auto">
          <a:xfrm rot="5399978" flipH="0" flipV="1">
            <a:off x="2355323" y="2768868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7698548" idx="0"/>
          </p:cNvCxnSpPr>
          <p:nvPr/>
        </p:nvCxnSpPr>
        <p:spPr bwMode="auto">
          <a:xfrm rot="5399978" flipH="0" flipV="0">
            <a:off x="1826585" y="2240130"/>
            <a:ext cx="361188" cy="105747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405570019" idx="0"/>
          </p:cNvCxnSpPr>
          <p:nvPr/>
        </p:nvCxnSpPr>
        <p:spPr bwMode="auto">
          <a:xfrm rot="5399978" flipH="0" flipV="1">
            <a:off x="2878691" y="2245499"/>
            <a:ext cx="361188" cy="104673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7698548" idx="2"/>
            <a:endCxn id="1994145483" idx="0"/>
          </p:cNvCxnSpPr>
          <p:nvPr/>
        </p:nvCxnSpPr>
        <p:spPr bwMode="auto">
          <a:xfrm rot="5399978" flipH="0" flipV="1">
            <a:off x="1864464" y="2807640"/>
            <a:ext cx="282911" cy="10549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57265791" idx="2"/>
            <a:endCxn id="1994145483" idx="0"/>
          </p:cNvCxnSpPr>
          <p:nvPr/>
        </p:nvCxnSpPr>
        <p:spPr bwMode="auto">
          <a:xfrm rot="5399978" flipH="0" flipV="0">
            <a:off x="2393201" y="3335118"/>
            <a:ext cx="28291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5570019" idx="2"/>
            <a:endCxn id="1994145483" idx="0"/>
          </p:cNvCxnSpPr>
          <p:nvPr/>
        </p:nvCxnSpPr>
        <p:spPr bwMode="auto">
          <a:xfrm rot="5399978" flipH="0" flipV="0">
            <a:off x="2916570" y="2810489"/>
            <a:ext cx="282911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94145483" idx="2"/>
            <a:endCxn id="1923080249" idx="0"/>
          </p:cNvCxnSpPr>
          <p:nvPr/>
        </p:nvCxnSpPr>
        <p:spPr bwMode="auto">
          <a:xfrm rot="5399978" flipH="0" flipV="1">
            <a:off x="2399097" y="3859754"/>
            <a:ext cx="27795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5381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045036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started, unless the send is satisfied by another receive.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926072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Goals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1299934248" name=""/>
          <p:cNvSpPr txBox="1"/>
          <p:nvPr/>
        </p:nvSpPr>
        <p:spPr bwMode="auto">
          <a:xfrm flipH="0" flipV="0">
            <a:off x="1230873" y="1757038"/>
            <a:ext cx="744429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37230923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 effective bandwidth depending on message size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different MPI-implementations perform optimizations (aggregation, reordering) on partitioned transfers?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it possible to trigger early progress using completion tests?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OpenMPIs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Point-to-point Messaging Layer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(PML) – components make use of hardware offloading?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37088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583207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Benchmarking scheme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68650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1306304012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42793777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initialization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i in 0...num_iterations: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MPI_Barrier();		// synchronization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s_i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MPI_Start(&amp;request);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for p in 0...partition_count in some order: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perform some MPI operation to send/receive partition p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MPI_Wait(&amp;request, &amp;result-&gt;send_status);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e_i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cleanup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30402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719015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45390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100202674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59530350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400"/>
              <a:t>MPI_Send() -&gt; MPI_Recv()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 -&gt; MPI_Irecv()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MPI_Isend(), MPI_Test() -&gt; MPI_Irecv()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additional thread calling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Multiple threads calling 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MPI_Win, MPI_Put() for each partition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 for each partition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Axel Schneewind</dc:creator>
  <cp:keywords/>
  <dc:description/>
  <dc:identifier/>
  <dc:language>de-DE</dc:language>
  <cp:lastModifiedBy/>
  <cp:revision>147</cp:revision>
  <dcterms:created xsi:type="dcterms:W3CDTF">2023-01-30T20:10:20Z</dcterms:created>
  <dcterms:modified xsi:type="dcterms:W3CDTF">2024-03-20T16:00:25Z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