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Slides/notesSlide20.xml" ContentType="application/vnd.openxmlformats-officedocument.presentationml.notes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notesMasterIdLst>
    <p:notesMasterId r:id="rId34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278524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71E14-82AA-BCA6-108D-56F5A71EAA8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545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9887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49693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46C91E-9511-2006-F29C-1F69ED5D04D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7E581-891B-71F9-1C5C-D56A4BAFFD3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379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3180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96001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253AC-0E60-DBEB-92CE-7F54FE9888E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584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3225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1363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443CF7-ADB1-EA5B-A7C9-4EEFF352A41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496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92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69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0E94A-2064-F8C2-96C7-9C7E4C410BA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D9D1E-61AF-BF16-9209-5ED7C9F10FA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940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23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06892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4D05C8-87DC-9A16-ECF9-F0E5545395E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281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9940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8526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700D3-6300-1DF2-EAC0-8E8D51B680F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658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295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9406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40AD74-A8F3-5E6C-86FC-95260E36921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2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949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3880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86D6E-B74B-03B7-AA0E-A3B1F79D172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441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634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Introduced in MPI 4.0</a:t>
            </a:r>
            <a:endParaRPr/>
          </a:p>
          <a:p>
            <a:pPr>
              <a:defRPr/>
            </a:pPr>
            <a:r>
              <a:rPr/>
              <a:t>Use case</a:t>
            </a:r>
            <a:endParaRPr/>
          </a:p>
        </p:txBody>
      </p:sp>
      <p:sp>
        <p:nvSpPr>
          <p:cNvPr id="39511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21E10-4C66-275E-7809-33309272D02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06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678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3916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383B8-493C-EA82-B0D7-22E97C849E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808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0131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408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6EB477-62F8-EFE2-9C10-D44AE5D9F24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25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318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251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C12FC-EC5E-69FB-4594-10A930874D8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6625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03217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22340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511BCD-FEF7-A27A-531A-6097CF07AED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9310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137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526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BF5F0A-E8A6-FC21-6BFF-26BEB680DCC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20DA9-AB08-8749-7C10-3A282377BC4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4377A-DF4B-E317-B5BB-02035EF170A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042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3173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Introduced in MPI 4.0</a:t>
            </a:r>
            <a:endParaRPr/>
          </a:p>
          <a:p>
            <a:pPr>
              <a:defRPr/>
            </a:pPr>
            <a:r>
              <a:rPr/>
              <a:t>Use case</a:t>
            </a:r>
            <a:endParaRPr/>
          </a:p>
        </p:txBody>
      </p:sp>
      <p:sp>
        <p:nvSpPr>
          <p:cNvPr id="1601117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8CF76C-0F6F-5916-5FD6-4ACA2A2EB3C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3694A1-00C8-DF1C-4C62-BD639F7512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Nonblocking communication operations are ordered according to the execution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order of the calls that initiate the communication. 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The nonovertaking requirement of Section 3.5 is extended to nonblocking communication, with this definition of order being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used.</a:t>
            </a:r>
            <a:endParaRPr lang="en-US" sz="1200" b="0" i="0" u="none" strike="noStrike" cap="none" spc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This requirement is not imposed on transfers of partitions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D1FFD-FB3D-905E-997F-F80E9515B4E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347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9596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 call to MPI_WAIT that completes a receive will eventually terminate and return if a matching send has been started, unless the send is satisfied by another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In particular, if the matching send is nonblocking, then the receive should complete even if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no call is executed by the sender to complete the send. Similarly, a call to MPI_WAIT that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completes a send will eventually return if a matching receive has been started, unless the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receive is satisfied by another send, and even if no call is executed to complete the receive.</a:t>
            </a:r>
            <a:endParaRPr sz="1200" b="0" strike="noStrike" spc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509961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4537-0921-45F6-999A-01A86E3716A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8AE94-E7EE-CB42-D250-9CAFB99A198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8417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67789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236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510BC1-3F8B-0914-6023-C52E6418BD0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9392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9701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4800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EF9F9B-51B2-2323-725A-F0404061E22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90F7F450-58FD-4839-B793-6824E8B33BB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Default 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320" cy="5226120"/>
          </a:xfrm>
          <a:prstGeom prst="rect">
            <a:avLst/>
          </a:prstGeom>
          <a:ln w="0">
            <a:noFill/>
          </a:ln>
        </p:spPr>
      </p:pic>
      <p:pic>
        <p:nvPicPr>
          <p:cNvPr id="59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0" name="Name des Zentrums"/>
          <p:cNvSpPr/>
          <p:nvPr/>
        </p:nvSpPr>
        <p:spPr bwMode="auto">
          <a:xfrm>
            <a:off x="633600" y="2893320"/>
            <a:ext cx="188892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rafik 4" descr=""/>
          <p:cNvPicPr/>
          <p:nvPr/>
        </p:nvPicPr>
        <p:blipFill>
          <a:blip r:embed="rId3"/>
          <a:stretch/>
        </p:blipFill>
        <p:spPr bwMode="auto"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6"/>
          <p:cNvSpPr/>
          <p:nvPr/>
        </p:nvSpPr>
        <p:spPr bwMode="auto">
          <a:xfrm>
            <a:off x="10488600" y="6453360"/>
            <a:ext cx="64404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defRPr/>
            </a:pPr>
            <a:endParaRPr lang="de-DE" sz="1100" b="0" strike="noStrike" spc="-1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16"/>
          </p:nvPr>
        </p:nvSpPr>
        <p:spPr bwMode="auto">
          <a:xfrm>
            <a:off x="1981080" y="6344640"/>
            <a:ext cx="875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100" b="1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de-DE" sz="1100" b="1" strike="noStrike" spc="-1">
                <a:solidFill>
                  <a:srgbClr val="1D3C91"/>
                </a:solidFill>
                <a:latin typeface="Overpass"/>
              </a:rPr>
              <a:t>&lt;footer&gt;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7"/>
          </p:nvPr>
        </p:nvSpPr>
        <p:spPr bwMode="auto">
          <a:xfrm>
            <a:off x="10848960" y="6344640"/>
            <a:ext cx="81144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de-DE" sz="1100" b="0" strike="noStrike" spc="-1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64DE203-F3DA-4A43-9901-EB7D6A4C63C7}" type="slidenum">
              <a:rPr lang="de-DE" sz="1100" b="0" strike="noStrike" spc="-1">
                <a:solidFill>
                  <a:srgbClr val="1D3C91"/>
                </a:solidFill>
                <a:latin typeface="Overpass"/>
              </a:rPr>
              <a:t>&lt;number&gt;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18"/>
          </p:nvPr>
        </p:nvSpPr>
        <p:spPr bwMode="auto">
          <a:xfrm>
            <a:off x="630720" y="6344640"/>
            <a:ext cx="1238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6" name="Key Visual" descr=""/>
          <p:cNvPicPr/>
          <p:nvPr/>
        </p:nvPicPr>
        <p:blipFill>
          <a:blip r:embed="rId3"/>
          <a:stretch/>
        </p:blipFill>
        <p:spPr bwMode="auto">
          <a:xfrm>
            <a:off x="0" y="1630080"/>
            <a:ext cx="12190680" cy="5226480"/>
          </a:xfrm>
          <a:prstGeom prst="rect">
            <a:avLst/>
          </a:prstGeom>
          <a:ln w="0">
            <a:noFill/>
          </a:ln>
        </p:spPr>
      </p:pic>
      <p:pic>
        <p:nvPicPr>
          <p:cNvPr id="327" name="Verlauf" descr=""/>
          <p:cNvPicPr/>
          <p:nvPr/>
        </p:nvPicPr>
        <p:blipFill>
          <a:blip r:embed="rId4"/>
          <a:stretch/>
        </p:blipFill>
        <p:spPr bwMode="auto"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sp>
        <p:nvSpPr>
          <p:cNvPr id="328" name="Name des Zentrums"/>
          <p:cNvSpPr/>
          <p:nvPr/>
        </p:nvSpPr>
        <p:spPr bwMode="auto">
          <a:xfrm>
            <a:off x="633600" y="2893320"/>
            <a:ext cx="1889280" cy="92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800"/>
              </a:lnSpc>
              <a:defRPr/>
            </a:pPr>
            <a:r>
              <a:rPr lang="de-DE" sz="1500" b="0" strike="noStrike" spc="-1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23160" y="4437000"/>
            <a:ext cx="10936936" cy="54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Transfer optimizations on partitioned communications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itel 4"/>
          <p:cNvSpPr/>
          <p:nvPr/>
        </p:nvSpPr>
        <p:spPr bwMode="auto">
          <a:xfrm>
            <a:off x="623520" y="5337360"/>
            <a:ext cx="1051380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790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MPICH/4.2.0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71716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461974941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354679068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410503626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523145303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307746917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518257836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30656256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289252304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148016" name=""/>
          <p:cNvCxnSpPr>
            <a:cxnSpLocks/>
            <a:endCxn id="523145303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331008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94499" name=""/>
          <p:cNvCxnSpPr>
            <a:cxnSpLocks/>
            <a:endCxn id="307746917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262120" name=""/>
          <p:cNvCxnSpPr>
            <a:cxnSpLocks/>
            <a:endCxn id="1518257836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272947" name=""/>
          <p:cNvCxnSpPr>
            <a:cxnSpLocks/>
            <a:stCxn id="523145303" idx="2"/>
            <a:endCxn id="1518257836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233678" name=""/>
          <p:cNvCxnSpPr>
            <a:cxnSpLocks/>
            <a:stCxn id="307746917" idx="2"/>
            <a:endCxn id="1518257836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942421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09929" name=""/>
          <p:cNvSpPr txBox="1"/>
          <p:nvPr/>
        </p:nvSpPr>
        <p:spPr bwMode="auto">
          <a:xfrm flipH="0" flipV="0">
            <a:off x="6101758" y="2819870"/>
            <a:ext cx="14574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 = p</a:t>
            </a:r>
            <a:endParaRPr/>
          </a:p>
        </p:txBody>
      </p:sp>
      <p:sp>
        <p:nvSpPr>
          <p:cNvPr id="168293359" name=""/>
          <p:cNvSpPr txBox="1"/>
          <p:nvPr/>
        </p:nvSpPr>
        <p:spPr bwMode="auto">
          <a:xfrm flipH="0" flipV="0">
            <a:off x="6377306" y="3425259"/>
            <a:ext cx="9085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 ;</a:t>
            </a:r>
            <a:endParaRPr/>
          </a:p>
        </p:txBody>
      </p:sp>
      <p:cxnSp>
        <p:nvCxnSpPr>
          <p:cNvPr id="1085498950" name=""/>
          <p:cNvCxnSpPr>
            <a:cxnSpLocks/>
          </p:cNvCxnSpPr>
          <p:nvPr/>
        </p:nvCxnSpPr>
        <p:spPr bwMode="auto">
          <a:xfrm rot="5399942" flipH="0" flipV="1">
            <a:off x="6643611" y="3244665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934560" name=""/>
          <p:cNvSpPr txBox="1"/>
          <p:nvPr/>
        </p:nvSpPr>
        <p:spPr bwMode="auto">
          <a:xfrm flipH="0" flipV="0">
            <a:off x="8046073" y="2819870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057500261" name=""/>
          <p:cNvSpPr txBox="1"/>
          <p:nvPr/>
        </p:nvSpPr>
        <p:spPr bwMode="auto">
          <a:xfrm flipH="0" flipV="0">
            <a:off x="8321620" y="3702687"/>
            <a:ext cx="9107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</p:txBody>
      </p:sp>
      <p:cxnSp>
        <p:nvCxnSpPr>
          <p:cNvPr id="1110938430" name=""/>
          <p:cNvCxnSpPr>
            <a:cxnSpLocks/>
            <a:endCxn id="1057500261" idx="0"/>
          </p:cNvCxnSpPr>
          <p:nvPr/>
        </p:nvCxnSpPr>
        <p:spPr bwMode="auto">
          <a:xfrm rot="5399976" flipH="0" flipV="1">
            <a:off x="8450922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252446" name=""/>
          <p:cNvSpPr txBox="1"/>
          <p:nvPr/>
        </p:nvSpPr>
        <p:spPr bwMode="auto">
          <a:xfrm flipH="0" flipV="0">
            <a:off x="10011312" y="2819870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737852528" name=""/>
          <p:cNvSpPr txBox="1"/>
          <p:nvPr/>
        </p:nvSpPr>
        <p:spPr bwMode="auto">
          <a:xfrm flipH="0" flipV="0">
            <a:off x="10281461" y="3906770"/>
            <a:ext cx="909995" cy="3965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counter--;</a:t>
            </a:r>
            <a:endParaRPr/>
          </a:p>
          <a:p>
            <a:pPr algn="ctr">
              <a:defRPr/>
            </a:pPr>
            <a:r>
              <a:rPr/>
              <a:t>start</a:t>
            </a:r>
            <a:endParaRPr/>
          </a:p>
        </p:txBody>
      </p:sp>
      <p:sp>
        <p:nvSpPr>
          <p:cNvPr id="47168187" name=""/>
          <p:cNvSpPr txBox="1"/>
          <p:nvPr/>
        </p:nvSpPr>
        <p:spPr bwMode="auto">
          <a:xfrm flipH="0" flipV="0">
            <a:off x="10005552" y="4401330"/>
            <a:ext cx="146289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wait</a:t>
            </a:r>
            <a:endParaRPr/>
          </a:p>
        </p:txBody>
      </p:sp>
      <p:cxnSp>
        <p:nvCxnSpPr>
          <p:cNvPr id="876855207" name=""/>
          <p:cNvCxnSpPr>
            <a:cxnSpLocks/>
            <a:endCxn id="737852528" idx="0"/>
          </p:cNvCxnSpPr>
          <p:nvPr/>
        </p:nvCxnSpPr>
        <p:spPr bwMode="auto">
          <a:xfrm rot="5399976" flipH="0" flipV="1">
            <a:off x="10313737" y="3485421"/>
            <a:ext cx="84269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994705" name=""/>
          <p:cNvCxnSpPr>
            <a:cxnSpLocks/>
            <a:stCxn id="737852528" idx="2"/>
          </p:cNvCxnSpPr>
          <p:nvPr/>
        </p:nvCxnSpPr>
        <p:spPr bwMode="auto">
          <a:xfrm rot="5399976" flipH="0" flipV="0">
            <a:off x="10675767" y="4359668"/>
            <a:ext cx="11259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Goals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299934248" name=""/>
          <p:cNvSpPr txBox="1"/>
          <p:nvPr/>
        </p:nvSpPr>
        <p:spPr bwMode="auto">
          <a:xfrm flipH="0" flipV="0">
            <a:off x="1230873" y="1757038"/>
            <a:ext cx="744429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37230923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 effective bandwidth depending on message size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different MPI-implementations perform optimizations (aggregation, reordering) on partitioned transfers?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it possible to trigger early progress using completion tests?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OpenMPIs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Point-to-point Messaging Layer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(PML) – components make use of hardware offloading?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37088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583207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Benchmarking scheme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68650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306304012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42793777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initialization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i in 0...num_iterations: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MPI_Barrier();		// synchronization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s_i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MPI_Start(&amp;request);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for p in 0...partition_count in some order: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	perform some MPI operation to send/receive partition p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MPI_Wait(&amp;request, &amp;result-&gt;send_status);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e_i = MPI_Wtime();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// cleanup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66369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0011510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Experimental setup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0281474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848410322" name=""/>
          <p:cNvSpPr/>
          <p:nvPr/>
        </p:nvSpPr>
        <p:spPr bwMode="auto">
          <a:xfrm>
            <a:off x="838197" y="1523997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195764" indent="-195764">
              <a:buFont typeface="Arial"/>
              <a:buChar char="•"/>
              <a:defRPr/>
            </a:pPr>
            <a:r>
              <a:rPr sz="1600"/>
              <a:t>2 nodes on HAWK with one mpi process each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r>
              <a:rPr sz="1600"/>
              <a:t>Fixed buffer size of 8MiB</a:t>
            </a:r>
            <a:endParaRPr sz="1600"/>
          </a:p>
          <a:p>
            <a:pPr marL="195764" indent="-195764">
              <a:buFont typeface="Arial"/>
              <a:buChar char="•"/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30402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719015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Benchmarks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45390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00202674" name=""/>
          <p:cNvSpPr txBox="1"/>
          <p:nvPr/>
        </p:nvSpPr>
        <p:spPr bwMode="auto">
          <a:xfrm flipH="0" flipV="0">
            <a:off x="1230872" y="1757037"/>
            <a:ext cx="7444296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59530350" name=""/>
          <p:cNvSpPr/>
          <p:nvPr/>
        </p:nvSpPr>
        <p:spPr bwMode="auto">
          <a:xfrm>
            <a:off x="838198" y="1523999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400"/>
              <a:t>MPI_Send() -&gt; MPI_Recv()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 -&gt; MPI_Irecv()</a:t>
            </a:r>
            <a:endParaRPr sz="1400"/>
          </a:p>
          <a:p>
            <a:pPr marL="239821" indent="-239821">
              <a:buFont typeface="Arial"/>
              <a:buChar char="•"/>
              <a:defRPr/>
            </a:pPr>
            <a:r>
              <a:rPr sz="1400"/>
              <a:t>MPI_Isend(), MPI_Test() -&gt; MPI_Irecv()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MPI_Psend(), additional thread calling MPI_Request_get_status()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Multiple threads calling MPI_Psend()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MPI_Win, MPI_Put() for each partition</a:t>
            </a:r>
            <a:endParaRPr sz="1400"/>
          </a:p>
          <a:p>
            <a:pPr marL="239820" indent="-239820">
              <a:buFont typeface="Arial"/>
              <a:buChar char="•"/>
              <a:defRPr/>
            </a:pPr>
            <a:r>
              <a:rPr sz="1400"/>
              <a:t>MPI_Win for each partition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Results: Send-&gt;Recv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633920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42494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525723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 vs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01080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691696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55665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70670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 vs Psend (8 threads)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01978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34389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06209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06096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ISend-&gt;IRecv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4364886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20155119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0830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190313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256271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581937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441101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Outline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800564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574743749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MPI partitioned communication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Optimization opportunities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Current implementations in OpenMPI and MPICH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Benchmarks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Isend (single-/multithreaded)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Psend, Isend with completion tests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8" lvl="1" indent="-283878">
              <a:lnSpc>
                <a:spcPct val="100000"/>
              </a:lnSpc>
              <a:buFont typeface="Arial"/>
              <a:buChar char="•"/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</a:rPr>
              <a:t>Psend vs RDMA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 marL="683929" lvl="1" indent="-283879">
              <a:lnSpc>
                <a:spcPct val="100000"/>
              </a:lnSpc>
              <a:buFont typeface="Arial"/>
              <a:buChar char="•"/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4945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7902788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76394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794123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68499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5404972" name="PlaceHolder 4"/>
          <p:cNvSpPr/>
          <p:nvPr/>
        </p:nvSpPr>
        <p:spPr bwMode="auto">
          <a:xfrm flipH="0" flipV="0">
            <a:off x="624240" y="479880"/>
            <a:ext cx="8572923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MPI_Win for entire buffer, MPI_Put per partition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303359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  <p:pic>
        <p:nvPicPr>
          <p:cNvPr id="1398425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47999" y="1143000"/>
            <a:ext cx="6095999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88713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7375821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49521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738709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1" y="1263078"/>
            <a:ext cx="6021375" cy="469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857315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4933676" name="PlaceHolder 4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Results: Psend on MPICH-4.1.2 (8 threads)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8987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247532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5310" y="1263078"/>
            <a:ext cx="6021374" cy="4698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73171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6043789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Conclusion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969698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659756384" name=""/>
          <p:cNvSpPr/>
          <p:nvPr/>
        </p:nvSpPr>
        <p:spPr bwMode="auto">
          <a:xfrm>
            <a:off x="838197" y="1523998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marL="239820" indent="-239820">
              <a:buFont typeface="Arial"/>
              <a:buChar char="•"/>
              <a:defRPr/>
            </a:pPr>
            <a:r>
              <a:rPr sz="1400"/>
              <a:t>Partitioned Communication in OpenMPI provides higher performance when using multiple threads</a:t>
            </a:r>
            <a:endParaRPr sz="1400"/>
          </a:p>
          <a:p>
            <a:pPr marL="639869" lvl="1" indent="-239819">
              <a:buFont typeface="Arial"/>
              <a:buChar char="•"/>
              <a:defRPr/>
            </a:pPr>
            <a:r>
              <a:rPr sz="1400"/>
              <a:t>However, no further optimizations such as message aggregation</a:t>
            </a:r>
            <a:endParaRPr sz="1400"/>
          </a:p>
          <a:p>
            <a:pPr marL="239819" lvl="0" indent="-239819">
              <a:buFont typeface="Arial"/>
              <a:buChar char="•"/>
              <a:defRPr/>
            </a:pPr>
            <a:r>
              <a:rPr sz="1400"/>
              <a:t>Partitioned Communication in MPICH currently provides lower performance than other mechanisms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3"/>
          <a:stretch/>
        </p:blipFill>
        <p:spPr bwMode="auto">
          <a:xfrm>
            <a:off x="900000" y="848160"/>
            <a:ext cx="6118560" cy="5369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IPTW 2023 - 5./6. October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 bwMode="auto">
          <a:xfrm>
            <a:off x="623160" y="4437000"/>
            <a:ext cx="10514160" cy="5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3300" b="1" strike="noStrike" spc="-1">
                <a:solidFill>
                  <a:srgbClr val="FFFFFF"/>
                </a:solidFill>
                <a:latin typeface="Overpass"/>
              </a:rPr>
              <a:t>IPTW 2023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 bwMode="auto">
          <a:xfrm>
            <a:off x="623879" y="5419800"/>
            <a:ext cx="7488360" cy="86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1800" b="1" strike="noStrike" spc="-1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itel 1"/>
          <p:cNvSpPr/>
          <p:nvPr/>
        </p:nvSpPr>
        <p:spPr bwMode="auto">
          <a:xfrm>
            <a:off x="3600000" y="3164760"/>
            <a:ext cx="773892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90000"/>
              </a:lnSpc>
              <a:defRPr/>
            </a:pPr>
            <a:r>
              <a:rPr lang="de-DE" sz="4800" b="1" strike="noStrike" spc="-1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447804" name="PlaceHolder 1"/>
          <p:cNvSpPr>
            <a:spLocks noGrp="1"/>
          </p:cNvSpPr>
          <p:nvPr>
            <p:ph type="title"/>
          </p:nvPr>
        </p:nvSpPr>
        <p:spPr bwMode="auto">
          <a:xfrm>
            <a:off x="623877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MPI: Partitioned Communication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916795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MPI: Nonblocking vs partitioned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1649874320" name=""/>
          <p:cNvSpPr txBox="1"/>
          <p:nvPr/>
        </p:nvSpPr>
        <p:spPr bwMode="auto">
          <a:xfrm flipH="0" flipV="0">
            <a:off x="1813470" y="1738543"/>
            <a:ext cx="1439133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1385587675" name=""/>
          <p:cNvSpPr txBox="1"/>
          <p:nvPr/>
        </p:nvSpPr>
        <p:spPr bwMode="auto">
          <a:xfrm flipH="0" flipV="0">
            <a:off x="1813470" y="2344073"/>
            <a:ext cx="144489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177698548" name=""/>
          <p:cNvSpPr txBox="1"/>
          <p:nvPr/>
        </p:nvSpPr>
        <p:spPr bwMode="auto">
          <a:xfrm flipH="0" flipV="0">
            <a:off x="1031723" y="2949462"/>
            <a:ext cx="893438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757265791" name=""/>
          <p:cNvSpPr txBox="1"/>
          <p:nvPr/>
        </p:nvSpPr>
        <p:spPr bwMode="auto">
          <a:xfrm flipH="0" flipV="0">
            <a:off x="2089018" y="2949462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405570019" name=""/>
          <p:cNvSpPr txBox="1"/>
          <p:nvPr/>
        </p:nvSpPr>
        <p:spPr bwMode="auto">
          <a:xfrm flipH="0" flipV="0">
            <a:off x="3135575" y="2949462"/>
            <a:ext cx="89415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994145483" name=""/>
          <p:cNvSpPr txBox="1"/>
          <p:nvPr/>
        </p:nvSpPr>
        <p:spPr bwMode="auto">
          <a:xfrm flipH="0" flipV="0">
            <a:off x="1807711" y="3476574"/>
            <a:ext cx="14513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1923080249" name=""/>
          <p:cNvSpPr txBox="1"/>
          <p:nvPr/>
        </p:nvSpPr>
        <p:spPr bwMode="auto">
          <a:xfrm flipH="0" flipV="0">
            <a:off x="1813470" y="3998734"/>
            <a:ext cx="145857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0" name=""/>
          <p:cNvCxnSpPr>
            <a:cxnSpLocks/>
            <a:stCxn id="1649874320" idx="2"/>
            <a:endCxn id="1385587675" idx="0"/>
          </p:cNvCxnSpPr>
          <p:nvPr/>
        </p:nvCxnSpPr>
        <p:spPr bwMode="auto">
          <a:xfrm rot="5399976" flipH="0" flipV="1">
            <a:off x="2353812" y="2163408"/>
            <a:ext cx="361330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57265791" idx="0"/>
          </p:cNvCxnSpPr>
          <p:nvPr/>
        </p:nvCxnSpPr>
        <p:spPr bwMode="auto">
          <a:xfrm rot="5399976" flipH="0" flipV="1">
            <a:off x="2355323" y="2768868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77698548" idx="0"/>
          </p:cNvCxnSpPr>
          <p:nvPr/>
        </p:nvCxnSpPr>
        <p:spPr bwMode="auto">
          <a:xfrm rot="5399976" flipH="0" flipV="0">
            <a:off x="1826585" y="2240130"/>
            <a:ext cx="361188" cy="105747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85587675" idx="2"/>
            <a:endCxn id="1405570019" idx="0"/>
          </p:cNvCxnSpPr>
          <p:nvPr/>
        </p:nvCxnSpPr>
        <p:spPr bwMode="auto">
          <a:xfrm rot="5399976" flipH="0" flipV="1">
            <a:off x="2878691" y="2245499"/>
            <a:ext cx="361188" cy="104673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7698548" idx="2"/>
            <a:endCxn id="1994145483" idx="0"/>
          </p:cNvCxnSpPr>
          <p:nvPr/>
        </p:nvCxnSpPr>
        <p:spPr bwMode="auto">
          <a:xfrm rot="5399976" flipH="0" flipV="1">
            <a:off x="1864464" y="2807640"/>
            <a:ext cx="282911" cy="10549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57265791" idx="2"/>
            <a:endCxn id="1994145483" idx="0"/>
          </p:cNvCxnSpPr>
          <p:nvPr/>
        </p:nvCxnSpPr>
        <p:spPr bwMode="auto">
          <a:xfrm rot="5399976" flipH="0" flipV="0">
            <a:off x="2393201" y="3335118"/>
            <a:ext cx="28291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5570019" idx="2"/>
            <a:endCxn id="1994145483" idx="0"/>
          </p:cNvCxnSpPr>
          <p:nvPr/>
        </p:nvCxnSpPr>
        <p:spPr bwMode="auto">
          <a:xfrm rot="5399976" flipH="0" flipV="0">
            <a:off x="2916570" y="2810489"/>
            <a:ext cx="282911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94145483" idx="2"/>
            <a:endCxn id="1923080249" idx="0"/>
          </p:cNvCxnSpPr>
          <p:nvPr/>
        </p:nvCxnSpPr>
        <p:spPr bwMode="auto">
          <a:xfrm rot="5399976" flipH="0" flipV="1">
            <a:off x="2399097" y="3859754"/>
            <a:ext cx="27795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 (3.5)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 Messages are nonovertaking: If a sender sends two messages in succession to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 destination, and both match the same receive, then this operation cannot receive the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second message if the first one is still pending.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Order (3.7.4)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lang="en-US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5381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045036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Progress (3.7.4)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started, unless the send is satisfied by another receive.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</a:t>
            </a: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926072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623879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-1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 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lang="en-US" sz="1800" b="0" i="1" strike="noStrike" spc="0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lang="en-US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48947" name="PlaceHolder 1"/>
          <p:cNvSpPr>
            <a:spLocks noGrp="1"/>
          </p:cNvSpPr>
          <p:nvPr>
            <p:ph type="title"/>
          </p:nvPr>
        </p:nvSpPr>
        <p:spPr bwMode="auto">
          <a:xfrm>
            <a:off x="623878" y="479880"/>
            <a:ext cx="806832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Possible optimizations – Message aggregation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219087" name=""/>
          <p:cNvSpPr/>
          <p:nvPr/>
        </p:nvSpPr>
        <p:spPr bwMode="auto">
          <a:xfrm>
            <a:off x="685800" y="1371600"/>
            <a:ext cx="10743480" cy="45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endParaRPr lang="en-US" sz="1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4057236" name="PlaceHolder 2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pic>
        <p:nvPicPr>
          <p:cNvPr id="12580175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06429" y="2524587"/>
            <a:ext cx="6215951" cy="2142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02336" name="PlaceHolder 3"/>
          <p:cNvSpPr/>
          <p:nvPr/>
        </p:nvSpPr>
        <p:spPr bwMode="auto">
          <a:xfrm>
            <a:off x="624240" y="479880"/>
            <a:ext cx="80683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de-DE" sz="2400" b="1" strike="noStrike" spc="0">
                <a:solidFill>
                  <a:srgbClr val="1D3D91"/>
                </a:solidFill>
                <a:latin typeface="Overpass"/>
              </a:rPr>
              <a:t>Current implementations: OpenMPI/5.0.2</a:t>
            </a:r>
            <a:endParaRPr lang="en-US" sz="2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433881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  <p:sp>
        <p:nvSpPr>
          <p:cNvPr id="282452037" name=""/>
          <p:cNvSpPr txBox="1"/>
          <p:nvPr/>
        </p:nvSpPr>
        <p:spPr bwMode="auto">
          <a:xfrm flipH="0" flipV="0">
            <a:off x="1859707" y="2200921"/>
            <a:ext cx="1439492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MPI_Psend_init</a:t>
            </a:r>
            <a:endParaRPr/>
          </a:p>
        </p:txBody>
      </p:sp>
      <p:sp>
        <p:nvSpPr>
          <p:cNvPr id="497510580" name=""/>
          <p:cNvSpPr txBox="1"/>
          <p:nvPr/>
        </p:nvSpPr>
        <p:spPr bwMode="auto">
          <a:xfrm flipH="0" flipV="0">
            <a:off x="1859707" y="2806451"/>
            <a:ext cx="144525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MPI_Start</a:t>
            </a:r>
            <a:endParaRPr/>
          </a:p>
        </p:txBody>
      </p:sp>
      <p:sp>
        <p:nvSpPr>
          <p:cNvPr id="208744531" name=""/>
          <p:cNvSpPr txBox="1"/>
          <p:nvPr/>
        </p:nvSpPr>
        <p:spPr bwMode="auto">
          <a:xfrm flipH="0" flipV="0">
            <a:off x="1077960" y="3411839"/>
            <a:ext cx="893797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2091258320" name=""/>
          <p:cNvSpPr txBox="1"/>
          <p:nvPr/>
        </p:nvSpPr>
        <p:spPr bwMode="auto">
          <a:xfrm flipH="0" flipV="0">
            <a:off x="2135255" y="3735505"/>
            <a:ext cx="89415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754481615" name=""/>
          <p:cNvSpPr txBox="1"/>
          <p:nvPr/>
        </p:nvSpPr>
        <p:spPr bwMode="auto">
          <a:xfrm flipH="0" flipV="0">
            <a:off x="3181812" y="4059170"/>
            <a:ext cx="89451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MPI_Pready</a:t>
            </a:r>
            <a:endParaRPr/>
          </a:p>
        </p:txBody>
      </p:sp>
      <p:sp>
        <p:nvSpPr>
          <p:cNvPr id="1130645487" name=""/>
          <p:cNvSpPr txBox="1"/>
          <p:nvPr/>
        </p:nvSpPr>
        <p:spPr bwMode="auto">
          <a:xfrm flipH="0" flipV="0">
            <a:off x="1853948" y="4401331"/>
            <a:ext cx="1451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MPI_Wait/MPI_Test</a:t>
            </a:r>
            <a:endParaRPr/>
          </a:p>
        </p:txBody>
      </p:sp>
      <p:sp>
        <p:nvSpPr>
          <p:cNvPr id="2048604582" name=""/>
          <p:cNvSpPr txBox="1"/>
          <p:nvPr/>
        </p:nvSpPr>
        <p:spPr bwMode="auto">
          <a:xfrm flipH="0" flipV="0">
            <a:off x="1859707" y="4923491"/>
            <a:ext cx="14589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MPI_Request_free</a:t>
            </a:r>
            <a:endParaRPr/>
          </a:p>
        </p:txBody>
      </p:sp>
      <p:cxnSp>
        <p:nvCxnSpPr>
          <p:cNvPr id="46173142" name=""/>
          <p:cNvCxnSpPr>
            <a:cxnSpLocks/>
          </p:cNvCxnSpPr>
          <p:nvPr/>
        </p:nvCxnSpPr>
        <p:spPr bwMode="auto">
          <a:xfrm rot="5399942" flipH="0" flipV="1">
            <a:off x="2400049" y="2625786"/>
            <a:ext cx="361329" cy="0"/>
          </a:xfrm>
          <a:prstGeom prst="line">
            <a:avLst/>
          </a:prstGeom>
          <a:ln w="1269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1717032" name=""/>
          <p:cNvCxnSpPr>
            <a:cxnSpLocks/>
            <a:endCxn id="2091258320" idx="0"/>
          </p:cNvCxnSpPr>
          <p:nvPr/>
        </p:nvCxnSpPr>
        <p:spPr bwMode="auto">
          <a:xfrm rot="5399976" flipH="0" flipV="1">
            <a:off x="2239817" y="3393078"/>
            <a:ext cx="6848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503369" name=""/>
          <p:cNvCxnSpPr>
            <a:cxnSpLocks/>
          </p:cNvCxnSpPr>
          <p:nvPr/>
        </p:nvCxnSpPr>
        <p:spPr bwMode="auto">
          <a:xfrm rot="5399942" flipH="0" flipV="0">
            <a:off x="1872822" y="2702508"/>
            <a:ext cx="361188" cy="105747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939404" name=""/>
          <p:cNvCxnSpPr>
            <a:cxnSpLocks/>
            <a:endCxn id="754481615" idx="0"/>
          </p:cNvCxnSpPr>
          <p:nvPr/>
        </p:nvCxnSpPr>
        <p:spPr bwMode="auto">
          <a:xfrm rot="0" flipH="0" flipV="0">
            <a:off x="2582152" y="3050655"/>
            <a:ext cx="1046918" cy="1008514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109699" name=""/>
          <p:cNvCxnSpPr>
            <a:cxnSpLocks/>
            <a:endCxn id="1130645487" idx="0"/>
          </p:cNvCxnSpPr>
          <p:nvPr/>
        </p:nvCxnSpPr>
        <p:spPr bwMode="auto">
          <a:xfrm rot="0" flipH="0" flipV="0">
            <a:off x="1524678" y="3656044"/>
            <a:ext cx="1055135" cy="74528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786841" name=""/>
          <p:cNvCxnSpPr>
            <a:cxnSpLocks/>
            <a:stCxn id="2091258320" idx="2"/>
            <a:endCxn id="1130645487" idx="0"/>
          </p:cNvCxnSpPr>
          <p:nvPr/>
        </p:nvCxnSpPr>
        <p:spPr bwMode="auto">
          <a:xfrm rot="5399976" flipH="0" flipV="0">
            <a:off x="2370261" y="4190518"/>
            <a:ext cx="42162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265367" name=""/>
          <p:cNvCxnSpPr>
            <a:cxnSpLocks/>
            <a:stCxn id="754481615" idx="2"/>
            <a:endCxn id="1130645487" idx="0"/>
          </p:cNvCxnSpPr>
          <p:nvPr/>
        </p:nvCxnSpPr>
        <p:spPr bwMode="auto">
          <a:xfrm rot="5399976" flipH="0" flipV="0">
            <a:off x="3055462" y="3827722"/>
            <a:ext cx="97960" cy="104925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84237" name=""/>
          <p:cNvCxnSpPr>
            <a:cxnSpLocks/>
          </p:cNvCxnSpPr>
          <p:nvPr/>
        </p:nvCxnSpPr>
        <p:spPr bwMode="auto">
          <a:xfrm rot="5399942" flipH="0" flipV="1">
            <a:off x="2445334" y="4784511"/>
            <a:ext cx="27795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0584914" name=""/>
          <p:cNvSpPr txBox="1"/>
          <p:nvPr/>
        </p:nvSpPr>
        <p:spPr bwMode="auto">
          <a:xfrm flipH="0" flipV="0">
            <a:off x="6101758" y="2819870"/>
            <a:ext cx="1451730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177809688" name=""/>
          <p:cNvSpPr txBox="1"/>
          <p:nvPr/>
        </p:nvSpPr>
        <p:spPr bwMode="auto">
          <a:xfrm flipH="0" flipV="0">
            <a:off x="6377306" y="3425259"/>
            <a:ext cx="90027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531576741" name=""/>
          <p:cNvSpPr txBox="1"/>
          <p:nvPr/>
        </p:nvSpPr>
        <p:spPr bwMode="auto">
          <a:xfrm flipH="0" flipV="0">
            <a:off x="6095999" y="4401331"/>
            <a:ext cx="146073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841284919" name=""/>
          <p:cNvCxnSpPr>
            <a:cxnSpLocks/>
          </p:cNvCxnSpPr>
          <p:nvPr/>
        </p:nvCxnSpPr>
        <p:spPr bwMode="auto">
          <a:xfrm rot="5399942" flipH="0" flipV="1">
            <a:off x="6643611" y="3244665"/>
            <a:ext cx="36118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173740" name=""/>
          <p:cNvCxnSpPr>
            <a:cxnSpLocks/>
            <a:stCxn id="177809688" idx="2"/>
            <a:endCxn id="531576741" idx="0"/>
          </p:cNvCxnSpPr>
          <p:nvPr/>
        </p:nvCxnSpPr>
        <p:spPr bwMode="auto">
          <a:xfrm rot="5399976" flipH="0" flipV="0">
            <a:off x="6458810" y="4035395"/>
            <a:ext cx="73187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8807004" name=""/>
          <p:cNvSpPr txBox="1"/>
          <p:nvPr/>
        </p:nvSpPr>
        <p:spPr bwMode="auto">
          <a:xfrm flipH="0" flipV="0">
            <a:off x="8046073" y="2819870"/>
            <a:ext cx="145208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2092212706" name=""/>
          <p:cNvSpPr txBox="1"/>
          <p:nvPr/>
        </p:nvSpPr>
        <p:spPr bwMode="auto">
          <a:xfrm flipH="0" flipV="0">
            <a:off x="8321620" y="3702687"/>
            <a:ext cx="900636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257352339" name=""/>
          <p:cNvSpPr txBox="1"/>
          <p:nvPr/>
        </p:nvSpPr>
        <p:spPr bwMode="auto">
          <a:xfrm flipH="0" flipV="0">
            <a:off x="8040314" y="4401331"/>
            <a:ext cx="146001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1048182870" name=""/>
          <p:cNvCxnSpPr>
            <a:cxnSpLocks/>
            <a:endCxn id="2092212706" idx="0"/>
          </p:cNvCxnSpPr>
          <p:nvPr/>
        </p:nvCxnSpPr>
        <p:spPr bwMode="auto">
          <a:xfrm rot="5399976" flipH="0" flipV="1">
            <a:off x="8450922" y="3383379"/>
            <a:ext cx="63861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915914" name=""/>
          <p:cNvCxnSpPr>
            <a:cxnSpLocks/>
            <a:stCxn id="2092212706" idx="2"/>
          </p:cNvCxnSpPr>
          <p:nvPr/>
        </p:nvCxnSpPr>
        <p:spPr bwMode="auto">
          <a:xfrm rot="5399976" flipH="0" flipV="0">
            <a:off x="8543278" y="4174109"/>
            <a:ext cx="45444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116352" name=""/>
          <p:cNvSpPr txBox="1"/>
          <p:nvPr/>
        </p:nvSpPr>
        <p:spPr bwMode="auto">
          <a:xfrm flipH="0" flipV="0">
            <a:off x="10011312" y="2819870"/>
            <a:ext cx="1452449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isend_init</a:t>
            </a:r>
            <a:endParaRPr/>
          </a:p>
        </p:txBody>
      </p:sp>
      <p:sp>
        <p:nvSpPr>
          <p:cNvPr id="946669540" name=""/>
          <p:cNvSpPr txBox="1"/>
          <p:nvPr/>
        </p:nvSpPr>
        <p:spPr bwMode="auto">
          <a:xfrm flipH="0" flipV="0">
            <a:off x="10281461" y="4035395"/>
            <a:ext cx="900995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start, </a:t>
            </a:r>
            <a:r>
              <a:rPr/>
              <a:t>test</a:t>
            </a:r>
            <a:endParaRPr/>
          </a:p>
        </p:txBody>
      </p:sp>
      <p:sp>
        <p:nvSpPr>
          <p:cNvPr id="1693055267" name=""/>
          <p:cNvSpPr txBox="1"/>
          <p:nvPr/>
        </p:nvSpPr>
        <p:spPr bwMode="auto">
          <a:xfrm flipH="0" flipV="0">
            <a:off x="10005553" y="4401331"/>
            <a:ext cx="1460371" cy="2441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opal_progress</a:t>
            </a:r>
            <a:endParaRPr/>
          </a:p>
        </p:txBody>
      </p:sp>
      <p:cxnSp>
        <p:nvCxnSpPr>
          <p:cNvPr id="737401190" name=""/>
          <p:cNvCxnSpPr>
            <a:cxnSpLocks/>
            <a:endCxn id="946669540" idx="0"/>
          </p:cNvCxnSpPr>
          <p:nvPr/>
        </p:nvCxnSpPr>
        <p:spPr bwMode="auto">
          <a:xfrm rot="5399976" flipH="0" flipV="0">
            <a:off x="10248053" y="3549733"/>
            <a:ext cx="97132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167837" name=""/>
          <p:cNvCxnSpPr>
            <a:cxnSpLocks/>
            <a:stCxn id="946669540" idx="2"/>
          </p:cNvCxnSpPr>
          <p:nvPr/>
        </p:nvCxnSpPr>
        <p:spPr bwMode="auto">
          <a:xfrm rot="5399976" flipH="0" flipV="1">
            <a:off x="10672981" y="4340463"/>
            <a:ext cx="12173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Axel Schneewind</dc:creator>
  <cp:keywords/>
  <dc:description/>
  <dc:identifier/>
  <dc:language>de-DE</dc:language>
  <cp:lastModifiedBy/>
  <cp:revision>151</cp:revision>
  <dcterms:created xsi:type="dcterms:W3CDTF">2023-01-30T20:10:20Z</dcterms:created>
  <dcterms:modified xsi:type="dcterms:W3CDTF">2024-03-27T13:30:02Z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