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869320E-CC39-412E-AEDE-D18BF98B091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EC556-FA7E-4B08-B9D9-CC8A5789BB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240" cy="5225040"/>
          </a:xfrm>
          <a:prstGeom prst="rect">
            <a:avLst/>
          </a:prstGeom>
          <a:ln w="0">
            <a:noFill/>
          </a:ln>
        </p:spPr>
      </p:pic>
      <p:pic>
        <p:nvPicPr>
          <p:cNvPr id="1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" name="Name des Zentrums"/>
          <p:cNvSpPr/>
          <p:nvPr/>
        </p:nvSpPr>
        <p:spPr>
          <a:xfrm>
            <a:off x="633600" y="2893320"/>
            <a:ext cx="1887840" cy="92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6" name="Textfeld 6"/>
          <p:cNvSpPr/>
          <p:nvPr/>
        </p:nvSpPr>
        <p:spPr>
          <a:xfrm>
            <a:off x="10488600" y="6453360"/>
            <a:ext cx="64296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de-DE" sz="1100" spc="-1" strike="noStrike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981080" y="6344640"/>
            <a:ext cx="87498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&lt;footer&gt;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848960" y="6344640"/>
            <a:ext cx="81036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733BEAF-59A5-481D-B3AA-BF19C69ECC3D}" type="slidenum">
              <a:rPr b="0" lang="de-DE" sz="1100" spc="-1" strike="noStrike">
                <a:solidFill>
                  <a:srgbClr val="1d3c91"/>
                </a:solidFill>
                <a:latin typeface="Overpas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630720" y="6344640"/>
            <a:ext cx="1237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600" cy="5225400"/>
          </a:xfrm>
          <a:prstGeom prst="rect">
            <a:avLst/>
          </a:prstGeom>
          <a:ln w="0">
            <a:noFill/>
          </a:ln>
        </p:spPr>
      </p:pic>
      <p:pic>
        <p:nvPicPr>
          <p:cNvPr id="13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4" name="Name des Zentrums"/>
          <p:cNvSpPr/>
          <p:nvPr/>
        </p:nvSpPr>
        <p:spPr>
          <a:xfrm>
            <a:off x="633600" y="2893320"/>
            <a:ext cx="1888200" cy="9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93572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Transfe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r 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optimiz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ations 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on 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partitio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ned 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commu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nication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itel 4"/>
          <p:cNvSpPr/>
          <p:nvPr/>
        </p:nvSpPr>
        <p:spPr>
          <a:xfrm>
            <a:off x="623520" y="5337360"/>
            <a:ext cx="105127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PlaceHolder 4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Send-&gt;Recv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PlaceHolder 4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ISend-&gt;IRecv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PlaceHolder 4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Psend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PlaceHolder 4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Psend vs Isend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PlaceHolder 4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per partition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PlaceHolder 4"/>
          <p:cNvSpPr/>
          <p:nvPr/>
        </p:nvSpPr>
        <p:spPr>
          <a:xfrm>
            <a:off x="624240" y="479880"/>
            <a:ext cx="85719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for entire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PlaceHolder 4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Results: Psend on MPICH-4.1.2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085200" y="1263240"/>
            <a:ext cx="6020280" cy="46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Program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Day 2: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900000" y="848160"/>
            <a:ext cx="6117480" cy="536868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2"/>
          <p:cNvSpPr>
            <a:spLocks noGrp="1"/>
          </p:cNvSpPr>
          <p:nvPr>
            <p:ph type="ftr" idx="10"/>
          </p:nvPr>
        </p:nvSpPr>
        <p:spPr>
          <a:xfrm>
            <a:off x="1981080" y="6344640"/>
            <a:ext cx="87498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</a:t>
            </a: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308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</a:t>
            </a: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2023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7280" cy="8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itel 1"/>
          <p:cNvSpPr/>
          <p:nvPr/>
        </p:nvSpPr>
        <p:spPr>
          <a:xfrm>
            <a:off x="3600000" y="3164760"/>
            <a:ext cx="7737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4800" spc="-1" strike="noStrike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Nonblocki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ng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Communic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ation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 , unless the send is satisfied by another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 Similarly, a call to MPI_WAIT that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completes a send will eventually return if a matching receive has been started, unless the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is satisfied by another send, and even if no call is executed to complete the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7"/>
          </p:nvPr>
        </p:nvSpPr>
        <p:spPr>
          <a:xfrm>
            <a:off x="1981080" y="6344640"/>
            <a:ext cx="87498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Nonblocki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ng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Communic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ation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nonovertaking requirement of Section 3.5 is extended to nonblocking communication, with this definition of order being used.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ftr" idx="8"/>
          </p:nvPr>
        </p:nvSpPr>
        <p:spPr>
          <a:xfrm>
            <a:off x="1981080" y="6344640"/>
            <a:ext cx="87498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Partitione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d 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Communic</a:t>
            </a: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9"/>
          </p:nvPr>
        </p:nvSpPr>
        <p:spPr>
          <a:xfrm>
            <a:off x="1981080" y="6344640"/>
            <a:ext cx="874980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</a:t>
            </a: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software progress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Offloading to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Partitions are mapped to a partitioned send request, started by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guarantee that transfer occurs on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OpenMPI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single transfer is initiated after all Pready()-calls have been made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early-bird-gain or overlap with computation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MPICH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1230840" y="1757160"/>
            <a:ext cx="74433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PlaceHolder 3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Goals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1230840" y="1757160"/>
            <a:ext cx="74433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838080" y="152388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Measure effective bandwidth depending on message 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different MPI-implementations perform optimizations (aggregation, reordering) on partitioned transfers?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 it possible to trigger early progress using completion tests?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OpenMPIs Point-to-point Messaging Layer (PML) – components make use of hardware offloading?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3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Benchmarking scheme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230840" y="1757160"/>
            <a:ext cx="74433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838080" y="152388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i in 0...num_iterations: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MPI_Barrier();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synchronization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MPI_Start(&amp;request);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p in 0...partition_count in some order: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perform some MPI operation to send/receive partition 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MPI_Wait(&amp;request, &amp;status);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cleanup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685800" y="1371600"/>
            <a:ext cx="1074240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PlaceHolder 3"/>
          <p:cNvSpPr/>
          <p:nvPr/>
        </p:nvSpPr>
        <p:spPr>
          <a:xfrm>
            <a:off x="624240" y="479880"/>
            <a:ext cx="8067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230840" y="1757160"/>
            <a:ext cx="74433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0" name=""/>
          <p:cNvGraphicFramePr/>
          <p:nvPr/>
        </p:nvGraphicFramePr>
        <p:xfrm>
          <a:off x="898560" y="1427400"/>
          <a:ext cx="10711800" cy="4187520"/>
        </p:xfrm>
        <a:graphic>
          <a:graphicData uri="http://schemas.openxmlformats.org/drawingml/2006/table">
            <a:tbl>
              <a:tblPr/>
              <a:tblGrid>
                <a:gridCol w="1983600"/>
                <a:gridCol w="1983600"/>
                <a:gridCol w="1983600"/>
                <a:gridCol w="1983600"/>
                <a:gridCol w="2777760"/>
              </a:tblGrid>
              <a:tr h="3434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initialization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completion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MPI_Start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MPI_Isend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MPI_Request_get_status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LibreOffice/24.2.1.2$Linux_X86_64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2023-01-30T20:10:20Z</dcterms:created>
  <dc:creator>Microsoft Office User</dc:creator>
  <dc:description/>
  <dc:language>de-DE</dc:language>
  <cp:lastModifiedBy/>
  <dcterms:modified xsi:type="dcterms:W3CDTF">2024-03-15T11:44:09Z</dcterms:modified>
  <cp:revision>158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18</vt:i4>
  </property>
  <property fmtid="{D5CDD505-2E9C-101B-9397-08002B2CF9AE}" pid="4" name="PresentationFormat">
    <vt:lpwstr>Breitbild</vt:lpwstr>
  </property>
  <property fmtid="{D5CDD505-2E9C-101B-9397-08002B2CF9AE}" pid="5" name="Slides">
    <vt:i4>18</vt:i4>
  </property>
</Properties>
</file>