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3.xml" ContentType="application/vnd.openxmlformats-officedocument.presentationml.notesSlide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notesMasterIdLst>
    <p:notesMasterId r:id="rId2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2785248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theme" Target="theme/them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F71E14-82AA-BCA6-108D-56F5A71EAA8C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CD9D1E-61AF-BF16-9209-5ED7C9F10FA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940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6023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06892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4D05C8-87DC-9A16-ECF9-F0E5545395E8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291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5949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23880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F86D6E-B74B-03B7-AA0E-A3B1F79D172F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6061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6787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39168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3383B8-493C-EA82-B0D7-22E97C849EF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8088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01319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44084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6EB477-62F8-EFE2-9C10-D44AE5D9F241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63256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8318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2516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9C12FC-EC5E-69FB-4594-10A930874D87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B20DA9-AB08-8749-7C10-3A282377BC4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4377A-DF4B-E317-B5BB-02035EF170A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3694A1-00C8-DF1C-4C62-BD639F751293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8D1FFD-FB3D-905E-997F-F80E9515B4E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88AE94-E7EE-CB42-D250-9CAFB99A198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D7E581-891B-71F9-1C5C-D56A4BAFFD3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0453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1678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08746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9807AA-F0BB-26E7-A606-CDF893BC7D4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6018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48012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90127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E65230-A2DF-D812-FE5B-D917AADB9FC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3796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31807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96001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3253AC-0E60-DBEB-92CE-7F54FE9888E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496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9924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6695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C0E94A-2064-F8C2-96C7-9C7E4C410B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 bwMode="auto"/>
        <p:txBody>
          <a:bodyPr/>
          <a:p>
            <a:pPr>
              <a:defRPr/>
            </a:pPr>
            <a:fld id="{90F7F450-58FD-4839-B793-6824E8B33BB4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3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320" cy="5226120"/>
          </a:xfrm>
          <a:prstGeom prst="rect">
            <a:avLst/>
          </a:prstGeom>
          <a:ln w="0">
            <a:noFill/>
          </a:ln>
        </p:spPr>
      </p:pic>
      <p:pic>
        <p:nvPicPr>
          <p:cNvPr id="59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60" name="Name des Zentrums"/>
          <p:cNvSpPr/>
          <p:nvPr/>
        </p:nvSpPr>
        <p:spPr bwMode="auto">
          <a:xfrm>
            <a:off x="633600" y="2893320"/>
            <a:ext cx="1888920" cy="92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rafik 4" descr=""/>
          <p:cNvPicPr/>
          <p:nvPr/>
        </p:nvPicPr>
        <p:blipFill>
          <a:blip r:embed="rId3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152" name="Textfeld 6"/>
          <p:cNvSpPr/>
          <p:nvPr/>
        </p:nvSpPr>
        <p:spPr bwMode="auto">
          <a:xfrm>
            <a:off x="10488600" y="6453360"/>
            <a:ext cx="64404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defRPr/>
            </a:pPr>
            <a:endParaRPr lang="de-DE" sz="1100" b="0" strike="noStrike" spc="-1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ftr" idx="16"/>
          </p:nvPr>
        </p:nvSpPr>
        <p:spPr bwMode="auto">
          <a:xfrm>
            <a:off x="1981080" y="6344640"/>
            <a:ext cx="875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100" b="1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de-DE" sz="1100" b="1" strike="noStrike" spc="-1">
                <a:solidFill>
                  <a:srgbClr val="1D3C91"/>
                </a:solidFill>
                <a:latin typeface="Overpass"/>
              </a:rPr>
              <a:t>&lt;footer&gt;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17"/>
          </p:nvPr>
        </p:nvSpPr>
        <p:spPr bwMode="auto">
          <a:xfrm>
            <a:off x="10848960" y="6344640"/>
            <a:ext cx="81144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64DE203-F3DA-4A43-9901-EB7D6A4C63C7}" type="slidenum">
              <a:rPr lang="de-DE" sz="1100" b="0" strike="noStrike" spc="-1">
                <a:solidFill>
                  <a:srgbClr val="1D3C91"/>
                </a:solidFill>
                <a:latin typeface="Overpass"/>
              </a:rPr>
              <a:t>&lt;number&gt;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 idx="18"/>
          </p:nvPr>
        </p:nvSpPr>
        <p:spPr bwMode="auto">
          <a:xfrm>
            <a:off x="630720" y="6344640"/>
            <a:ext cx="1238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6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680" cy="5226480"/>
          </a:xfrm>
          <a:prstGeom prst="rect">
            <a:avLst/>
          </a:prstGeom>
          <a:ln w="0">
            <a:noFill/>
          </a:ln>
        </p:spPr>
      </p:pic>
      <p:pic>
        <p:nvPicPr>
          <p:cNvPr id="327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328" name="Name des Zentrums"/>
          <p:cNvSpPr/>
          <p:nvPr/>
        </p:nvSpPr>
        <p:spPr bwMode="auto">
          <a:xfrm>
            <a:off x="633600" y="2893320"/>
            <a:ext cx="1889280" cy="929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23160" y="4437000"/>
            <a:ext cx="10936936" cy="54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3300" b="1" strike="noStrike" spc="-1">
                <a:solidFill>
                  <a:srgbClr val="FFFFFF"/>
                </a:solidFill>
                <a:latin typeface="Overpass"/>
              </a:rPr>
              <a:t>Transfer optimizations on partitioned communication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itel 4"/>
          <p:cNvSpPr/>
          <p:nvPr/>
        </p:nvSpPr>
        <p:spPr bwMode="auto">
          <a:xfrm>
            <a:off x="623520" y="5337360"/>
            <a:ext cx="10513800" cy="5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1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Axel Schneewind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Results: Send-&gt;Recv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4332218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34249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525723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ISend-&gt;IRecv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010806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6916963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0830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2190313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Pready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256271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5819379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04945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790278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MPI_Win per partition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76394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7941234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1684995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5404972" name="PlaceHolder 4"/>
          <p:cNvSpPr/>
          <p:nvPr/>
        </p:nvSpPr>
        <p:spPr bwMode="auto">
          <a:xfrm flipH="0" flipV="0">
            <a:off x="624240" y="479880"/>
            <a:ext cx="8572923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MPI_Win for entire buffer, MPI_Put per partition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30335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3984252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288713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7375821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 on MPICH-4.1.2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8709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5311" y="1263078"/>
            <a:ext cx="6021375" cy="469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Program Day 2:</a:t>
            </a: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3"/>
          <a:stretch/>
        </p:blipFill>
        <p:spPr bwMode="auto">
          <a:xfrm>
            <a:off x="900000" y="848160"/>
            <a:ext cx="6118560" cy="5369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 bwMode="auto">
          <a:xfrm>
            <a:off x="623160" y="4437000"/>
            <a:ext cx="10514160" cy="5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3300" b="1" strike="noStrike" spc="-1">
                <a:solidFill>
                  <a:srgbClr val="FFFFFF"/>
                </a:solidFill>
                <a:latin typeface="Overpass"/>
              </a:rPr>
              <a:t>IPTW 2023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 bwMode="auto">
          <a:xfrm>
            <a:off x="623879" y="5419800"/>
            <a:ext cx="7488360" cy="86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1800" b="1" strike="noStrike" spc="-1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itel 1"/>
          <p:cNvSpPr/>
          <p:nvPr/>
        </p:nvSpPr>
        <p:spPr bwMode="auto">
          <a:xfrm>
            <a:off x="3600000" y="3164760"/>
            <a:ext cx="773892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4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Thanks for participating!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A call to MPI_WAIT that completes a receive will eventually terminate and return if a matching send has been started , unless the send is satisfied by another receive.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particular, if the matching send is nonblocking, then the receive should complete even if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call is executed by the sender to complete the send. Similarly, a call to MPI_WAIT that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completes a send will eventually return if a matching receive has been started, unless the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receive is satisfied by another send, and even if no call is executed to complete the receive.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Nonblocking communication operations are ordered according to the execution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 of the calls that initiate the communication.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nonovertaking requirement of Section 3.5 is extended to nonblocking communication, with this definition of order being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Partitioned Communication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Rationale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Partitioned communication is designed to provide opportunities for MPI implementations to optimize data transfers. MPI is free to choose how many transfers to do within a partitioned communication send independent of how many partitions are reported as ready to MPI through MPI_PREADY calls.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Aggregation of partitions is permitted but not required.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Ordering of partitions is permitted but not required.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naive implementation can simply wait for the entire message buffer to be marked ready before any transfer(s) occur and could wait until the completion function is called on a request before transferring data.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However, this modality of communication gives MPI implementations far more flexibility in data movement than nonpartitioned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communications.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End of rationale.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83879" lvl="0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3929" lvl="1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No software progress threads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3929" lvl="1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Offloading to hardware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3878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Partitions are mapped to a partitioned send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request, started by Pready()</a:t>
            </a:r>
            <a:endParaRPr lang="en-US"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lvl="1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No guarantee that transfer occurs on Pready()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3929" lvl="1" indent="-283879">
              <a:lnSpc>
                <a:spcPct val="100000"/>
              </a:lnSpc>
              <a:buFont typeface="Arial"/>
              <a:buChar char="•"/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State of implementations - OpenMPI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938941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83878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A single transfer is initiated after all Pready()-calls have been made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No overlap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0473950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State of implementations - MPICH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408161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458553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0060458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Goals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180331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sp>
        <p:nvSpPr>
          <p:cNvPr id="466233023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25996798" name=""/>
          <p:cNvSpPr/>
          <p:nvPr/>
        </p:nvSpPr>
        <p:spPr bwMode="auto">
          <a:xfrm>
            <a:off x="838197" y="1523998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Measure effective bandwidth depending on message size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different MPI-implementations perform optimizations (aggregation, reordering) on partitioned transfers?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 it possible to trigger early progress using completion tests?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OpenMPIs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Point-to-point Messaging Layer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(PML) – components make use of hardware offloading?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437088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583207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Benchmarking scheme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668650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sp>
        <p:nvSpPr>
          <p:cNvPr id="1306304012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42793777" name=""/>
          <p:cNvSpPr/>
          <p:nvPr/>
        </p:nvSpPr>
        <p:spPr bwMode="auto">
          <a:xfrm>
            <a:off x="838197" y="1523998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initialization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i in 0...num_iterations: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MPI_Barrier();		// synchronization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s_i = MPI_Wtime();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MPI_Start(&amp;request);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for p in 0...partition_count in some order: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perform some MPI operation to send/receive partition p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MPI_Wait(&amp;request, &amp;result-&gt;send_status);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e_i = MPI_Wtime();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cleanup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30402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2719015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453908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sp>
        <p:nvSpPr>
          <p:cNvPr id="100202674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59530350" name=""/>
          <p:cNvSpPr/>
          <p:nvPr/>
        </p:nvSpPr>
        <p:spPr bwMode="auto">
          <a:xfrm>
            <a:off x="838198" y="1523999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400"/>
              <a:t>MPI_Send() -&gt; MPI_Recv()</a:t>
            </a:r>
            <a:endParaRPr sz="1400"/>
          </a:p>
          <a:p>
            <a:pPr marL="239821" indent="-239821">
              <a:buFont typeface="Arial"/>
              <a:buChar char="•"/>
              <a:defRPr/>
            </a:pPr>
            <a:r>
              <a:rPr sz="1400"/>
              <a:t>MPI_Isend() -&gt; MPI_Irecv()</a:t>
            </a:r>
            <a:endParaRPr sz="1400"/>
          </a:p>
          <a:p>
            <a:pPr marL="239821" indent="-239821">
              <a:buFont typeface="Arial"/>
              <a:buChar char="•"/>
              <a:defRPr/>
            </a:pPr>
            <a:r>
              <a:rPr sz="1400"/>
              <a:t>MPI_Isend(), MPI_Test() -&gt; MPI_Irecv()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MPI_Psend(), MPI_Request_get_status()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MPI_Psend(), additional thread calling MPI_Request_get_status()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Multiple threads calling MPI_Psend()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MPI_Win, MPI_Put() for each partition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MPI_Win for each partition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/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Microsoft Office User</dc:creator>
  <cp:keywords/>
  <dc:description/>
  <dc:identifier/>
  <dc:language>de-DE</dc:language>
  <cp:lastModifiedBy/>
  <cp:revision>149</cp:revision>
  <dcterms:created xsi:type="dcterms:W3CDTF">2023-01-30T20:10:20Z</dcterms:created>
  <dcterms:modified xsi:type="dcterms:W3CDTF">2024-03-14T09:48:25Z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8</vt:i4>
  </property>
</Properties>
</file>