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2638E22-6B79-43DF-9CA8-5225DB9457D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16C02C-A349-48F9-8A78-EE17489F42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Key Visual" descr=""/>
          <p:cNvPicPr/>
          <p:nvPr/>
        </p:nvPicPr>
        <p:blipFill>
          <a:blip r:embed="rId2"/>
          <a:stretch/>
        </p:blipFill>
        <p:spPr>
          <a:xfrm>
            <a:off x="0" y="1630080"/>
            <a:ext cx="12188880" cy="5224680"/>
          </a:xfrm>
          <a:prstGeom prst="rect">
            <a:avLst/>
          </a:prstGeom>
          <a:ln w="0">
            <a:noFill/>
          </a:ln>
        </p:spPr>
      </p:pic>
      <p:pic>
        <p:nvPicPr>
          <p:cNvPr id="1" name="Verlauf" descr=""/>
          <p:cNvPicPr/>
          <p:nvPr/>
        </p:nvPicPr>
        <p:blipFill>
          <a:blip r:embed="rId3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" name="Name des Zentrums"/>
          <p:cNvSpPr/>
          <p:nvPr/>
        </p:nvSpPr>
        <p:spPr>
          <a:xfrm>
            <a:off x="633600" y="2893320"/>
            <a:ext cx="1887480" cy="92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</a:pPr>
            <a:r>
              <a:rPr b="0" lang="de-DE" sz="1500" spc="-1" strike="noStrike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4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8" name="Textfeld 6"/>
          <p:cNvSpPr/>
          <p:nvPr/>
        </p:nvSpPr>
        <p:spPr>
          <a:xfrm>
            <a:off x="10488600" y="6453360"/>
            <a:ext cx="642600" cy="1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de-DE" sz="1100" spc="-1" strike="noStrike">
              <a:solidFill>
                <a:srgbClr val="1c4087"/>
              </a:solidFill>
              <a:latin typeface="Overpass"/>
              <a:ea typeface="DejaVu Sans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ftr" idx="1"/>
          </p:nvPr>
        </p:nvSpPr>
        <p:spPr>
          <a:xfrm>
            <a:off x="1981080" y="6344640"/>
            <a:ext cx="87494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&lt;footer&gt;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2"/>
          </p:nvPr>
        </p:nvSpPr>
        <p:spPr>
          <a:xfrm>
            <a:off x="10848960" y="6344640"/>
            <a:ext cx="8100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F48B4D2-E33C-4295-833E-5BD5527124DD}" type="slidenum">
              <a:rPr b="0" lang="de-DE" sz="1100" spc="-1" strike="noStrike">
                <a:solidFill>
                  <a:srgbClr val="1d3c91"/>
                </a:solidFill>
                <a:latin typeface="Overpas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3"/>
          </p:nvPr>
        </p:nvSpPr>
        <p:spPr>
          <a:xfrm>
            <a:off x="630720" y="6344640"/>
            <a:ext cx="12369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ey Visual" descr=""/>
          <p:cNvPicPr/>
          <p:nvPr/>
        </p:nvPicPr>
        <p:blipFill>
          <a:blip r:embed="rId2"/>
          <a:stretch/>
        </p:blipFill>
        <p:spPr>
          <a:xfrm>
            <a:off x="0" y="1630080"/>
            <a:ext cx="12189240" cy="5225040"/>
          </a:xfrm>
          <a:prstGeom prst="rect">
            <a:avLst/>
          </a:prstGeom>
          <a:ln w="0">
            <a:noFill/>
          </a:ln>
        </p:spPr>
      </p:pic>
      <p:pic>
        <p:nvPicPr>
          <p:cNvPr id="17" name="Verlauf" descr=""/>
          <p:cNvPicPr/>
          <p:nvPr/>
        </p:nvPicPr>
        <p:blipFill>
          <a:blip r:embed="rId3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18" name="Name des Zentrums"/>
          <p:cNvSpPr/>
          <p:nvPr/>
        </p:nvSpPr>
        <p:spPr>
          <a:xfrm>
            <a:off x="633600" y="2893320"/>
            <a:ext cx="1887840" cy="92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</a:pPr>
            <a:r>
              <a:rPr b="0" lang="de-DE" sz="1500" spc="-1" strike="noStrike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0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0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0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0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0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0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0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0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0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935360" cy="54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Transfer optimizations on partitioned communication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itel 4"/>
          <p:cNvSpPr/>
          <p:nvPr/>
        </p:nvSpPr>
        <p:spPr>
          <a:xfrm>
            <a:off x="623520" y="5337360"/>
            <a:ext cx="10512360" cy="5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Overpass"/>
                <a:ea typeface="DejaVu Sans"/>
              </a:rPr>
              <a:t>Axel Schneewind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PlaceHolder 4"/>
          <p:cNvSpPr/>
          <p:nvPr/>
        </p:nvSpPr>
        <p:spPr>
          <a:xfrm>
            <a:off x="62424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Send-&gt;Recv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0720" cy="438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PlaceHolder 4"/>
          <p:cNvSpPr/>
          <p:nvPr/>
        </p:nvSpPr>
        <p:spPr>
          <a:xfrm>
            <a:off x="62424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ISend-&gt;IRecv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080" cy="438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PlaceHolder 4"/>
          <p:cNvSpPr/>
          <p:nvPr/>
        </p:nvSpPr>
        <p:spPr>
          <a:xfrm>
            <a:off x="62424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Psend (UCX)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080" cy="438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PlaceHolder 5"/>
          <p:cNvSpPr/>
          <p:nvPr/>
        </p:nvSpPr>
        <p:spPr>
          <a:xfrm>
            <a:off x="62424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Psend (Ob1)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938320" y="123768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PlaceHolder 4"/>
          <p:cNvSpPr/>
          <p:nvPr/>
        </p:nvSpPr>
        <p:spPr>
          <a:xfrm>
            <a:off x="62424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Psend vs Isend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440" cy="43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PlaceHolder 4"/>
          <p:cNvSpPr/>
          <p:nvPr/>
        </p:nvSpPr>
        <p:spPr>
          <a:xfrm>
            <a:off x="62424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MPI_Win per partition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080" cy="438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PlaceHolder 4"/>
          <p:cNvSpPr/>
          <p:nvPr/>
        </p:nvSpPr>
        <p:spPr>
          <a:xfrm>
            <a:off x="624240" y="479880"/>
            <a:ext cx="857160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MPI_Win for entire 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080" cy="438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PlaceHolder 4"/>
          <p:cNvSpPr/>
          <p:nvPr/>
        </p:nvSpPr>
        <p:spPr>
          <a:xfrm>
            <a:off x="62424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Results: Psend on MPICH-4.1.2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085200" y="1263240"/>
            <a:ext cx="6019920" cy="469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Program Day 2: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00000" y="848160"/>
            <a:ext cx="6117120" cy="536832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ftr" idx="10"/>
          </p:nvPr>
        </p:nvSpPr>
        <p:spPr>
          <a:xfrm>
            <a:off x="1981080" y="6344640"/>
            <a:ext cx="87494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2720" cy="54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IPTW 2023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7486920" cy="86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ffffff"/>
                </a:solidFill>
                <a:latin typeface="Overpass"/>
              </a:rPr>
              <a:t>International Parallel Tools Workshop, 5./6. October 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itel 1"/>
          <p:cNvSpPr/>
          <p:nvPr/>
        </p:nvSpPr>
        <p:spPr>
          <a:xfrm>
            <a:off x="3600000" y="3164760"/>
            <a:ext cx="7737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1" lang="de-DE" sz="4800" spc="-1" strike="noStrike">
                <a:solidFill>
                  <a:srgbClr val="ffffff"/>
                </a:solidFill>
                <a:latin typeface="Overpass"/>
                <a:ea typeface="DejaVu Sans"/>
              </a:rPr>
              <a:t>Thanks for participating!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A call to MPI_WAIT that completes a receive will eventually terminate and return if a matching send has been started , unless the send is satisfied by another receive.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particular, if the matching send is nonblocking, then the receive should complete even 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call is executed by the sender to complete the send. Similarly, a call to MPI_WAIT that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completes a send will eventually return if a matching receive has been started, unless the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receive is satisfied by another send, and even if no call is executed to complete the receive.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ftr" idx="7"/>
          </p:nvPr>
        </p:nvSpPr>
        <p:spPr>
          <a:xfrm>
            <a:off x="1981080" y="6344640"/>
            <a:ext cx="87494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1" lang="de-DE" sz="1100" spc="-1" strike="noStrike">
              <a:solidFill>
                <a:srgbClr val="1d3c91"/>
              </a:solidFill>
              <a:latin typeface="Overpas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Nonblocking communication operations are ordered according to the execution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 of the calls that initiate the communication.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nonovertaking requirement of Section 3.5 is extended to nonblocking communication, with this definition of order being used.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8"/>
          </p:nvPr>
        </p:nvSpPr>
        <p:spPr>
          <a:xfrm>
            <a:off x="1981080" y="6344640"/>
            <a:ext cx="87494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1" lang="de-DE" sz="1100" spc="-1" strike="noStrike">
              <a:solidFill>
                <a:srgbClr val="1d3c91"/>
              </a:solidFill>
              <a:latin typeface="Overpas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MPI-4.1: Partitioned Communication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Rationale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Partitioned communication is designed to provide opportunities for MPI implementations to optimize data transfers. MPI is free to choose how many transfers to do within a partitioned communication send independent of how many partitions are reported as ready to MPI through MPI_PREADY calls.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Aggregation of partitions is permitted but not required.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Ordering of partitions is permitted but not required.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naive implementation can simply wait for the entire message buffer to be marked ready before any transfer(s) occur and could wait until the completion function is called on a request before transferring data.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However, this modality of communication gives MPI implementations far more flexibility in data movement than nonpartitioned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communications.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End of rationale.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ftr" idx="9"/>
          </p:nvPr>
        </p:nvSpPr>
        <p:spPr>
          <a:xfrm>
            <a:off x="1981080" y="6344640"/>
            <a:ext cx="87494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4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software progress threads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Offloading to hardware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Partitions are mapped to a partitioned send request, started by Pready()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guarantee that transfer occurs on Pready()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/>
          <p:nvPr/>
        </p:nvSpPr>
        <p:spPr>
          <a:xfrm>
            <a:off x="62424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State of implementations - OpenMPI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4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single transfer is initiated after all Pready()-calls have been made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early-bird-gain or overlap with computation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/>
          <p:nvPr/>
        </p:nvSpPr>
        <p:spPr>
          <a:xfrm>
            <a:off x="62424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State of implementations - MPICH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230840" y="1757160"/>
            <a:ext cx="744300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PlaceHolder 3"/>
          <p:cNvSpPr/>
          <p:nvPr/>
        </p:nvSpPr>
        <p:spPr>
          <a:xfrm>
            <a:off x="62424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Goals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1230840" y="1757160"/>
            <a:ext cx="744300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838080" y="152388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Measure effective bandwidth depending on message size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 different MPI-implementations perform optimizations (aggregation, reordering) on partitioned transfers?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Is it possible to trigger early progress using completion tests?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 OpenMPIs Point-to-point Messaging Layer (PML) – components make use of hardware offloading?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PlaceHolder 3"/>
          <p:cNvSpPr/>
          <p:nvPr/>
        </p:nvSpPr>
        <p:spPr>
          <a:xfrm>
            <a:off x="62424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Benchmarking scheme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230840" y="1757160"/>
            <a:ext cx="744300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838080" y="152388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// initialization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for i in 0...num_iterations: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MPI_Barrier();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// synchronization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s_i = MPI_Wtime();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MPI_Start(&amp;request);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for p in 0...partition_count in some order: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perform some MPI operation to send/receive partition 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MPI_Wait(&amp;request, &amp;status);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e_i = MPI_Wtime();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// cleanup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685800" y="1371600"/>
            <a:ext cx="1074204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PlaceHolder 3"/>
          <p:cNvSpPr/>
          <p:nvPr/>
        </p:nvSpPr>
        <p:spPr>
          <a:xfrm>
            <a:off x="624240" y="479880"/>
            <a:ext cx="80668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Benchmarks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1230840" y="1757160"/>
            <a:ext cx="744300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56" name=""/>
          <p:cNvGraphicFramePr/>
          <p:nvPr/>
        </p:nvGraphicFramePr>
        <p:xfrm>
          <a:off x="898560" y="1427400"/>
          <a:ext cx="10711800" cy="4187160"/>
        </p:xfrm>
        <a:graphic>
          <a:graphicData uri="http://schemas.openxmlformats.org/drawingml/2006/table">
            <a:tbl>
              <a:tblPr/>
              <a:tblGrid>
                <a:gridCol w="1983600"/>
                <a:gridCol w="1983600"/>
                <a:gridCol w="1983600"/>
                <a:gridCol w="1983600"/>
                <a:gridCol w="2777760"/>
              </a:tblGrid>
              <a:tr h="3434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initialization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ready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completion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MPI_Send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MPI_Send_init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MPI_Start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MPI_Isend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MPI_Psend_init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MPI_Pready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MPI_Psend_init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MPI_Pready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MPI_Request_get_status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MPI_Win_create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MPI_unlock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MPI_Win_create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MPI_unlock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LibreOffice/24.2.1.2$Linux_X86_64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2023-01-30T20:10:20Z</dcterms:created>
  <dc:creator>Microsoft Office User</dc:creator>
  <dc:description/>
  <dc:language>de-DE</dc:language>
  <cp:lastModifiedBy/>
  <dcterms:modified xsi:type="dcterms:W3CDTF">2024-03-15T15:45:00Z</dcterms:modified>
  <cp:revision>160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r8>2</vt:r8>
  </property>
  <property fmtid="{D5CDD505-2E9C-101B-9397-08002B2CF9AE}" pid="3" name="Notes">
    <vt:r8>18</vt:r8>
  </property>
  <property fmtid="{D5CDD505-2E9C-101B-9397-08002B2CF9AE}" pid="4" name="PresentationFormat">
    <vt:lpwstr>Breitbild</vt:lpwstr>
  </property>
  <property fmtid="{D5CDD505-2E9C-101B-9397-08002B2CF9AE}" pid="5" name="Slides">
    <vt:r8>18</vt:r8>
  </property>
</Properties>
</file>