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F50C5BA-3B9B-4B44-A0D9-97A3F8B314F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7F4889-7634-4691-B033-8A8D54A041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Key Visual" descr=""/>
          <p:cNvPicPr/>
          <p:nvPr/>
        </p:nvPicPr>
        <p:blipFill>
          <a:blip r:embed="rId2"/>
          <a:stretch/>
        </p:blipFill>
        <p:spPr>
          <a:xfrm>
            <a:off x="0" y="1630080"/>
            <a:ext cx="12189600" cy="5225400"/>
          </a:xfrm>
          <a:prstGeom prst="rect">
            <a:avLst/>
          </a:prstGeom>
          <a:ln w="0">
            <a:noFill/>
          </a:ln>
        </p:spPr>
      </p:pic>
      <p:pic>
        <p:nvPicPr>
          <p:cNvPr id="1" name="Verlauf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2" name="Name des Zentrums"/>
          <p:cNvSpPr/>
          <p:nvPr/>
        </p:nvSpPr>
        <p:spPr>
          <a:xfrm>
            <a:off x="633600" y="2893320"/>
            <a:ext cx="1888200" cy="9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</a:pPr>
            <a:r>
              <a:rPr b="0" lang="de-DE" sz="1500" spc="-1" strike="noStrike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6" name="Textfeld 6"/>
          <p:cNvSpPr/>
          <p:nvPr/>
        </p:nvSpPr>
        <p:spPr>
          <a:xfrm>
            <a:off x="10488600" y="6453360"/>
            <a:ext cx="64332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endParaRPr b="0" lang="de-DE" sz="1100" spc="-1" strike="noStrike">
              <a:solidFill>
                <a:srgbClr val="1c4087"/>
              </a:solidFill>
              <a:latin typeface="Overpass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&lt;footer&gt;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10848960" y="6344640"/>
            <a:ext cx="81072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2A36D8E-45A1-47AE-9150-383461BBF342}" type="slidenum">
              <a:rPr b="0" lang="de-DE" sz="1100" spc="-1" strike="noStrike">
                <a:solidFill>
                  <a:srgbClr val="1d3c91"/>
                </a:solidFill>
                <a:latin typeface="Overpas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630720" y="6344640"/>
            <a:ext cx="1237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ey Visual" descr=""/>
          <p:cNvPicPr/>
          <p:nvPr/>
        </p:nvPicPr>
        <p:blipFill>
          <a:blip r:embed="rId2"/>
          <a:stretch/>
        </p:blipFill>
        <p:spPr>
          <a:xfrm>
            <a:off x="0" y="1630080"/>
            <a:ext cx="12189960" cy="5225760"/>
          </a:xfrm>
          <a:prstGeom prst="rect">
            <a:avLst/>
          </a:prstGeom>
          <a:ln w="0">
            <a:noFill/>
          </a:ln>
        </p:spPr>
      </p:pic>
      <p:pic>
        <p:nvPicPr>
          <p:cNvPr id="13" name="Verlauf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6855840"/>
          </a:xfrm>
          <a:prstGeom prst="rect">
            <a:avLst/>
          </a:prstGeom>
          <a:ln w="0">
            <a:noFill/>
          </a:ln>
        </p:spPr>
      </p:pic>
      <p:sp>
        <p:nvSpPr>
          <p:cNvPr id="14" name="Name des Zentrums"/>
          <p:cNvSpPr/>
          <p:nvPr/>
        </p:nvSpPr>
        <p:spPr>
          <a:xfrm>
            <a:off x="633600" y="2893320"/>
            <a:ext cx="1888560" cy="92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</a:pPr>
            <a:r>
              <a:rPr b="0" lang="de-DE" sz="1500" spc="-1" strike="noStrike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93608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Transfer optimizations on partitioned communication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itel 4"/>
          <p:cNvSpPr/>
          <p:nvPr/>
        </p:nvSpPr>
        <p:spPr>
          <a:xfrm>
            <a:off x="623520" y="5337360"/>
            <a:ext cx="1051308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Overpass"/>
                <a:ea typeface="DejaVu Sans"/>
              </a:rPr>
              <a:t>Axel Schneewind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PlaceHolder 4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Send-&gt;Recv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ftr" idx="12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440" cy="43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PlaceHolder 4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ISend-&gt;IRecv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ftr" idx="13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PlaceHolder 4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Pready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14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PlaceHolder 4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MPI_Win per partition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ftr" idx="15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PlaceHolder 4"/>
          <p:cNvSpPr/>
          <p:nvPr/>
        </p:nvSpPr>
        <p:spPr>
          <a:xfrm>
            <a:off x="624240" y="479880"/>
            <a:ext cx="85723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MPI_Win for entire 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16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4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Results: Psend on MPICH-4.1.2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085200" y="1263240"/>
            <a:ext cx="6020640" cy="469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Program Day 2: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900000" y="848160"/>
            <a:ext cx="6117840" cy="536904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2"/>
          <p:cNvSpPr>
            <a:spLocks noGrp="1"/>
          </p:cNvSpPr>
          <p:nvPr>
            <p:ph type="ftr" idx="17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3440" cy="54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IPTW 2023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7487640" cy="86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ffffff"/>
                </a:solidFill>
                <a:latin typeface="Overpass"/>
              </a:rPr>
              <a:t>International Parallel Tools Workshop, 5./6. October 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itel 1"/>
          <p:cNvSpPr/>
          <p:nvPr/>
        </p:nvSpPr>
        <p:spPr>
          <a:xfrm>
            <a:off x="3600000" y="3164760"/>
            <a:ext cx="773820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1" lang="de-DE" sz="4800" spc="-1" strike="noStrike">
                <a:solidFill>
                  <a:srgbClr val="ffffff"/>
                </a:solidFill>
                <a:latin typeface="Overpass"/>
                <a:ea typeface="DejaVu Sans"/>
              </a:rPr>
              <a:t>Thanks for participating!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A call to MPI_WAIT that completes a receive will eventually terminate and return if a matching send has been started , unless the send is satisfied by another receive.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particular, if the matching send is nonblocking, then the receive should complete even 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call is executed by the sender to complete the send. Similarly, a call to MPI_WAIT that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completes a send will eventually return if a matching receive has been started, unless the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receive is satisfied by another send, and even if no call is executed to complete the receive.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ftr" idx="7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1" lang="de-DE" sz="1100" spc="-1" strike="noStrike">
              <a:solidFill>
                <a:srgbClr val="1d3c91"/>
              </a:solidFill>
              <a:latin typeface="Overpas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Nonblocking communication operations are ordered according to the execution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 of the calls that initiate the communication.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nonovertaking requirement of Section 3.5 is extended to nonblocking communication, with this definition of order being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ftr" idx="8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1" lang="de-DE" sz="1100" spc="-1" strike="noStrike">
              <a:solidFill>
                <a:srgbClr val="1d3c91"/>
              </a:solidFill>
              <a:latin typeface="Overpas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MPI-4.1: Partitioned Communication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Rationale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Partitioned communication is designed to provide opportunities for MPI implementations to optimize data transfers. MPI is free to choose how many transfers to do within a partitioned communication send independent of how many partitions are reported as ready to MPI through MPI_PREADY calls.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Aggregation of partitions is permitted but not required.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Ordering of partitions is permitted but not required.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naive implementation can simply wait for the entire message buffer to be marked ready before any transfer(s) occur and could wait until the completion function is called on a request before transferring data.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However, this modality of communication gives MPI implementations far more flexibility in data movement than nonpartitioned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communications.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End of rationale.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ftr" idx="9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4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software progress threads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Offloading to hardware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Partitions are mapped to a partitioned send request, started by Pready()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guarantee that transfer occurs on Pready()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State of implementations - OpenMPI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4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single transfer is initiated after all Pready()-calls have been made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overlap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State of implementations - MPICH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1230840" y="1757160"/>
            <a:ext cx="744372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PlaceHolder 3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Goals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ftr" idx="10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230840" y="1757160"/>
            <a:ext cx="744372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838080" y="152388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Measure effective bandwidth depending on message size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 different MPI-implementations perform optimizations (aggregation, reordering) on partitioned transfers?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Is it possible to trigger early progress using completion tests?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 OpenMPIs Point-to-point Messaging Layer (PML) – components make use of hardware offloading?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PlaceHolder 3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Benchmarking scheme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230840" y="1757160"/>
            <a:ext cx="744372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838080" y="152388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// initialization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for i in 0...num_iterations: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MPI_Barrier();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// synchronization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s_i = MPI_Wtime();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MPI_Start(&amp;request);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for p in 0...partition_count in some order: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perform some MPI operation to send/receive partition 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MPI_Wait(&amp;request, &amp;status);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e_i = MPI_Wtime();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// cleanup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PlaceHolder 3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Benchmarks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ftr" idx="11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230840" y="1757160"/>
            <a:ext cx="744372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52" name=""/>
          <p:cNvGraphicFramePr/>
          <p:nvPr/>
        </p:nvGraphicFramePr>
        <p:xfrm>
          <a:off x="1181160" y="1399320"/>
          <a:ext cx="9829440" cy="2370600"/>
        </p:xfrm>
        <a:graphic>
          <a:graphicData uri="http://schemas.openxmlformats.org/drawingml/2006/table">
            <a:tbl>
              <a:tblPr/>
              <a:tblGrid>
                <a:gridCol w="1965240"/>
                <a:gridCol w="1965240"/>
                <a:gridCol w="1965240"/>
                <a:gridCol w="1965240"/>
                <a:gridCol w="1968840"/>
              </a:tblGrid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initialization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ready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completion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MPI_Send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MPI_Send_init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MPI_Start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MPI_Isend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MPI_Psend_init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MPI_Pready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MPI_Psend_init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MPI_Pready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MPI_request_get_status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MPI_Win_create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MPI_unlock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MPI_Win_create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MPI_unlock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LibreOffice/24.2.1.2$Linux_X86_64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2023-01-30T20:10:20Z</dcterms:created>
  <dc:creator>Microsoft Office User</dc:creator>
  <dc:description/>
  <dc:language>de-DE</dc:language>
  <cp:lastModifiedBy/>
  <dcterms:modified xsi:type="dcterms:W3CDTF">2024-03-14T11:47:21Z</dcterms:modified>
  <cp:revision>152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17</vt:i4>
  </property>
  <property fmtid="{D5CDD505-2E9C-101B-9397-08002B2CF9AE}" pid="4" name="PresentationFormat">
    <vt:lpwstr>Breitbild</vt:lpwstr>
  </property>
  <property fmtid="{D5CDD505-2E9C-101B-9397-08002B2CF9AE}" pid="5" name="Slides">
    <vt:i4>17</vt:i4>
  </property>
</Properties>
</file>