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s/slide22.xml" ContentType="application/vnd.openxmlformats-officedocument.presentationml.slid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s/slide14.xml" ContentType="application/vnd.openxmlformats-officedocument.presentationml.slide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24.xml" ContentType="application/vnd.openxmlformats-officedocument.presentationml.notesSlide+xml"/>
  <Override PartName="/ppt/slideMasters/slideMaster3.xml" ContentType="application/vnd.openxmlformats-officedocument.presentationml.slideMaster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50" r:id="rId2"/>
    <p:sldMasterId id="2147483652" r:id="rId3"/>
  </p:sldMasterIdLst>
  <p:notesMasterIdLst>
    <p:notesMasterId r:id="rId38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0" d="6"/>
          <a:sy n="0" d="2"/>
        </p:scale>
        <p:origin x="122785248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theme" Target="theme/theme1.xml"/><Relationship Id="rId5" Type="http://schemas.openxmlformats.org/officeDocument/2006/relationships/theme" Target="theme/theme2.xml"/><Relationship Id="rId6" Type="http://schemas.openxmlformats.org/officeDocument/2006/relationships/theme" Target="theme/theme3.xml"/><Relationship Id="rId7" Type="http://schemas.openxmlformats.org/officeDocument/2006/relationships/theme" Target="theme/theme4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 /><Relationship Id="rId40" Type="http://schemas.openxmlformats.org/officeDocument/2006/relationships/tableStyles" Target="tableStyles.xml" /><Relationship Id="rId4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F71E14-82AA-BCA6-108D-56F5A71EAA8C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710613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44138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LogG model: </a:t>
            </a:r>
            <a:endParaRPr/>
          </a:p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(communication latency (L), overhead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(o), bandwidth (G), gap (g))</a:t>
            </a:r>
            <a:endParaRPr lang="en-US" sz="1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17793" indent="-217793">
              <a:buFont typeface="Arial"/>
              <a:buChar char="–"/>
              <a:defRPr/>
            </a:pPr>
            <a:r>
              <a:rPr/>
              <a:t>There is some duration g between consecutive messages, where earlier transfer does not increase effective bandwidth</a:t>
            </a:r>
            <a:endParaRPr/>
          </a:p>
          <a:p>
            <a:pPr marL="617843" lvl="1" indent="-217793">
              <a:buFont typeface="Arial"/>
              <a:buChar char="–"/>
              <a:defRPr/>
            </a:pPr>
            <a:r>
              <a:rPr/>
              <a:t>Implementations may wait before sending after Pready calls without reducing effective bandwidth</a:t>
            </a:r>
            <a:endParaRPr/>
          </a:p>
        </p:txBody>
      </p:sp>
      <p:sp>
        <p:nvSpPr>
          <p:cNvPr id="12727512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46DCDC-AC30-4A27-A465-50C7BA27BFE3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505757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0713351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How transfer could work: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Send message after each Pready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Wait for last Pready and send entire buffer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Potentially better: after p0, wait for some delta and send both p0,p1, then p3, then p2</a:t>
            </a:r>
            <a:endParaRPr/>
          </a:p>
          <a:p>
            <a:pPr marL="617843" lvl="1" indent="-217793">
              <a:buFont typeface="Arial"/>
              <a:buChar char="–"/>
              <a:defRPr/>
            </a:pPr>
            <a:r>
              <a:rPr/>
              <a:t>Only 3 messages transferred</a:t>
            </a:r>
            <a:endParaRPr/>
          </a:p>
        </p:txBody>
      </p:sp>
      <p:sp>
        <p:nvSpPr>
          <p:cNvPr id="66363205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36F8B9-B144-907C-E743-5BF4D8E9893B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393929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4997019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TODO: highlight that operations are per partition, not thread, add progress engine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OpenMPI maps transfers to isend calls: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MPI_Start initializes request for each partition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MPI_Pready marks partition as ready, progress engine starts and tests request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MPI_Wait calls progress engine until all transfers done</a:t>
            </a:r>
            <a:endParaRPr/>
          </a:p>
        </p:txBody>
      </p:sp>
      <p:sp>
        <p:nvSpPr>
          <p:cNvPr id="3848003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2EF9F9B-51B2-2323-725A-F0404061E225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35454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5988768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MPICH maps all partitions to one single transfer: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Counter initialized with partition count in MPI_Start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Pready decrements counter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When counter == 0: start transfer</a:t>
            </a:r>
            <a:endParaRPr/>
          </a:p>
        </p:txBody>
      </p:sp>
      <p:sp>
        <p:nvSpPr>
          <p:cNvPr id="99496930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946C91E-9511-2006-F29C-1F69ED5D04D7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BD7E581-891B-71F9-1C5C-D56A4BAFFD37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423078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029842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TODO: Pseudocode schöner anzeigen</a:t>
            </a:r>
            <a:endParaRPr sz="12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// initialization</a:t>
            </a:r>
            <a:endParaRPr lang="en-US"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2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 i in 0...num_iterations:</a:t>
            </a:r>
            <a:endParaRPr sz="12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MPI_Barrier();		// synchronization</a:t>
            </a:r>
            <a:endParaRPr sz="12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2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s_i = MPI_Wtime();</a:t>
            </a:r>
            <a:endParaRPr sz="12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endParaRPr sz="12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MPI_Start(&amp;request);</a:t>
            </a:r>
            <a:endParaRPr sz="12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endParaRPr sz="12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for p in 0...partition_count in some order:</a:t>
            </a:r>
            <a:endParaRPr sz="12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	perform some MPI operation to send/receive partition p</a:t>
            </a:r>
            <a:endParaRPr sz="12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endParaRPr sz="12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MPI_Wait(&amp;request, &amp;result-&gt;send_status);</a:t>
            </a:r>
            <a:endParaRPr sz="12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endParaRPr sz="12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e_i = MPI_Wtime();</a:t>
            </a:r>
            <a:endParaRPr sz="12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200"/>
          </a:p>
          <a:p>
            <a:pPr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// cleanup</a:t>
            </a:r>
            <a:endParaRPr/>
          </a:p>
        </p:txBody>
      </p:sp>
      <p:sp>
        <p:nvSpPr>
          <p:cNvPr id="199993238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2244DD-AAE9-13A6-D8C6-511CDA821853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749636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5992445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4669599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C0E94A-2064-F8C2-96C7-9C7E4C410BAC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745849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432250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TODO: exact maximum bandwidth for Infiniband</a:t>
            </a:r>
            <a:endParaRPr/>
          </a:p>
        </p:txBody>
      </p:sp>
      <p:sp>
        <p:nvSpPr>
          <p:cNvPr id="12213632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5443CF7-ADB1-EA5B-A7C9-4EEFF352A414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CD9D1E-61AF-BF16-9209-5ED7C9F10FA4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329374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5619632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Speedup compared to Send/Recv, as transfer and initialization of next transfer can happen concurrently</a:t>
            </a:r>
            <a:endParaRPr/>
          </a:p>
        </p:txBody>
      </p:sp>
      <p:sp>
        <p:nvSpPr>
          <p:cNvPr id="14481660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76ED99-EA19-8A35-ABD6-6DF923F62A3D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644118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696341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951140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7F21E10-4C66-275E-7809-33309272D021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62914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759493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Similar to Isend/Irecv or persistent Send</a:t>
            </a:r>
            <a:endParaRPr/>
          </a:p>
        </p:txBody>
      </p:sp>
      <p:sp>
        <p:nvSpPr>
          <p:cNvPr id="9523880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EF86D6E-B74B-03B7-AA0E-A3B1F79D172F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628194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9994091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Bandwidth differs by ~10% for higher partition sizes, possibly due to no required synchronization on Pready calls</a:t>
            </a:r>
            <a:endParaRPr/>
          </a:p>
        </p:txBody>
      </p:sp>
      <p:sp>
        <p:nvSpPr>
          <p:cNvPr id="11608526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58700D3-6300-1DF2-EAC0-8E8D51B680FA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33411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059600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TODO: compare isend with/without on fixed thread count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Bandwidth differs by ~10% for higher partition sizes, possibly due to no required synchronization on Pready calls</a:t>
            </a:r>
            <a:endParaRPr/>
          </a:p>
        </p:txBody>
      </p:sp>
      <p:sp>
        <p:nvSpPr>
          <p:cNvPr id="11629133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237CEAC-9C48-58EE-C7DF-F3C7FDE7C244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632560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383181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225165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B9C12FC-EC5E-69FB-4594-10A930874D87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260617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5678749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TODO update, include multithreaded case, compare to Psend</a:t>
            </a:r>
            <a:endParaRPr/>
          </a:p>
        </p:txBody>
      </p:sp>
      <p:sp>
        <p:nvSpPr>
          <p:cNvPr id="18739168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A3383B8-493C-EA82-B0D7-22E97C849EF9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793102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1113704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4052674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BF5F0A-E8A6-FC21-6BFF-26BEB680DCC8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C24377A-DF4B-E317-B5BB-02035EF170AA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780513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2871736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5653415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6C60796-1B09-CDFC-90B5-2B5D98922A0A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394093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4602342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5068928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04D05C8-87DC-9A16-ECF9-F0E5545395E8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165821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882956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Speedup compared to Send/Recv, as transfer and initialization of next transfer can happen concurrently</a:t>
            </a:r>
            <a:endParaRPr/>
          </a:p>
        </p:txBody>
      </p:sp>
      <p:sp>
        <p:nvSpPr>
          <p:cNvPr id="18594062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B40AD74-A8F3-5E6C-86FC-95260E369218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804291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531738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Motivation: </a:t>
            </a:r>
            <a:endParaRPr/>
          </a:p>
          <a:p>
            <a:pPr marL="217793" indent="-217793">
              <a:buFont typeface="Arial"/>
              <a:buChar char="•"/>
              <a:defRPr/>
            </a:pPr>
            <a:r>
              <a:rPr/>
              <a:t>buffers worked on by multiple threads (pthreads, GPU-threads)</a:t>
            </a:r>
            <a:endParaRPr/>
          </a:p>
          <a:p>
            <a:pPr marL="217793" indent="-217793">
              <a:buFont typeface="Arial"/>
              <a:buChar char="•"/>
              <a:defRPr/>
            </a:pPr>
            <a:r>
              <a:rPr/>
              <a:t>Options for transfer: </a:t>
            </a:r>
            <a:endParaRPr/>
          </a:p>
          <a:p>
            <a:pPr marL="617843" lvl="1" indent="-217793">
              <a:buFont typeface="Arial"/>
              <a:buChar char="•"/>
              <a:defRPr/>
            </a:pPr>
            <a:r>
              <a:rPr/>
              <a:t>single transfer after entire computation -&gt; potentially long waiting time between data being ready and sent</a:t>
            </a:r>
            <a:endParaRPr/>
          </a:p>
          <a:p>
            <a:pPr marL="617843" lvl="1" indent="-217793">
              <a:buFont typeface="Arial"/>
              <a:buChar char="•"/>
              <a:defRPr/>
            </a:pPr>
            <a:r>
              <a:rPr/>
              <a:t>Transfer per rank via Send/Isend/RDMA/... </a:t>
            </a:r>
            <a:r>
              <a:rPr/>
              <a:t>-&gt; contention over resources (network interface) -&gt; locking required</a:t>
            </a:r>
            <a:endParaRPr/>
          </a:p>
          <a:p>
            <a:pPr marL="617843" lvl="1" indent="-217793">
              <a:buFont typeface="Arial"/>
              <a:buChar char="•"/>
              <a:defRPr/>
            </a:pPr>
            <a:r>
              <a:rPr/>
              <a:t>Solution: partititioned communication</a:t>
            </a:r>
            <a:endParaRPr/>
          </a:p>
          <a:p>
            <a:pPr>
              <a:defRPr/>
            </a:pPr>
            <a:endParaRPr/>
          </a:p>
        </p:txBody>
      </p:sp>
      <p:sp>
        <p:nvSpPr>
          <p:cNvPr id="16011171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8CF76C-0F6F-5916-5FD6-4ACA2A2EB3C9}" type="slidenum">
              <a:rPr/>
              <a:t/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542883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675686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Bandwidth differs by ~10% for higher partition sizes, possibly due to no required synchronization on Pready calls</a:t>
            </a:r>
            <a:endParaRPr/>
          </a:p>
        </p:txBody>
      </p:sp>
      <p:sp>
        <p:nvSpPr>
          <p:cNvPr id="181165702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94DDF40-DAC9-2D20-901C-CE739EBFF72F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General sequence of operations on partitioned communication</a:t>
            </a:r>
            <a:endParaRPr/>
          </a:p>
          <a:p>
            <a:pPr>
              <a:defRPr/>
            </a:pPr>
            <a:r>
              <a:rPr/>
              <a:t>-&gt; similar to persistent send</a:t>
            </a:r>
            <a:endParaRPr/>
          </a:p>
          <a:p>
            <a:pPr>
              <a:defRPr/>
            </a:pPr>
            <a:r>
              <a:rPr/>
              <a:t>-&gt; only MPI_Pready may be called concurrently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43694A1-00C8-DF1C-4C62-BD639F751293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Important properties of nonblocking communication operations</a:t>
            </a:r>
            <a:endParaRPr sz="1200" b="0" strike="noStrike" spc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200" b="0" i="0" u="none" strike="noStrike" cap="none" spc="0">
              <a:solidFill>
                <a:srgbClr val="000000"/>
              </a:solidFill>
              <a:latin typeface="Arial"/>
              <a:ea typeface="DejaVu Sans"/>
              <a:cs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200" b="0" i="0" u="none" strike="noStrike" cap="none" spc="0">
              <a:solidFill>
                <a:srgbClr val="000000"/>
              </a:solidFill>
              <a:latin typeface="Arial"/>
              <a:ea typeface="DejaVu Sans"/>
              <a:cs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Nonblocking communication operations are ordered according to the execution</a:t>
            </a:r>
            <a:endParaRPr lang="en-US" sz="1200" b="0" i="0" u="none" strike="noStrike" cap="none" spc="0">
              <a:solidFill>
                <a:srgbClr val="000000"/>
              </a:solidFill>
              <a:latin typeface="Arial"/>
              <a:ea typeface="DejaVu Sans"/>
              <a:cs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order of the calls that initiate the communication. </a:t>
            </a:r>
            <a:endParaRPr sz="1200" b="0" strike="noStrike" spc="0">
              <a:solidFill>
                <a:srgbClr val="000000"/>
              </a:solidFill>
              <a:latin typeface="Arial"/>
            </a:endParaRPr>
          </a:p>
          <a:p>
            <a:pPr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The nonovertaking requirement of Section 3.5 is extended to nonblocking communication, with this definition of order being </a:t>
            </a: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used.</a:t>
            </a:r>
            <a:endParaRPr lang="en-US" sz="1200" b="0" i="0" u="none" strike="noStrike" cap="none" spc="0">
              <a:solidFill>
                <a:srgbClr val="000000"/>
              </a:solidFill>
              <a:latin typeface="Arial"/>
              <a:ea typeface="DejaVu Sans"/>
              <a:cs typeface="Arial"/>
            </a:endParaRPr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This requirement is not imposed on transfers of partitions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08D1FFD-FB3D-905E-997F-F80E9515B4E7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334771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795964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Progress:</a:t>
            </a:r>
            <a:endParaRPr lang="en-US" sz="1200" b="0" i="0" u="none" strike="noStrike" cap="none" spc="0">
              <a:solidFill>
                <a:srgbClr val="000000"/>
              </a:solidFill>
              <a:latin typeface="Arial"/>
              <a:ea typeface="DejaVu Sans"/>
              <a:cs typeface="Arial"/>
            </a:endParaRPr>
          </a:p>
          <a:p>
            <a:pPr marL="217793" indent="-217793">
              <a:lnSpc>
                <a:spcPct val="100000"/>
              </a:lnSpc>
              <a:buFont typeface="Arial"/>
              <a:buChar char="–"/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Transfers have to be done before MPI_Wait returns or MPI_Test returns flag=true</a:t>
            </a:r>
            <a:endParaRPr lang="en-US" sz="1200" b="0" i="0" u="none" strike="noStrike" cap="none" spc="0">
              <a:solidFill>
                <a:srgbClr val="000000"/>
              </a:solidFill>
              <a:latin typeface="Arial"/>
              <a:ea typeface="DejaVu Sans"/>
              <a:cs typeface="Arial"/>
            </a:endParaRPr>
          </a:p>
          <a:p>
            <a:pPr marL="217793" indent="-217793">
              <a:lnSpc>
                <a:spcPct val="100000"/>
              </a:lnSpc>
              <a:buFont typeface="Arial"/>
              <a:buChar char="–"/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Transfer has to terminate eventually</a:t>
            </a:r>
            <a:endParaRPr lang="en-US" sz="1200" b="0" i="0" u="none" strike="noStrike" cap="none" spc="0">
              <a:solidFill>
                <a:srgbClr val="000000"/>
              </a:solidFill>
              <a:latin typeface="Arial"/>
              <a:ea typeface="DejaVu Sans"/>
              <a:cs typeface="Arial"/>
            </a:endParaRPr>
          </a:p>
          <a:p>
            <a:pPr marL="217793" indent="-217793">
              <a:lnSpc>
                <a:spcPct val="100000"/>
              </a:lnSpc>
              <a:buFont typeface="Arial"/>
              <a:buChar char="–"/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No requirement on when exactly transfers occur (MPI_Pready is not required to make progress)</a:t>
            </a:r>
            <a:endParaRPr lang="en-US" sz="1200" b="0" i="0" u="none" strike="noStrike" cap="none" spc="0">
              <a:solidFill>
                <a:srgbClr val="000000"/>
              </a:solidFill>
              <a:latin typeface="Arial"/>
              <a:ea typeface="DejaVu Sans"/>
              <a:cs typeface="Arial"/>
            </a:endParaRPr>
          </a:p>
          <a:p>
            <a:pPr marL="217793" indent="-217793">
              <a:lnSpc>
                <a:spcPct val="100000"/>
              </a:lnSpc>
              <a:buFont typeface="Arial"/>
              <a:buChar char="–"/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Progress rule also applies to non-destructive testing (MPI_Request_get_status(), MPI_Parrived()) -&gt; could potentially be used to trigger progress earlier</a:t>
            </a:r>
            <a:endParaRPr lang="en-US" sz="1200" b="0" strike="noStrike" spc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200" b="0" i="0" u="none" strike="noStrike" cap="none" spc="0">
              <a:solidFill>
                <a:srgbClr val="000000"/>
              </a:solidFill>
              <a:latin typeface="Arial"/>
              <a:ea typeface="DejaVu Sans"/>
              <a:cs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200" b="0" i="0" u="none" strike="noStrike" cap="none" spc="0">
              <a:solidFill>
                <a:srgbClr val="000000"/>
              </a:solidFill>
              <a:latin typeface="Arial"/>
              <a:ea typeface="DejaVu Sans"/>
              <a:cs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A call to MPI_WAIT that completes a receive will eventually terminate and return if a matching send has been started, unless the send is satisfied by another receive.</a:t>
            </a:r>
            <a:endParaRPr lang="en-US" sz="1200" b="0" i="0" u="none" strike="noStrike" cap="none" spc="0">
              <a:solidFill>
                <a:srgbClr val="000000"/>
              </a:solidFill>
              <a:latin typeface="Arial"/>
              <a:ea typeface="DejaVu Sans"/>
              <a:cs typeface="Arial"/>
            </a:endParaRPr>
          </a:p>
          <a:p>
            <a:pPr>
              <a:lnSpc>
                <a:spcPct val="100000"/>
              </a:lnSpc>
              <a:defRPr/>
            </a:pPr>
            <a:endParaRPr sz="1200" b="0" strike="noStrike" spc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In particular, if the matching send is nonblocking, then the receive should complete even if</a:t>
            </a:r>
            <a:endParaRPr sz="1200" b="0" strike="noStrike" spc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no call is executed by the sender to complete the send. Similarly, a call to MPI_WAIT that</a:t>
            </a:r>
            <a:endParaRPr sz="1200" b="0" strike="noStrike" spc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completes a send will eventually return if a matching receive has been started, unless the</a:t>
            </a:r>
            <a:endParaRPr sz="1200" b="0" strike="noStrike" spc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receive is satisfied by another send, and even if no call is executed to complete the receive.</a:t>
            </a:r>
            <a:endParaRPr sz="1200" b="0" strike="noStrike" spc="0">
              <a:solidFill>
                <a:srgbClr val="000000"/>
              </a:solidFill>
              <a:latin typeface="Arial"/>
            </a:endParaRPr>
          </a:p>
          <a:p>
            <a:pPr>
              <a:defRPr/>
            </a:pPr>
            <a:endParaRPr/>
          </a:p>
        </p:txBody>
      </p:sp>
      <p:sp>
        <p:nvSpPr>
          <p:cNvPr id="15099611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8414537-0921-45F6-999A-01A86E3716A8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TODO: shorten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Standard names possible optimizations that implementations may perform: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Aggregation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Reordering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Selecting internal message size different to counts given to Psend/recvInit()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Implementation may decide when to perform transfers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88AE94-E7EE-CB42-D250-9CAFB99A1982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484172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3677892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TODO</a:t>
            </a:r>
            <a:endParaRPr/>
          </a:p>
          <a:p>
            <a:pPr>
              <a:defRPr/>
            </a:pP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Transfers per thread might require synchronization of accesses to network interface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Psend: only mark partitions as ready when calling Pready and handle transfer somewhere else (e.g. main thread)</a:t>
            </a:r>
            <a:endParaRPr/>
          </a:p>
        </p:txBody>
      </p:sp>
      <p:sp>
        <p:nvSpPr>
          <p:cNvPr id="151236610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D510BC1-3F8B-0914-6023-C52E6418BD06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409877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718696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TODO: insert graphic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Idea: </a:t>
            </a:r>
            <a:endParaRPr/>
          </a:p>
          <a:p>
            <a:pPr>
              <a:defRPr/>
            </a:pPr>
            <a:r>
              <a:rPr/>
              <a:t>Starting transfer as soon as first partition is ready overlaps computation and communication,</a:t>
            </a:r>
            <a:endParaRPr/>
          </a:p>
          <a:p>
            <a:pPr>
              <a:defRPr/>
            </a:pPr>
            <a:r>
              <a:rPr/>
              <a:t>Reduces total time from start of computation to end of communication, especially if duration between first and last partition becoming ready is large</a:t>
            </a:r>
            <a:endParaRPr/>
          </a:p>
        </p:txBody>
      </p:sp>
      <p:sp>
        <p:nvSpPr>
          <p:cNvPr id="143628754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D7E7873-6A9E-7B2B-781E-A46BEEB7B5D0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Default 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 bwMode="auto"/>
        <p:txBody>
          <a:bodyPr/>
          <a:p>
            <a:pPr>
              <a:defRPr/>
            </a:pPr>
            <a:fld id="{90F7F450-58FD-4839-B793-6824E8B33BB4}" type="slidenum">
              <a:rPr/>
              <a:t>&lt;#&gt;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Default 30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../media/image3.png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8" name="Key Visual" descr=""/>
          <p:cNvPicPr/>
          <p:nvPr/>
        </p:nvPicPr>
        <p:blipFill>
          <a:blip r:embed="rId3"/>
          <a:stretch/>
        </p:blipFill>
        <p:spPr bwMode="auto">
          <a:xfrm>
            <a:off x="0" y="1630080"/>
            <a:ext cx="12190320" cy="5226120"/>
          </a:xfrm>
          <a:prstGeom prst="rect">
            <a:avLst/>
          </a:prstGeom>
          <a:ln w="0">
            <a:noFill/>
          </a:ln>
        </p:spPr>
      </p:pic>
      <p:pic>
        <p:nvPicPr>
          <p:cNvPr id="59" name="Verlauf" descr=""/>
          <p:cNvPicPr/>
          <p:nvPr/>
        </p:nvPicPr>
        <p:blipFill>
          <a:blip r:embed="rId4"/>
          <a:stretch/>
        </p:blipFill>
        <p:spPr bwMode="auto">
          <a:xfrm>
            <a:off x="0" y="0"/>
            <a:ext cx="12190320" cy="6856200"/>
          </a:xfrm>
          <a:prstGeom prst="rect">
            <a:avLst/>
          </a:prstGeom>
          <a:ln w="0">
            <a:noFill/>
          </a:ln>
        </p:spPr>
      </p:pic>
      <p:sp>
        <p:nvSpPr>
          <p:cNvPr id="60" name="Name des Zentrums"/>
          <p:cNvSpPr/>
          <p:nvPr/>
        </p:nvSpPr>
        <p:spPr bwMode="auto">
          <a:xfrm>
            <a:off x="633600" y="2893320"/>
            <a:ext cx="1888920" cy="929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800"/>
              </a:lnSpc>
              <a:defRPr/>
            </a:pPr>
            <a:r>
              <a:rPr lang="de-DE" sz="1500" b="0" strike="noStrike" spc="-1">
                <a:solidFill>
                  <a:schemeClr val="lt1"/>
                </a:solidFill>
                <a:latin typeface="Overpass"/>
                <a:ea typeface="DejaVu Sans"/>
              </a:rPr>
              <a:t>High-Performance Computing Center Stuttgart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1" name="Grafik 4" descr=""/>
          <p:cNvPicPr/>
          <p:nvPr/>
        </p:nvPicPr>
        <p:blipFill>
          <a:blip r:embed="rId3"/>
          <a:stretch/>
        </p:blipFill>
        <p:spPr bwMode="auto">
          <a:xfrm>
            <a:off x="0" y="0"/>
            <a:ext cx="12190320" cy="6856200"/>
          </a:xfrm>
          <a:prstGeom prst="rect">
            <a:avLst/>
          </a:prstGeom>
          <a:ln w="0">
            <a:noFill/>
          </a:ln>
        </p:spPr>
      </p:pic>
      <p:sp>
        <p:nvSpPr>
          <p:cNvPr id="152" name="Textfeld 6"/>
          <p:cNvSpPr/>
          <p:nvPr/>
        </p:nvSpPr>
        <p:spPr bwMode="auto">
          <a:xfrm>
            <a:off x="10488600" y="6453360"/>
            <a:ext cx="644040" cy="1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t">
            <a:spAutoFit/>
          </a:bodyPr>
          <a:p>
            <a:pPr>
              <a:lnSpc>
                <a:spcPct val="100000"/>
              </a:lnSpc>
              <a:defRPr/>
            </a:pPr>
            <a:endParaRPr lang="de-DE" sz="1100" b="0" strike="noStrike" spc="-1">
              <a:solidFill>
                <a:srgbClr val="1C4087"/>
              </a:solidFill>
              <a:latin typeface="Overpass"/>
              <a:ea typeface="DejaVu Sans"/>
            </a:endParaRPr>
          </a:p>
        </p:txBody>
      </p:sp>
      <p:sp>
        <p:nvSpPr>
          <p:cNvPr id="153" name="PlaceHolder 1"/>
          <p:cNvSpPr>
            <a:spLocks noGrp="1"/>
          </p:cNvSpPr>
          <p:nvPr>
            <p:ph type="ftr" idx="16"/>
          </p:nvPr>
        </p:nvSpPr>
        <p:spPr bwMode="auto">
          <a:xfrm>
            <a:off x="1981080" y="6344640"/>
            <a:ext cx="875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de-DE" sz="1100" b="1" strike="noStrike" spc="-1">
                <a:solidFill>
                  <a:srgbClr val="1D3C91"/>
                </a:solidFill>
                <a:latin typeface="Overpas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de-DE" sz="1100" b="1" strike="noStrike" spc="-1">
                <a:solidFill>
                  <a:srgbClr val="1D3C91"/>
                </a:solidFill>
                <a:latin typeface="Overpass"/>
              </a:rPr>
              <a:t>&lt;footer&gt;</a:t>
            </a:r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ldNum" idx="17"/>
          </p:nvPr>
        </p:nvSpPr>
        <p:spPr bwMode="auto">
          <a:xfrm>
            <a:off x="10848960" y="6344640"/>
            <a:ext cx="81144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de-DE" sz="1100" b="0" strike="noStrike" spc="-1">
                <a:solidFill>
                  <a:srgbClr val="1D3C91"/>
                </a:solidFill>
                <a:latin typeface="Overpas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364DE203-F3DA-4A43-9901-EB7D6A4C63C7}" type="slidenum">
              <a:rPr lang="de-DE" sz="1100" b="0" strike="noStrike" spc="-1">
                <a:solidFill>
                  <a:srgbClr val="1D3C91"/>
                </a:solidFill>
                <a:latin typeface="Overpass"/>
              </a:rPr>
              <a:t>&lt;number&gt;</a:t>
            </a:fld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dt" idx="18"/>
          </p:nvPr>
        </p:nvSpPr>
        <p:spPr bwMode="auto">
          <a:xfrm>
            <a:off x="630720" y="6344640"/>
            <a:ext cx="1238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26" name="Key Visual" descr=""/>
          <p:cNvPicPr/>
          <p:nvPr/>
        </p:nvPicPr>
        <p:blipFill>
          <a:blip r:embed="rId3"/>
          <a:stretch/>
        </p:blipFill>
        <p:spPr bwMode="auto">
          <a:xfrm>
            <a:off x="0" y="1630080"/>
            <a:ext cx="12190680" cy="5226480"/>
          </a:xfrm>
          <a:prstGeom prst="rect">
            <a:avLst/>
          </a:prstGeom>
          <a:ln w="0">
            <a:noFill/>
          </a:ln>
        </p:spPr>
      </p:pic>
      <p:pic>
        <p:nvPicPr>
          <p:cNvPr id="327" name="Verlauf" descr=""/>
          <p:cNvPicPr/>
          <p:nvPr/>
        </p:nvPicPr>
        <p:blipFill>
          <a:blip r:embed="rId4"/>
          <a:stretch/>
        </p:blipFill>
        <p:spPr bwMode="auto">
          <a:xfrm>
            <a:off x="0" y="0"/>
            <a:ext cx="12190680" cy="6856560"/>
          </a:xfrm>
          <a:prstGeom prst="rect">
            <a:avLst/>
          </a:prstGeom>
          <a:ln w="0">
            <a:noFill/>
          </a:ln>
        </p:spPr>
      </p:pic>
      <p:sp>
        <p:nvSpPr>
          <p:cNvPr id="328" name="Name des Zentrums"/>
          <p:cNvSpPr/>
          <p:nvPr/>
        </p:nvSpPr>
        <p:spPr bwMode="auto">
          <a:xfrm>
            <a:off x="633600" y="2893320"/>
            <a:ext cx="1889280" cy="9298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800"/>
              </a:lnSpc>
              <a:defRPr/>
            </a:pPr>
            <a:r>
              <a:rPr lang="de-DE" sz="1500" b="0" strike="noStrike" spc="-1">
                <a:solidFill>
                  <a:schemeClr val="lt1"/>
                </a:solidFill>
                <a:latin typeface="Overpass"/>
                <a:ea typeface="DejaVu Sans"/>
              </a:rPr>
              <a:t>High-Performance Computing Center Stuttgart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623160" y="4249615"/>
            <a:ext cx="10936935" cy="72918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3300" b="1" strike="noStrike" spc="-1">
                <a:solidFill>
                  <a:srgbClr val="FFFFFF"/>
                </a:solidFill>
                <a:latin typeface="Overpass"/>
              </a:rPr>
              <a:t>Transfer optimizations on MPI partitioned communication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Titel 4"/>
          <p:cNvSpPr/>
          <p:nvPr/>
        </p:nvSpPr>
        <p:spPr bwMode="auto">
          <a:xfrm>
            <a:off x="623520" y="5337360"/>
            <a:ext cx="10513800" cy="54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t">
            <a:noAutofit/>
          </a:bodyPr>
          <a:p>
            <a:pPr>
              <a:lnSpc>
                <a:spcPct val="90000"/>
              </a:lnSpc>
              <a:defRPr/>
            </a:pPr>
            <a:r>
              <a:rPr lang="de-DE" sz="1800" b="1" strike="noStrike" spc="-1">
                <a:solidFill>
                  <a:srgbClr val="FFFFFF"/>
                </a:solidFill>
                <a:latin typeface="Overpass"/>
                <a:ea typeface="DejaVu Sans"/>
              </a:rPr>
              <a:t>Axel Schneewind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913199" name="PlaceHolder 1"/>
          <p:cNvSpPr>
            <a:spLocks noGrp="1"/>
          </p:cNvSpPr>
          <p:nvPr>
            <p:ph type="title"/>
          </p:nvPr>
        </p:nvSpPr>
        <p:spPr bwMode="auto">
          <a:xfrm>
            <a:off x="623877" y="479880"/>
            <a:ext cx="8068320" cy="61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Possible optimizations – Message aggregation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6587998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0308217" name="PlaceHolder 2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pic>
        <p:nvPicPr>
          <p:cNvPr id="128659103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706428" y="2524586"/>
            <a:ext cx="6215950" cy="2142252"/>
          </a:xfrm>
          <a:prstGeom prst="rect">
            <a:avLst/>
          </a:prstGeom>
        </p:spPr>
      </p:pic>
      <p:sp>
        <p:nvSpPr>
          <p:cNvPr id="354826017" name=""/>
          <p:cNvSpPr/>
          <p:nvPr/>
        </p:nvSpPr>
        <p:spPr bwMode="auto">
          <a:xfrm flipH="0" flipV="0">
            <a:off x="1265628" y="5714100"/>
            <a:ext cx="10182500" cy="45755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Y. H. Temuçin, S. Levy, W. Schonbein, R. E. Grant and A. Afsahi, "A  Dynamic Network-Native MPI Partitioned Aggregation Over InfiniBand  Verbs,"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https://doi.org/10.1109/CLUSTER52292.2023.00029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71722" name="PlaceHolder 1"/>
          <p:cNvSpPr>
            <a:spLocks noGrp="1"/>
          </p:cNvSpPr>
          <p:nvPr>
            <p:ph type="title"/>
          </p:nvPr>
        </p:nvSpPr>
        <p:spPr bwMode="auto">
          <a:xfrm>
            <a:off x="623877" y="479880"/>
            <a:ext cx="8068320" cy="61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Possible optimizations – Message aggregation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8391483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210710" name="PlaceHolder 2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pic>
        <p:nvPicPr>
          <p:cNvPr id="44060405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988235" y="1704614"/>
            <a:ext cx="6877049" cy="3905249"/>
          </a:xfrm>
          <a:prstGeom prst="rect">
            <a:avLst/>
          </a:prstGeom>
        </p:spPr>
      </p:pic>
      <p:sp>
        <p:nvSpPr>
          <p:cNvPr id="965039786" name=""/>
          <p:cNvSpPr/>
          <p:nvPr/>
        </p:nvSpPr>
        <p:spPr bwMode="auto">
          <a:xfrm flipH="0" flipV="0">
            <a:off x="1265628" y="5714100"/>
            <a:ext cx="10182860" cy="45755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Y. H. Temuçin, S. Levy, W. Schonbein, R. E. Grant and A. Afsahi, "A  Dynamic Network-Native MPI Partitioned Aggregation Over InfiniBand  Verbs,"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https://doi.org/10.1109/CLUSTER52292.2023.00029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802336" name="PlaceHolder 3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Current implementations: OpenMPI/5.0.2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7433881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sp>
        <p:nvSpPr>
          <p:cNvPr id="282452037" name=""/>
          <p:cNvSpPr txBox="1"/>
          <p:nvPr/>
        </p:nvSpPr>
        <p:spPr bwMode="auto">
          <a:xfrm flipH="0" flipV="0">
            <a:off x="1859707" y="2200921"/>
            <a:ext cx="1439492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MPI_Psend_init</a:t>
            </a:r>
            <a:endParaRPr/>
          </a:p>
        </p:txBody>
      </p:sp>
      <p:sp>
        <p:nvSpPr>
          <p:cNvPr id="497510580" name=""/>
          <p:cNvSpPr txBox="1"/>
          <p:nvPr/>
        </p:nvSpPr>
        <p:spPr bwMode="auto">
          <a:xfrm flipH="0" flipV="0">
            <a:off x="1859707" y="2806451"/>
            <a:ext cx="1445250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MPI_Start</a:t>
            </a:r>
            <a:endParaRPr/>
          </a:p>
        </p:txBody>
      </p:sp>
      <p:sp>
        <p:nvSpPr>
          <p:cNvPr id="208744531" name=""/>
          <p:cNvSpPr txBox="1"/>
          <p:nvPr/>
        </p:nvSpPr>
        <p:spPr bwMode="auto">
          <a:xfrm flipH="0" flipV="0">
            <a:off x="1077960" y="3411839"/>
            <a:ext cx="893797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MPI_Pready</a:t>
            </a:r>
            <a:endParaRPr/>
          </a:p>
        </p:txBody>
      </p:sp>
      <p:sp>
        <p:nvSpPr>
          <p:cNvPr id="2091258320" name=""/>
          <p:cNvSpPr txBox="1"/>
          <p:nvPr/>
        </p:nvSpPr>
        <p:spPr bwMode="auto">
          <a:xfrm flipH="0" flipV="0">
            <a:off x="2135255" y="3735505"/>
            <a:ext cx="894156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MPI_Pready</a:t>
            </a:r>
            <a:endParaRPr/>
          </a:p>
        </p:txBody>
      </p:sp>
      <p:sp>
        <p:nvSpPr>
          <p:cNvPr id="754481615" name=""/>
          <p:cNvSpPr txBox="1"/>
          <p:nvPr/>
        </p:nvSpPr>
        <p:spPr bwMode="auto">
          <a:xfrm flipH="0" flipV="0">
            <a:off x="3181812" y="4059170"/>
            <a:ext cx="894516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MPI_Pready</a:t>
            </a:r>
            <a:endParaRPr/>
          </a:p>
        </p:txBody>
      </p:sp>
      <p:sp>
        <p:nvSpPr>
          <p:cNvPr id="1130645487" name=""/>
          <p:cNvSpPr txBox="1"/>
          <p:nvPr/>
        </p:nvSpPr>
        <p:spPr bwMode="auto">
          <a:xfrm flipH="0" flipV="0">
            <a:off x="1853948" y="4401331"/>
            <a:ext cx="1451731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MPI_Wait/MPI_Test</a:t>
            </a:r>
            <a:endParaRPr/>
          </a:p>
        </p:txBody>
      </p:sp>
      <p:sp>
        <p:nvSpPr>
          <p:cNvPr id="2048604582" name=""/>
          <p:cNvSpPr txBox="1"/>
          <p:nvPr/>
        </p:nvSpPr>
        <p:spPr bwMode="auto">
          <a:xfrm flipH="0" flipV="0">
            <a:off x="1859707" y="4923491"/>
            <a:ext cx="1458931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MPI_Request_free</a:t>
            </a:r>
            <a:endParaRPr/>
          </a:p>
        </p:txBody>
      </p:sp>
      <p:cxnSp>
        <p:nvCxnSpPr>
          <p:cNvPr id="46173142" name=""/>
          <p:cNvCxnSpPr>
            <a:cxnSpLocks/>
          </p:cNvCxnSpPr>
          <p:nvPr/>
        </p:nvCxnSpPr>
        <p:spPr bwMode="auto">
          <a:xfrm rot="5399942" flipH="0" flipV="1">
            <a:off x="2400049" y="2625786"/>
            <a:ext cx="361329" cy="0"/>
          </a:xfrm>
          <a:prstGeom prst="line">
            <a:avLst/>
          </a:prstGeom>
          <a:ln w="12699" cap="flat" cmpd="sng" algn="ctr">
            <a:solidFill>
              <a:schemeClr val="tx1">
                <a:lumMod val="94901"/>
                <a:lumOff val="5099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1717032" name=""/>
          <p:cNvCxnSpPr>
            <a:cxnSpLocks/>
            <a:endCxn id="2091258320" idx="0"/>
          </p:cNvCxnSpPr>
          <p:nvPr/>
        </p:nvCxnSpPr>
        <p:spPr bwMode="auto">
          <a:xfrm rot="5399976" flipH="0" flipV="1">
            <a:off x="2239817" y="3393078"/>
            <a:ext cx="684852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3503369" name=""/>
          <p:cNvCxnSpPr>
            <a:cxnSpLocks/>
          </p:cNvCxnSpPr>
          <p:nvPr/>
        </p:nvCxnSpPr>
        <p:spPr bwMode="auto">
          <a:xfrm rot="5399942" flipH="0" flipV="0">
            <a:off x="1872822" y="2702508"/>
            <a:ext cx="361188" cy="1057473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939404" name=""/>
          <p:cNvCxnSpPr>
            <a:cxnSpLocks/>
            <a:endCxn id="754481615" idx="0"/>
          </p:cNvCxnSpPr>
          <p:nvPr/>
        </p:nvCxnSpPr>
        <p:spPr bwMode="auto">
          <a:xfrm rot="0" flipH="0" flipV="0">
            <a:off x="2582152" y="3050655"/>
            <a:ext cx="1046918" cy="1008514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109699" name=""/>
          <p:cNvCxnSpPr>
            <a:cxnSpLocks/>
            <a:endCxn id="1130645487" idx="0"/>
          </p:cNvCxnSpPr>
          <p:nvPr/>
        </p:nvCxnSpPr>
        <p:spPr bwMode="auto">
          <a:xfrm rot="0" flipH="0" flipV="0">
            <a:off x="1524678" y="3656044"/>
            <a:ext cx="1055135" cy="745286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786841" name=""/>
          <p:cNvCxnSpPr>
            <a:cxnSpLocks/>
            <a:stCxn id="2091258320" idx="2"/>
            <a:endCxn id="1130645487" idx="0"/>
          </p:cNvCxnSpPr>
          <p:nvPr/>
        </p:nvCxnSpPr>
        <p:spPr bwMode="auto">
          <a:xfrm rot="5399976" flipH="0" flipV="0">
            <a:off x="2370261" y="4190518"/>
            <a:ext cx="421625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265367" name=""/>
          <p:cNvCxnSpPr>
            <a:cxnSpLocks/>
            <a:stCxn id="754481615" idx="2"/>
            <a:endCxn id="1130645487" idx="0"/>
          </p:cNvCxnSpPr>
          <p:nvPr/>
        </p:nvCxnSpPr>
        <p:spPr bwMode="auto">
          <a:xfrm rot="5399976" flipH="0" flipV="0">
            <a:off x="3055462" y="3827722"/>
            <a:ext cx="97960" cy="1049256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084237" name=""/>
          <p:cNvCxnSpPr>
            <a:cxnSpLocks/>
          </p:cNvCxnSpPr>
          <p:nvPr/>
        </p:nvCxnSpPr>
        <p:spPr bwMode="auto">
          <a:xfrm rot="5399942" flipH="0" flipV="1">
            <a:off x="2445334" y="4784511"/>
            <a:ext cx="277958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0584914" name=""/>
          <p:cNvSpPr txBox="1"/>
          <p:nvPr/>
        </p:nvSpPr>
        <p:spPr bwMode="auto">
          <a:xfrm flipH="0" flipV="0">
            <a:off x="4911132" y="2819869"/>
            <a:ext cx="1451730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isend_init</a:t>
            </a:r>
            <a:endParaRPr/>
          </a:p>
        </p:txBody>
      </p:sp>
      <p:sp>
        <p:nvSpPr>
          <p:cNvPr id="177809688" name=""/>
          <p:cNvSpPr txBox="1"/>
          <p:nvPr/>
        </p:nvSpPr>
        <p:spPr bwMode="auto">
          <a:xfrm flipH="0" flipV="0">
            <a:off x="5075768" y="3425257"/>
            <a:ext cx="1155430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flag[0] = ready</a:t>
            </a:r>
            <a:endParaRPr/>
          </a:p>
        </p:txBody>
      </p:sp>
      <p:cxnSp>
        <p:nvCxnSpPr>
          <p:cNvPr id="841284919" name=""/>
          <p:cNvCxnSpPr>
            <a:cxnSpLocks/>
          </p:cNvCxnSpPr>
          <p:nvPr/>
        </p:nvCxnSpPr>
        <p:spPr bwMode="auto">
          <a:xfrm rot="5399942" flipH="0" flipV="1">
            <a:off x="5452985" y="3244664"/>
            <a:ext cx="361188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8807004" name=""/>
          <p:cNvSpPr txBox="1"/>
          <p:nvPr/>
        </p:nvSpPr>
        <p:spPr bwMode="auto">
          <a:xfrm flipH="0" flipV="0">
            <a:off x="6471748" y="2819869"/>
            <a:ext cx="1452089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isend_init</a:t>
            </a:r>
            <a:endParaRPr/>
          </a:p>
        </p:txBody>
      </p:sp>
      <p:sp>
        <p:nvSpPr>
          <p:cNvPr id="2092212706" name=""/>
          <p:cNvSpPr txBox="1"/>
          <p:nvPr/>
        </p:nvSpPr>
        <p:spPr bwMode="auto">
          <a:xfrm flipH="0" flipV="0">
            <a:off x="6670338" y="3702685"/>
            <a:ext cx="1081441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flag[1]=ready</a:t>
            </a:r>
            <a:endParaRPr/>
          </a:p>
        </p:txBody>
      </p:sp>
      <p:cxnSp>
        <p:nvCxnSpPr>
          <p:cNvPr id="1048182870" name=""/>
          <p:cNvCxnSpPr>
            <a:cxnSpLocks/>
            <a:endCxn id="2092212706" idx="0"/>
          </p:cNvCxnSpPr>
          <p:nvPr/>
        </p:nvCxnSpPr>
        <p:spPr bwMode="auto">
          <a:xfrm rot="5399977" flipH="0" flipV="1">
            <a:off x="6883993" y="3383379"/>
            <a:ext cx="638615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116352" name=""/>
          <p:cNvSpPr txBox="1"/>
          <p:nvPr/>
        </p:nvSpPr>
        <p:spPr bwMode="auto">
          <a:xfrm flipH="0" flipV="0">
            <a:off x="8061964" y="2819869"/>
            <a:ext cx="1452449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isend_init</a:t>
            </a:r>
            <a:endParaRPr/>
          </a:p>
        </p:txBody>
      </p:sp>
      <p:sp>
        <p:nvSpPr>
          <p:cNvPr id="946669540" name=""/>
          <p:cNvSpPr txBox="1"/>
          <p:nvPr/>
        </p:nvSpPr>
        <p:spPr bwMode="auto">
          <a:xfrm flipH="0" flipV="0">
            <a:off x="8255268" y="4035394"/>
            <a:ext cx="1064563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flag[m]=ready</a:t>
            </a:r>
            <a:endParaRPr/>
          </a:p>
        </p:txBody>
      </p:sp>
      <p:cxnSp>
        <p:nvCxnSpPr>
          <p:cNvPr id="737401190" name=""/>
          <p:cNvCxnSpPr>
            <a:cxnSpLocks/>
            <a:endCxn id="946669540" idx="0"/>
          </p:cNvCxnSpPr>
          <p:nvPr/>
        </p:nvCxnSpPr>
        <p:spPr bwMode="auto">
          <a:xfrm rot="5399977" flipH="0" flipV="1">
            <a:off x="8299935" y="3549733"/>
            <a:ext cx="971322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604215" name=""/>
          <p:cNvSpPr txBox="1"/>
          <p:nvPr/>
        </p:nvSpPr>
        <p:spPr bwMode="auto">
          <a:xfrm flipH="0" flipV="0">
            <a:off x="4907959" y="2175590"/>
            <a:ext cx="1452449" cy="244199"/>
          </a:xfrm>
          <a:prstGeom prst="rect">
            <a:avLst/>
          </a:prstGeom>
          <a:noFill/>
          <a:ln w="12699">
            <a:noFill/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p0</a:t>
            </a:r>
            <a:endParaRPr/>
          </a:p>
        </p:txBody>
      </p:sp>
      <p:sp>
        <p:nvSpPr>
          <p:cNvPr id="641405465" name=""/>
          <p:cNvSpPr txBox="1"/>
          <p:nvPr/>
        </p:nvSpPr>
        <p:spPr bwMode="auto">
          <a:xfrm flipH="0" flipV="0">
            <a:off x="6465989" y="2175590"/>
            <a:ext cx="1453169" cy="244199"/>
          </a:xfrm>
          <a:prstGeom prst="rect">
            <a:avLst/>
          </a:prstGeom>
          <a:noFill/>
          <a:ln w="12699">
            <a:noFill/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p1</a:t>
            </a:r>
            <a:endParaRPr/>
          </a:p>
        </p:txBody>
      </p:sp>
      <p:sp>
        <p:nvSpPr>
          <p:cNvPr id="760229727" name=""/>
          <p:cNvSpPr txBox="1"/>
          <p:nvPr/>
        </p:nvSpPr>
        <p:spPr bwMode="auto">
          <a:xfrm flipH="0" flipV="0">
            <a:off x="8063406" y="2200920"/>
            <a:ext cx="1453889" cy="244199"/>
          </a:xfrm>
          <a:prstGeom prst="rect">
            <a:avLst/>
          </a:prstGeom>
          <a:noFill/>
          <a:ln w="12699">
            <a:noFill/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pm</a:t>
            </a:r>
            <a:endParaRPr/>
          </a:p>
        </p:txBody>
      </p:sp>
      <p:sp>
        <p:nvSpPr>
          <p:cNvPr id="461927118" name=""/>
          <p:cNvSpPr txBox="1"/>
          <p:nvPr/>
        </p:nvSpPr>
        <p:spPr bwMode="auto">
          <a:xfrm flipH="0" flipV="0">
            <a:off x="7302646" y="2141904"/>
            <a:ext cx="1456769" cy="305159"/>
          </a:xfrm>
          <a:prstGeom prst="rect">
            <a:avLst/>
          </a:prstGeom>
          <a:noFill/>
          <a:ln w="12699">
            <a:noFill/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...</a:t>
            </a:r>
            <a:endParaRPr sz="1400"/>
          </a:p>
        </p:txBody>
      </p:sp>
      <p:sp>
        <p:nvSpPr>
          <p:cNvPr id="1176888362" name=""/>
          <p:cNvSpPr txBox="1"/>
          <p:nvPr/>
        </p:nvSpPr>
        <p:spPr bwMode="auto">
          <a:xfrm flipH="0" flipV="0">
            <a:off x="10208564" y="2258820"/>
            <a:ext cx="1459649" cy="244199"/>
          </a:xfrm>
          <a:prstGeom prst="rect">
            <a:avLst/>
          </a:prstGeom>
          <a:noFill/>
          <a:ln w="12699">
            <a:noFill/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progress engine</a:t>
            </a:r>
            <a:endParaRPr/>
          </a:p>
        </p:txBody>
      </p:sp>
      <p:sp>
        <p:nvSpPr>
          <p:cNvPr id="1915184805" name=""/>
          <p:cNvSpPr txBox="1"/>
          <p:nvPr/>
        </p:nvSpPr>
        <p:spPr bwMode="auto">
          <a:xfrm flipH="0" flipV="0">
            <a:off x="10005929" y="4126834"/>
            <a:ext cx="1982545" cy="5489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progress():</a:t>
            </a:r>
            <a:endParaRPr/>
          </a:p>
          <a:p>
            <a:pPr>
              <a:defRPr/>
            </a:pPr>
            <a:r>
              <a:rPr/>
              <a:t>  for some p with flag[p]=ready:</a:t>
            </a:r>
            <a:endParaRPr/>
          </a:p>
          <a:p>
            <a:pPr>
              <a:defRPr/>
            </a:pPr>
            <a:r>
              <a:rPr/>
              <a:t>    start(request[p])</a:t>
            </a:r>
            <a:endParaRPr/>
          </a:p>
        </p:txBody>
      </p:sp>
      <p:cxnSp>
        <p:nvCxnSpPr>
          <p:cNvPr id="0" name=""/>
          <p:cNvCxnSpPr>
            <a:cxnSpLocks/>
            <a:stCxn id="1915184805" idx="2"/>
          </p:cNvCxnSpPr>
          <p:nvPr/>
        </p:nvCxnSpPr>
        <p:spPr bwMode="auto">
          <a:xfrm rot="5399977" flipH="1" flipV="0">
            <a:off x="10668271" y="4346902"/>
            <a:ext cx="599051" cy="58810"/>
          </a:xfrm>
          <a:prstGeom prst="bentConnector5">
            <a:avLst>
              <a:gd name="adj1" fmla="val -38160"/>
              <a:gd name="adj2" fmla="val 2074233"/>
              <a:gd name="adj3" fmla="val 141842"/>
            </a:avLst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987902" name="PlaceHolder 3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Current implementations: MPICH/4.2.0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5717161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sp>
        <p:nvSpPr>
          <p:cNvPr id="461974941" name=""/>
          <p:cNvSpPr txBox="1"/>
          <p:nvPr/>
        </p:nvSpPr>
        <p:spPr bwMode="auto">
          <a:xfrm flipH="0" flipV="0">
            <a:off x="1859707" y="2200921"/>
            <a:ext cx="1439492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MPI_Psend_init</a:t>
            </a:r>
            <a:endParaRPr/>
          </a:p>
        </p:txBody>
      </p:sp>
      <p:sp>
        <p:nvSpPr>
          <p:cNvPr id="354679068" name=""/>
          <p:cNvSpPr txBox="1"/>
          <p:nvPr/>
        </p:nvSpPr>
        <p:spPr bwMode="auto">
          <a:xfrm flipH="0" flipV="0">
            <a:off x="1859707" y="2806451"/>
            <a:ext cx="1445250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MPI_Start</a:t>
            </a:r>
            <a:endParaRPr/>
          </a:p>
        </p:txBody>
      </p:sp>
      <p:sp>
        <p:nvSpPr>
          <p:cNvPr id="410503626" name=""/>
          <p:cNvSpPr txBox="1"/>
          <p:nvPr/>
        </p:nvSpPr>
        <p:spPr bwMode="auto">
          <a:xfrm flipH="0" flipV="0">
            <a:off x="1077960" y="3411839"/>
            <a:ext cx="893797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MPI_Pready</a:t>
            </a:r>
            <a:endParaRPr/>
          </a:p>
        </p:txBody>
      </p:sp>
      <p:sp>
        <p:nvSpPr>
          <p:cNvPr id="523145303" name=""/>
          <p:cNvSpPr txBox="1"/>
          <p:nvPr/>
        </p:nvSpPr>
        <p:spPr bwMode="auto">
          <a:xfrm flipH="0" flipV="0">
            <a:off x="2135255" y="3735505"/>
            <a:ext cx="894156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MPI_Pready</a:t>
            </a:r>
            <a:endParaRPr/>
          </a:p>
        </p:txBody>
      </p:sp>
      <p:sp>
        <p:nvSpPr>
          <p:cNvPr id="307746917" name=""/>
          <p:cNvSpPr txBox="1"/>
          <p:nvPr/>
        </p:nvSpPr>
        <p:spPr bwMode="auto">
          <a:xfrm flipH="0" flipV="0">
            <a:off x="3181812" y="4059170"/>
            <a:ext cx="894516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MPI_Pready</a:t>
            </a:r>
            <a:endParaRPr/>
          </a:p>
        </p:txBody>
      </p:sp>
      <p:sp>
        <p:nvSpPr>
          <p:cNvPr id="1518257836" name=""/>
          <p:cNvSpPr txBox="1"/>
          <p:nvPr/>
        </p:nvSpPr>
        <p:spPr bwMode="auto">
          <a:xfrm flipH="0" flipV="0">
            <a:off x="1853948" y="4401331"/>
            <a:ext cx="1451731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MPI_Wait/MPI_Test</a:t>
            </a:r>
            <a:endParaRPr/>
          </a:p>
        </p:txBody>
      </p:sp>
      <p:sp>
        <p:nvSpPr>
          <p:cNvPr id="2030656256" name=""/>
          <p:cNvSpPr txBox="1"/>
          <p:nvPr/>
        </p:nvSpPr>
        <p:spPr bwMode="auto">
          <a:xfrm flipH="0" flipV="0">
            <a:off x="1859707" y="4923491"/>
            <a:ext cx="1458931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MPI_Request_free</a:t>
            </a:r>
            <a:endParaRPr/>
          </a:p>
        </p:txBody>
      </p:sp>
      <p:cxnSp>
        <p:nvCxnSpPr>
          <p:cNvPr id="289252304" name=""/>
          <p:cNvCxnSpPr>
            <a:cxnSpLocks/>
          </p:cNvCxnSpPr>
          <p:nvPr/>
        </p:nvCxnSpPr>
        <p:spPr bwMode="auto">
          <a:xfrm rot="5399942" flipH="0" flipV="1">
            <a:off x="2400049" y="2625786"/>
            <a:ext cx="361329" cy="0"/>
          </a:xfrm>
          <a:prstGeom prst="line">
            <a:avLst/>
          </a:prstGeom>
          <a:ln w="12699" cap="flat" cmpd="sng" algn="ctr">
            <a:solidFill>
              <a:schemeClr val="tx1">
                <a:lumMod val="94901"/>
                <a:lumOff val="5099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148016" name=""/>
          <p:cNvCxnSpPr>
            <a:cxnSpLocks/>
            <a:endCxn id="523145303" idx="0"/>
          </p:cNvCxnSpPr>
          <p:nvPr/>
        </p:nvCxnSpPr>
        <p:spPr bwMode="auto">
          <a:xfrm rot="5399976" flipH="0" flipV="1">
            <a:off x="2239817" y="3393078"/>
            <a:ext cx="684852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8331008" name=""/>
          <p:cNvCxnSpPr>
            <a:cxnSpLocks/>
          </p:cNvCxnSpPr>
          <p:nvPr/>
        </p:nvCxnSpPr>
        <p:spPr bwMode="auto">
          <a:xfrm rot="5399942" flipH="0" flipV="0">
            <a:off x="1872822" y="2702508"/>
            <a:ext cx="361188" cy="1057473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294499" name=""/>
          <p:cNvCxnSpPr>
            <a:cxnSpLocks/>
            <a:endCxn id="307746917" idx="0"/>
          </p:cNvCxnSpPr>
          <p:nvPr/>
        </p:nvCxnSpPr>
        <p:spPr bwMode="auto">
          <a:xfrm rot="0" flipH="0" flipV="0">
            <a:off x="2582152" y="3050655"/>
            <a:ext cx="1046918" cy="1008514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262120" name=""/>
          <p:cNvCxnSpPr>
            <a:cxnSpLocks/>
            <a:endCxn id="1518257836" idx="0"/>
          </p:cNvCxnSpPr>
          <p:nvPr/>
        </p:nvCxnSpPr>
        <p:spPr bwMode="auto">
          <a:xfrm rot="0" flipH="0" flipV="0">
            <a:off x="1524678" y="3656044"/>
            <a:ext cx="1055135" cy="745286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272947" name=""/>
          <p:cNvCxnSpPr>
            <a:cxnSpLocks/>
            <a:stCxn id="523145303" idx="2"/>
            <a:endCxn id="1518257836" idx="0"/>
          </p:cNvCxnSpPr>
          <p:nvPr/>
        </p:nvCxnSpPr>
        <p:spPr bwMode="auto">
          <a:xfrm rot="5399976" flipH="0" flipV="0">
            <a:off x="2370261" y="4190518"/>
            <a:ext cx="421625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233678" name=""/>
          <p:cNvCxnSpPr>
            <a:cxnSpLocks/>
            <a:stCxn id="307746917" idx="2"/>
            <a:endCxn id="1518257836" idx="0"/>
          </p:cNvCxnSpPr>
          <p:nvPr/>
        </p:nvCxnSpPr>
        <p:spPr bwMode="auto">
          <a:xfrm rot="5399976" flipH="0" flipV="0">
            <a:off x="3055462" y="3827722"/>
            <a:ext cx="97960" cy="1049256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942421" name=""/>
          <p:cNvCxnSpPr>
            <a:cxnSpLocks/>
          </p:cNvCxnSpPr>
          <p:nvPr/>
        </p:nvCxnSpPr>
        <p:spPr bwMode="auto">
          <a:xfrm rot="5399942" flipH="0" flipV="1">
            <a:off x="2445334" y="4784511"/>
            <a:ext cx="277958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09929" name=""/>
          <p:cNvSpPr txBox="1"/>
          <p:nvPr/>
        </p:nvSpPr>
        <p:spPr bwMode="auto">
          <a:xfrm flipH="0" flipV="0">
            <a:off x="6101758" y="2819870"/>
            <a:ext cx="1457490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counter = p</a:t>
            </a:r>
            <a:endParaRPr/>
          </a:p>
        </p:txBody>
      </p:sp>
      <p:sp>
        <p:nvSpPr>
          <p:cNvPr id="168293359" name=""/>
          <p:cNvSpPr txBox="1"/>
          <p:nvPr/>
        </p:nvSpPr>
        <p:spPr bwMode="auto">
          <a:xfrm flipH="0" flipV="0">
            <a:off x="6377306" y="3425259"/>
            <a:ext cx="908556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counter-- ;</a:t>
            </a:r>
            <a:endParaRPr/>
          </a:p>
        </p:txBody>
      </p:sp>
      <p:cxnSp>
        <p:nvCxnSpPr>
          <p:cNvPr id="1085498950" name=""/>
          <p:cNvCxnSpPr>
            <a:cxnSpLocks/>
          </p:cNvCxnSpPr>
          <p:nvPr/>
        </p:nvCxnSpPr>
        <p:spPr bwMode="auto">
          <a:xfrm rot="5399942" flipH="0" flipV="1">
            <a:off x="6643611" y="3244665"/>
            <a:ext cx="361188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1934560" name=""/>
          <p:cNvSpPr txBox="1"/>
          <p:nvPr/>
        </p:nvSpPr>
        <p:spPr bwMode="auto">
          <a:xfrm flipH="0" flipV="0">
            <a:off x="8046073" y="2819870"/>
            <a:ext cx="1452089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isend_init</a:t>
            </a:r>
            <a:endParaRPr/>
          </a:p>
        </p:txBody>
      </p:sp>
      <p:sp>
        <p:nvSpPr>
          <p:cNvPr id="1057500261" name=""/>
          <p:cNvSpPr txBox="1"/>
          <p:nvPr/>
        </p:nvSpPr>
        <p:spPr bwMode="auto">
          <a:xfrm flipH="0" flipV="0">
            <a:off x="8321620" y="3702687"/>
            <a:ext cx="910716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counter--;</a:t>
            </a:r>
            <a:endParaRPr/>
          </a:p>
        </p:txBody>
      </p:sp>
      <p:cxnSp>
        <p:nvCxnSpPr>
          <p:cNvPr id="1110938430" name=""/>
          <p:cNvCxnSpPr>
            <a:cxnSpLocks/>
            <a:endCxn id="1057500261" idx="0"/>
          </p:cNvCxnSpPr>
          <p:nvPr/>
        </p:nvCxnSpPr>
        <p:spPr bwMode="auto">
          <a:xfrm rot="5399976" flipH="0" flipV="1">
            <a:off x="8450922" y="3383379"/>
            <a:ext cx="638615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7252446" name=""/>
          <p:cNvSpPr txBox="1"/>
          <p:nvPr/>
        </p:nvSpPr>
        <p:spPr bwMode="auto">
          <a:xfrm flipH="0" flipV="0">
            <a:off x="10011312" y="2819870"/>
            <a:ext cx="1452449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isend_init</a:t>
            </a:r>
            <a:endParaRPr/>
          </a:p>
        </p:txBody>
      </p:sp>
      <p:sp>
        <p:nvSpPr>
          <p:cNvPr id="737852528" name=""/>
          <p:cNvSpPr txBox="1"/>
          <p:nvPr/>
        </p:nvSpPr>
        <p:spPr bwMode="auto">
          <a:xfrm flipH="0" flipV="0">
            <a:off x="10281461" y="3906770"/>
            <a:ext cx="909995" cy="3965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counter--;</a:t>
            </a:r>
            <a:endParaRPr/>
          </a:p>
          <a:p>
            <a:pPr algn="ctr">
              <a:defRPr/>
            </a:pPr>
            <a:r>
              <a:rPr/>
              <a:t>start</a:t>
            </a:r>
            <a:endParaRPr/>
          </a:p>
        </p:txBody>
      </p:sp>
      <p:sp>
        <p:nvSpPr>
          <p:cNvPr id="47168187" name=""/>
          <p:cNvSpPr txBox="1"/>
          <p:nvPr/>
        </p:nvSpPr>
        <p:spPr bwMode="auto">
          <a:xfrm flipH="0" flipV="0">
            <a:off x="10005552" y="4401330"/>
            <a:ext cx="1462890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wait</a:t>
            </a:r>
            <a:endParaRPr/>
          </a:p>
        </p:txBody>
      </p:sp>
      <p:cxnSp>
        <p:nvCxnSpPr>
          <p:cNvPr id="876855207" name=""/>
          <p:cNvCxnSpPr>
            <a:cxnSpLocks/>
            <a:endCxn id="737852528" idx="0"/>
          </p:cNvCxnSpPr>
          <p:nvPr/>
        </p:nvCxnSpPr>
        <p:spPr bwMode="auto">
          <a:xfrm rot="5399976" flipH="0" flipV="1">
            <a:off x="10313737" y="3485421"/>
            <a:ext cx="842698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994705" name=""/>
          <p:cNvCxnSpPr>
            <a:cxnSpLocks/>
            <a:stCxn id="737852528" idx="2"/>
          </p:cNvCxnSpPr>
          <p:nvPr/>
        </p:nvCxnSpPr>
        <p:spPr bwMode="auto">
          <a:xfrm rot="5399976" flipH="0" flipV="0">
            <a:off x="10675767" y="4359668"/>
            <a:ext cx="112595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8243862" name=""/>
          <p:cNvSpPr txBox="1"/>
          <p:nvPr/>
        </p:nvSpPr>
        <p:spPr bwMode="auto">
          <a:xfrm flipH="0" flipV="0">
            <a:off x="6105179" y="2259936"/>
            <a:ext cx="1452808" cy="244199"/>
          </a:xfrm>
          <a:prstGeom prst="rect">
            <a:avLst/>
          </a:prstGeom>
          <a:noFill/>
          <a:ln w="12699">
            <a:noFill/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p0</a:t>
            </a:r>
            <a:endParaRPr/>
          </a:p>
        </p:txBody>
      </p:sp>
      <p:sp>
        <p:nvSpPr>
          <p:cNvPr id="1328670310" name=""/>
          <p:cNvSpPr txBox="1"/>
          <p:nvPr/>
        </p:nvSpPr>
        <p:spPr bwMode="auto">
          <a:xfrm flipH="0" flipV="0">
            <a:off x="7987674" y="2234606"/>
            <a:ext cx="1453528" cy="244199"/>
          </a:xfrm>
          <a:prstGeom prst="rect">
            <a:avLst/>
          </a:prstGeom>
          <a:noFill/>
          <a:ln w="12699">
            <a:noFill/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p1</a:t>
            </a:r>
            <a:endParaRPr/>
          </a:p>
        </p:txBody>
      </p:sp>
      <p:sp>
        <p:nvSpPr>
          <p:cNvPr id="609275286" name=""/>
          <p:cNvSpPr txBox="1"/>
          <p:nvPr/>
        </p:nvSpPr>
        <p:spPr bwMode="auto">
          <a:xfrm flipH="0" flipV="0">
            <a:off x="10004835" y="2259936"/>
            <a:ext cx="1454248" cy="244199"/>
          </a:xfrm>
          <a:prstGeom prst="rect">
            <a:avLst/>
          </a:prstGeom>
          <a:noFill/>
          <a:ln w="12699">
            <a:noFill/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pm</a:t>
            </a:r>
            <a:endParaRPr/>
          </a:p>
        </p:txBody>
      </p:sp>
      <p:sp>
        <p:nvSpPr>
          <p:cNvPr id="1767709408" name=""/>
          <p:cNvSpPr txBox="1"/>
          <p:nvPr/>
        </p:nvSpPr>
        <p:spPr bwMode="auto">
          <a:xfrm flipH="0" flipV="0">
            <a:off x="8954218" y="2200920"/>
            <a:ext cx="1457128" cy="305159"/>
          </a:xfrm>
          <a:prstGeom prst="rect">
            <a:avLst/>
          </a:prstGeom>
          <a:noFill/>
          <a:ln w="12699">
            <a:noFill/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...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1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2" name="PlaceHolder 3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-1">
                <a:solidFill>
                  <a:srgbClr val="1D3D91"/>
                </a:solidFill>
                <a:latin typeface="Overpass"/>
              </a:rPr>
              <a:t>Goals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sp>
        <p:nvSpPr>
          <p:cNvPr id="1299934248" name=""/>
          <p:cNvSpPr txBox="1"/>
          <p:nvPr/>
        </p:nvSpPr>
        <p:spPr bwMode="auto">
          <a:xfrm flipH="0" flipV="0">
            <a:off x="1230873" y="1757038"/>
            <a:ext cx="7444296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337230923" name=""/>
          <p:cNvSpPr/>
          <p:nvPr/>
        </p:nvSpPr>
        <p:spPr bwMode="auto">
          <a:xfrm>
            <a:off x="838198" y="1523999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 marL="261850" indent="-261850"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Measure effective bandwidth depending on message size and quantify performance benefits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50" indent="-261850"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 it possible to trigger early progress using completion tests?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9881528" name="PlaceHolder 3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Benchmarking scheme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4383719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sp>
        <p:nvSpPr>
          <p:cNvPr id="1611752576" name=""/>
          <p:cNvSpPr txBox="1"/>
          <p:nvPr/>
        </p:nvSpPr>
        <p:spPr bwMode="auto">
          <a:xfrm flipH="0" flipV="0">
            <a:off x="1230871" y="1757036"/>
            <a:ext cx="7444296" cy="24419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71766466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290762" y="1480295"/>
            <a:ext cx="7610474" cy="4457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2719015" name="PlaceHolder 3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Benchmarks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6453908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sp>
        <p:nvSpPr>
          <p:cNvPr id="100202674" name=""/>
          <p:cNvSpPr txBox="1"/>
          <p:nvPr/>
        </p:nvSpPr>
        <p:spPr bwMode="auto">
          <a:xfrm flipH="0" flipV="0">
            <a:off x="1230872" y="1757037"/>
            <a:ext cx="7444296" cy="2441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graphicFrame>
        <p:nvGraphicFramePr>
          <p:cNvPr id="570242640" name=""/>
          <p:cNvGraphicFramePr>
            <a:graphicFrameLocks xmlns:a="http://schemas.openxmlformats.org/drawingml/2006/main"/>
          </p:cNvGraphicFramePr>
          <p:nvPr/>
        </p:nvGraphicFramePr>
        <p:xfrm>
          <a:off x="468516" y="1704097"/>
          <a:ext cx="11303647" cy="3745228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2258189"/>
                <a:gridCol w="2258189"/>
                <a:gridCol w="2258189"/>
                <a:gridCol w="1864033"/>
                <a:gridCol w="2652345"/>
              </a:tblGrid>
              <a:tr h="767486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Mechanism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Initialization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Partition ready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Completion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Freeing</a:t>
                      </a:r>
                      <a:endParaRPr/>
                    </a:p>
                  </a:txBody>
                  <a:tcPr/>
                </a:tc>
              </a:tr>
              <a:tr h="529274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Send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MPI_Send (p)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-</a:t>
                      </a:r>
                      <a:endParaRPr/>
                    </a:p>
                  </a:txBody>
                  <a:tcPr/>
                </a:tc>
              </a:tr>
              <a:tr h="612225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SendPersistent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MPI_Send_init (p)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MPI_Start (p)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MPI_Waitall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MPI_Request_free (p)</a:t>
                      </a:r>
                      <a:endParaRPr/>
                    </a:p>
                  </a:txBody>
                  <a:tcPr/>
                </a:tc>
              </a:tr>
              <a:tr h="454571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Isend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MPI_Isend (p)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MPI_Waitall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MPI_Request_free (p)</a:t>
                      </a:r>
                      <a:endParaRPr/>
                    </a:p>
                  </a:txBody>
                  <a:tcPr/>
                </a:tc>
              </a:tr>
              <a:tr h="454571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Psend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MPI_Psend_init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MPI_Pready (p)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MPI_Wait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-</a:t>
                      </a:r>
                      <a:endParaRPr/>
                    </a:p>
                  </a:txBody>
                  <a:tcPr/>
                </a:tc>
              </a:tr>
              <a:tr h="815471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Win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MPI_Win_create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MPI_lock</a:t>
                      </a:r>
                      <a:endParaRPr/>
                    </a:p>
                    <a:p>
                      <a:pPr>
                        <a:defRPr/>
                      </a:pPr>
                      <a:r>
                        <a:rPr/>
                        <a:t>MPI_Put(p)</a:t>
                      </a:r>
                      <a:endParaRPr/>
                    </a:p>
                    <a:p>
                      <a:pPr>
                        <a:defRPr/>
                      </a:pPr>
                      <a:r>
                        <a:rPr/>
                        <a:t>MPI_unlock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MPI_Win_free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97996216" name=""/>
          <p:cNvSpPr txBox="1"/>
          <p:nvPr/>
        </p:nvSpPr>
        <p:spPr bwMode="auto">
          <a:xfrm flipH="0" flipV="0">
            <a:off x="6618394" y="5952601"/>
            <a:ext cx="5069156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operations marked with (p) are performed for each partition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7663699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20011510" name="PlaceHolder 3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Experimental setup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0281474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sp>
        <p:nvSpPr>
          <p:cNvPr id="1848410322" name=""/>
          <p:cNvSpPr/>
          <p:nvPr/>
        </p:nvSpPr>
        <p:spPr bwMode="auto">
          <a:xfrm>
            <a:off x="838197" y="1523997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 marL="195764" indent="-195764">
              <a:buFont typeface="Arial"/>
              <a:buChar char="•"/>
              <a:defRPr/>
            </a:pPr>
            <a:r>
              <a:rPr sz="1600"/>
              <a:t>2 nodes on HAWK with one mpi process each</a:t>
            </a:r>
            <a:endParaRPr sz="1600"/>
          </a:p>
          <a:p>
            <a:pPr marL="595813" lvl="1" indent="-195763">
              <a:buFont typeface="Arial"/>
              <a:buChar char="•"/>
              <a:defRPr/>
            </a:pPr>
            <a:r>
              <a:rPr sz="1600"/>
              <a:t>Bandwidth: </a:t>
            </a:r>
            <a:endParaRPr sz="1600"/>
          </a:p>
          <a:p>
            <a:pPr marL="195764" indent="-195764">
              <a:buFont typeface="Arial"/>
              <a:buChar char="•"/>
              <a:defRPr/>
            </a:pPr>
            <a:r>
              <a:rPr sz="1600"/>
              <a:t>Fixed buffer size of 8MiB, partition sizes between 512B and 8MiB</a:t>
            </a:r>
            <a:endParaRPr sz="1600"/>
          </a:p>
          <a:p>
            <a:pPr marL="195763" indent="-195763">
              <a:buFont typeface="Arial"/>
              <a:buChar char="•"/>
              <a:defRPr/>
            </a:pPr>
            <a:r>
              <a:rPr sz="1600"/>
              <a:t>Partitions marked ready in left-to-right or randomized order</a:t>
            </a:r>
            <a:endParaRPr sz="1600"/>
          </a:p>
          <a:p>
            <a:pPr marL="195763" indent="-195763">
              <a:buFont typeface="Arial"/>
              <a:buChar char="•"/>
              <a:defRPr/>
            </a:pPr>
            <a:r>
              <a:rPr sz="1600"/>
              <a:t>Multithreading with OpenMP</a:t>
            </a:r>
            <a:endParaRPr sz="1600"/>
          </a:p>
          <a:p>
            <a:pPr marL="195764" indent="-195764">
              <a:buFont typeface="Arial"/>
              <a:buChar char="•"/>
              <a:defRPr/>
            </a:pP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4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5" name="PlaceHolder 4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-1">
                <a:solidFill>
                  <a:srgbClr val="1D3D91"/>
                </a:solidFill>
                <a:latin typeface="Overpass"/>
              </a:rPr>
              <a:t>Baseline: Send-&gt;Recv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pic>
        <p:nvPicPr>
          <p:cNvPr id="6339201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047999" y="1143000"/>
            <a:ext cx="6095999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9616225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3862949" name="PlaceHolder 4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Baseline: Persistent Send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4415659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pic>
        <p:nvPicPr>
          <p:cNvPr id="187532574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047998" y="1143000"/>
            <a:ext cx="6095997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1441101" name="PlaceHolder 1"/>
          <p:cNvSpPr>
            <a:spLocks noGrp="1"/>
          </p:cNvSpPr>
          <p:nvPr>
            <p:ph type="title"/>
          </p:nvPr>
        </p:nvSpPr>
        <p:spPr bwMode="auto">
          <a:xfrm>
            <a:off x="623878" y="479880"/>
            <a:ext cx="8068320" cy="61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Outline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4800564" name="PlaceHolder 2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sp>
        <p:nvSpPr>
          <p:cNvPr id="574743749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 marL="283879" indent="-283879">
              <a:lnSpc>
                <a:spcPct val="100000"/>
              </a:lnSpc>
              <a:buFont typeface="Arial"/>
              <a:buChar char="•"/>
              <a:defRPr/>
            </a:pPr>
            <a:r>
              <a:rPr lang="en-US" sz="1800" b="0" strike="noStrike" spc="0">
                <a:solidFill>
                  <a:srgbClr val="000000"/>
                </a:solidFill>
                <a:latin typeface="Arial"/>
              </a:rPr>
              <a:t>MPI partitioned communication</a:t>
            </a:r>
            <a:endParaRPr lang="en-US" sz="1800" b="0" strike="noStrike" spc="0">
              <a:solidFill>
                <a:srgbClr val="000000"/>
              </a:solidFill>
              <a:latin typeface="Arial"/>
            </a:endParaRPr>
          </a:p>
          <a:p>
            <a:pPr marL="683928" lvl="1" indent="-283878">
              <a:lnSpc>
                <a:spcPct val="100000"/>
              </a:lnSpc>
              <a:buFont typeface="Arial"/>
              <a:buChar char="•"/>
              <a:defRPr/>
            </a:pPr>
            <a:r>
              <a:rPr lang="en-US" sz="1800" b="0" strike="noStrike" spc="0">
                <a:solidFill>
                  <a:srgbClr val="000000"/>
                </a:solidFill>
                <a:latin typeface="Arial"/>
              </a:rPr>
              <a:t>Introduction</a:t>
            </a:r>
            <a:endParaRPr lang="en-US" sz="1800" b="0" strike="noStrike" spc="0">
              <a:solidFill>
                <a:srgbClr val="000000"/>
              </a:solidFill>
              <a:latin typeface="Arial"/>
            </a:endParaRPr>
          </a:p>
          <a:p>
            <a:pPr marL="683928" lvl="1" indent="-283878">
              <a:lnSpc>
                <a:spcPct val="100000"/>
              </a:lnSpc>
              <a:buFont typeface="Arial"/>
              <a:buChar char="•"/>
              <a:defRPr/>
            </a:pPr>
            <a:r>
              <a:rPr lang="en-US" sz="1800" b="0" strike="noStrike" spc="0">
                <a:solidFill>
                  <a:srgbClr val="000000"/>
                </a:solidFill>
                <a:latin typeface="Arial"/>
              </a:rPr>
              <a:t>MPI-4.1 standard</a:t>
            </a:r>
            <a:endParaRPr lang="en-US" sz="1800" b="0" strike="noStrike" spc="0">
              <a:solidFill>
                <a:srgbClr val="000000"/>
              </a:solidFill>
              <a:latin typeface="Arial"/>
            </a:endParaRPr>
          </a:p>
          <a:p>
            <a:pPr marL="283879" indent="-283879">
              <a:lnSpc>
                <a:spcPct val="100000"/>
              </a:lnSpc>
              <a:buFont typeface="Arial"/>
              <a:buChar char="•"/>
              <a:defRPr/>
            </a:pPr>
            <a:r>
              <a:rPr lang="en-US" sz="1800" b="0" strike="noStrike" spc="0">
                <a:solidFill>
                  <a:srgbClr val="000000"/>
                </a:solidFill>
                <a:latin typeface="Arial"/>
              </a:rPr>
              <a:t>Optimization opportunities</a:t>
            </a:r>
            <a:endParaRPr lang="en-US" sz="1800" b="0" strike="noStrike" spc="0">
              <a:solidFill>
                <a:srgbClr val="000000"/>
              </a:solidFill>
              <a:latin typeface="Arial"/>
            </a:endParaRPr>
          </a:p>
          <a:p>
            <a:pPr marL="283879" indent="-283879">
              <a:lnSpc>
                <a:spcPct val="100000"/>
              </a:lnSpc>
              <a:buFont typeface="Arial"/>
              <a:buChar char="•"/>
              <a:defRPr/>
            </a:pPr>
            <a:r>
              <a:rPr lang="en-US" sz="1800" b="0" strike="noStrike" spc="0">
                <a:solidFill>
                  <a:srgbClr val="000000"/>
                </a:solidFill>
                <a:latin typeface="Arial"/>
              </a:rPr>
              <a:t>Current implementations in OpenMPI and MPICH</a:t>
            </a:r>
            <a:endParaRPr lang="en-US" sz="1800" b="0" strike="noStrike" spc="0">
              <a:solidFill>
                <a:srgbClr val="000000"/>
              </a:solidFill>
              <a:latin typeface="Arial"/>
            </a:endParaRPr>
          </a:p>
          <a:p>
            <a:pPr marL="283879" indent="-283879">
              <a:lnSpc>
                <a:spcPct val="100000"/>
              </a:lnSpc>
              <a:buFont typeface="Arial"/>
              <a:buChar char="•"/>
              <a:defRPr/>
            </a:pPr>
            <a:r>
              <a:rPr lang="en-US" sz="1800" b="0" strike="noStrike" spc="0">
                <a:solidFill>
                  <a:srgbClr val="000000"/>
                </a:solidFill>
                <a:latin typeface="Arial"/>
              </a:rPr>
              <a:t>Benchmarks</a:t>
            </a:r>
            <a:endParaRPr lang="en-US" sz="1800" b="0" strike="noStrike" spc="0">
              <a:solidFill>
                <a:srgbClr val="000000"/>
              </a:solidFill>
              <a:latin typeface="Arial"/>
            </a:endParaRPr>
          </a:p>
          <a:p>
            <a:pPr marL="683928" lvl="1" indent="-283878">
              <a:lnSpc>
                <a:spcPct val="100000"/>
              </a:lnSpc>
              <a:buFont typeface="Arial"/>
              <a:buChar char="•"/>
              <a:defRPr/>
            </a:pPr>
            <a:r>
              <a:rPr lang="en-US" sz="1800" b="0" strike="noStrike" spc="0">
                <a:solidFill>
                  <a:srgbClr val="000000"/>
                </a:solidFill>
                <a:latin typeface="Arial"/>
              </a:rPr>
              <a:t>Psend vs Persistent Send (single-/multithreaded)</a:t>
            </a:r>
            <a:endParaRPr lang="en-US" sz="1800" b="0" strike="noStrike" spc="0">
              <a:solidFill>
                <a:srgbClr val="000000"/>
              </a:solidFill>
              <a:latin typeface="Arial"/>
            </a:endParaRPr>
          </a:p>
          <a:p>
            <a:pPr marL="683928" lvl="1" indent="-283878">
              <a:lnSpc>
                <a:spcPct val="100000"/>
              </a:lnSpc>
              <a:buFont typeface="Arial"/>
              <a:buChar char="•"/>
              <a:defRPr/>
            </a:pPr>
            <a:r>
              <a:rPr lang="en-US" sz="1800" b="0" strike="noStrike" spc="0">
                <a:solidFill>
                  <a:srgbClr val="000000"/>
                </a:solidFill>
                <a:latin typeface="Arial"/>
              </a:rPr>
              <a:t>Psend, Isend with completion tests</a:t>
            </a:r>
            <a:endParaRPr lang="en-US" sz="1800" b="0" strike="noStrike" spc="0">
              <a:solidFill>
                <a:srgbClr val="000000"/>
              </a:solidFill>
              <a:latin typeface="Arial"/>
            </a:endParaRPr>
          </a:p>
          <a:p>
            <a:pPr marL="683928" lvl="1" indent="-283878">
              <a:lnSpc>
                <a:spcPct val="100000"/>
              </a:lnSpc>
              <a:buFont typeface="Arial"/>
              <a:buChar char="•"/>
              <a:defRPr/>
            </a:pPr>
            <a:r>
              <a:rPr lang="en-US" sz="1800" b="0" strike="noStrike" spc="0">
                <a:solidFill>
                  <a:srgbClr val="000000"/>
                </a:solidFill>
                <a:latin typeface="Arial"/>
              </a:rPr>
              <a:t>Psend vs RDMA</a:t>
            </a:r>
            <a:endParaRPr lang="en-US" sz="1800" b="0" strike="noStrike" spc="0">
              <a:solidFill>
                <a:srgbClr val="000000"/>
              </a:solidFill>
              <a:latin typeface="Arial"/>
            </a:endParaRPr>
          </a:p>
          <a:p>
            <a:pPr marL="683929" lvl="1" indent="-283879">
              <a:lnSpc>
                <a:spcPct val="100000"/>
              </a:lnSpc>
              <a:buFont typeface="Arial"/>
              <a:buChar char="•"/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7908308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22190313" name="PlaceHolder 4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Results: Psend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2562717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pic>
        <p:nvPicPr>
          <p:cNvPr id="158193798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047999" y="1143000"/>
            <a:ext cx="6095999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5706703" name="PlaceHolder 4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Results: Persistent Send vs Psend (multithreaded)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3019789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pic>
        <p:nvPicPr>
          <p:cNvPr id="13438971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3202" y="1090080"/>
            <a:ext cx="6095999" cy="4572000"/>
          </a:xfrm>
          <a:prstGeom prst="rect">
            <a:avLst/>
          </a:prstGeom>
        </p:spPr>
      </p:pic>
      <p:pic>
        <p:nvPicPr>
          <p:cNvPr id="41894635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057539" y="1090080"/>
            <a:ext cx="6095998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3152729" name="PlaceHolder 4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Results: Completion testing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0050433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pic>
        <p:nvPicPr>
          <p:cNvPr id="191263365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3202" y="1090080"/>
            <a:ext cx="6095998" cy="4572000"/>
          </a:xfrm>
          <a:prstGeom prst="rect">
            <a:avLst/>
          </a:prstGeom>
        </p:spPr>
      </p:pic>
      <p:pic>
        <p:nvPicPr>
          <p:cNvPr id="121478302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057539" y="1090080"/>
            <a:ext cx="6095998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3288713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47375821" name="PlaceHolder 4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Results: Psend on MPICH-4.1.2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9495212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pic>
        <p:nvPicPr>
          <p:cNvPr id="73870941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61646" y="1545779"/>
            <a:ext cx="5433517" cy="4239511"/>
          </a:xfrm>
          <a:prstGeom prst="rect">
            <a:avLst/>
          </a:prstGeom>
        </p:spPr>
      </p:pic>
      <p:pic>
        <p:nvPicPr>
          <p:cNvPr id="167863140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483020" y="1554075"/>
            <a:ext cx="5412251" cy="42229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2049450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87902788" name="PlaceHolder 4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Results: MPI_Win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5763947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r>
              <a:rPr/>
              <a:t>IPTW 2023 - 5./6. October 2023</a:t>
            </a:r>
            <a:endParaRPr/>
          </a:p>
        </p:txBody>
      </p:sp>
      <p:pic>
        <p:nvPicPr>
          <p:cNvPr id="179412349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64609" y="1699848"/>
            <a:ext cx="5353534" cy="4015151"/>
          </a:xfrm>
          <a:prstGeom prst="rect">
            <a:avLst/>
          </a:prstGeom>
        </p:spPr>
      </p:pic>
      <p:pic>
        <p:nvPicPr>
          <p:cNvPr id="13146088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468339" y="1699848"/>
            <a:ext cx="5353534" cy="40151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4873171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26043789" name="PlaceHolder 3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Conclusion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2969698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sp>
        <p:nvSpPr>
          <p:cNvPr id="659756384" name=""/>
          <p:cNvSpPr/>
          <p:nvPr/>
        </p:nvSpPr>
        <p:spPr bwMode="auto">
          <a:xfrm>
            <a:off x="838197" y="1523998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 marL="239819" indent="-239819">
              <a:buFont typeface="Arial"/>
              <a:buChar char="•"/>
              <a:defRPr/>
            </a:pPr>
            <a:r>
              <a:rPr sz="1600"/>
              <a:t>OpenMPI</a:t>
            </a:r>
            <a:endParaRPr sz="1600"/>
          </a:p>
          <a:p>
            <a:pPr marL="639869" lvl="1" indent="-239819">
              <a:buFont typeface="Arial"/>
              <a:buChar char="•"/>
              <a:defRPr/>
            </a:pPr>
            <a:r>
              <a:rPr sz="1600"/>
              <a:t>Partitioned Communication has similar performance as persistent Send when single-threaded</a:t>
            </a:r>
            <a:endParaRPr sz="1600"/>
          </a:p>
          <a:p>
            <a:pPr marL="639869" lvl="1" indent="-239820">
              <a:buFont typeface="Arial"/>
              <a:buChar char="•"/>
              <a:defRPr/>
            </a:pPr>
            <a:r>
              <a:rPr sz="1600"/>
              <a:t>Partitioned Communication provides higher performance when using multiple threads</a:t>
            </a:r>
            <a:endParaRPr sz="1600"/>
          </a:p>
          <a:p>
            <a:pPr marL="639869" lvl="1" indent="-239819">
              <a:buFont typeface="Arial"/>
              <a:buChar char="•"/>
              <a:defRPr/>
            </a:pPr>
            <a:r>
              <a:rPr sz="1600"/>
              <a:t>However, no further optimizations such as message aggregation</a:t>
            </a:r>
            <a:endParaRPr sz="1600"/>
          </a:p>
          <a:p>
            <a:pPr marL="239819" lvl="0" indent="-239819">
              <a:buFont typeface="Arial"/>
              <a:buChar char="•"/>
              <a:defRPr/>
            </a:pPr>
            <a:r>
              <a:rPr sz="1600"/>
              <a:t>Partitioned Communication in MPICH currently provides lower performance than other mechanisms</a:t>
            </a:r>
            <a:endParaRPr sz="1600"/>
          </a:p>
          <a:p>
            <a:pPr marL="239818" lvl="0" indent="-239818">
              <a:buFont typeface="Arial"/>
              <a:buChar char="•"/>
              <a:defRPr/>
            </a:pP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 bwMode="auto">
          <a:xfrm>
            <a:off x="623160" y="4437000"/>
            <a:ext cx="10514160" cy="54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 bwMode="auto">
          <a:xfrm>
            <a:off x="623879" y="5419800"/>
            <a:ext cx="7488360" cy="86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>
              <a:defRPr/>
            </a:pPr>
            <a:endParaRPr/>
          </a:p>
        </p:txBody>
      </p:sp>
      <p:sp>
        <p:nvSpPr>
          <p:cNvPr id="380" name="Titel 1"/>
          <p:cNvSpPr/>
          <p:nvPr/>
        </p:nvSpPr>
        <p:spPr bwMode="auto">
          <a:xfrm>
            <a:off x="3600000" y="3164760"/>
            <a:ext cx="7738920" cy="54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t">
            <a:noAutofit/>
          </a:bodyPr>
          <a:p>
            <a:pPr>
              <a:lnSpc>
                <a:spcPct val="90000"/>
              </a:lnSpc>
              <a:defRPr/>
            </a:pPr>
            <a:r>
              <a:rPr lang="de-DE" sz="4800" b="1" strike="noStrike" spc="-1">
                <a:solidFill>
                  <a:srgbClr val="FFFFFF"/>
                </a:solidFill>
                <a:latin typeface="Overpass"/>
                <a:ea typeface="DejaVu Sans"/>
              </a:rPr>
              <a:t>Thanks for your attention!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3667303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191760" name="PlaceHolder 3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Appendix – OpenMPI progress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2412090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pic>
        <p:nvPicPr>
          <p:cNvPr id="174487646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15728" y="1761398"/>
            <a:ext cx="10083623" cy="37916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7342494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85257238" name="PlaceHolder 4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Appendix: Isend vs Psend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8010806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pic>
        <p:nvPicPr>
          <p:cNvPr id="16916963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047999" y="1143000"/>
            <a:ext cx="6095999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6062097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706096" name="PlaceHolder 4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Appendix - Isend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4364886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pic>
        <p:nvPicPr>
          <p:cNvPr id="201551199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047999" y="1143000"/>
            <a:ext cx="6095998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2447804" name="PlaceHolder 1"/>
          <p:cNvSpPr>
            <a:spLocks noGrp="1"/>
          </p:cNvSpPr>
          <p:nvPr>
            <p:ph type="title"/>
          </p:nvPr>
        </p:nvSpPr>
        <p:spPr bwMode="auto">
          <a:xfrm>
            <a:off x="623877" y="479880"/>
            <a:ext cx="8068320" cy="61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Motivation: Hybrid Programming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9916795" name="PlaceHolder 2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sp>
        <p:nvSpPr>
          <p:cNvPr id="585845432" name=""/>
          <p:cNvSpPr/>
          <p:nvPr/>
        </p:nvSpPr>
        <p:spPr bwMode="auto">
          <a:xfrm flipH="0" flipV="0">
            <a:off x="1423529" y="2203823"/>
            <a:ext cx="2913529" cy="2427941"/>
          </a:xfrm>
          <a:prstGeom prst="rect">
            <a:avLst/>
          </a:prstGeom>
          <a:noFill/>
          <a:ln w="12699" cap="flat" cmpd="sng" algn="ctr">
            <a:solidFill>
              <a:schemeClr val="accent1">
                <a:lumMod val="50196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6328388" name=""/>
          <p:cNvSpPr/>
          <p:nvPr/>
        </p:nvSpPr>
        <p:spPr bwMode="auto">
          <a:xfrm flipH="0" flipV="0">
            <a:off x="1628970" y="3186205"/>
            <a:ext cx="2502646" cy="485588"/>
          </a:xfrm>
          <a:prstGeom prst="rect">
            <a:avLst/>
          </a:prstGeom>
          <a:solidFill>
            <a:schemeClr val="bg2">
              <a:lumMod val="95000"/>
            </a:schemeClr>
          </a:solidFill>
          <a:ln w="12699" cap="flat" cmpd="sng" algn="ctr">
            <a:solidFill>
              <a:schemeClr val="accent1">
                <a:lumMod val="50196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2170587" y="3186205"/>
            <a:ext cx="0" cy="504264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4835048" name=""/>
          <p:cNvCxnSpPr>
            <a:cxnSpLocks/>
          </p:cNvCxnSpPr>
          <p:nvPr/>
        </p:nvCxnSpPr>
        <p:spPr bwMode="auto">
          <a:xfrm flipH="0" flipV="0">
            <a:off x="2864190" y="3179441"/>
            <a:ext cx="0" cy="504264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1163820" name=""/>
          <p:cNvCxnSpPr>
            <a:cxnSpLocks/>
          </p:cNvCxnSpPr>
          <p:nvPr/>
        </p:nvCxnSpPr>
        <p:spPr bwMode="auto">
          <a:xfrm flipH="0" flipV="0">
            <a:off x="3557793" y="3186205"/>
            <a:ext cx="0" cy="490735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951811" name=""/>
          <p:cNvSpPr txBox="1"/>
          <p:nvPr/>
        </p:nvSpPr>
        <p:spPr bwMode="auto">
          <a:xfrm flipH="0" flipV="0">
            <a:off x="1703676" y="4008676"/>
            <a:ext cx="432798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T0</a:t>
            </a:r>
            <a:endParaRPr/>
          </a:p>
        </p:txBody>
      </p:sp>
      <p:sp>
        <p:nvSpPr>
          <p:cNvPr id="464240269" name=""/>
          <p:cNvSpPr txBox="1"/>
          <p:nvPr/>
        </p:nvSpPr>
        <p:spPr bwMode="auto">
          <a:xfrm flipH="0" flipV="0">
            <a:off x="3033771" y="4008676"/>
            <a:ext cx="433518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T2</a:t>
            </a:r>
            <a:endParaRPr/>
          </a:p>
        </p:txBody>
      </p:sp>
      <p:sp>
        <p:nvSpPr>
          <p:cNvPr id="12629812" name=""/>
          <p:cNvSpPr txBox="1"/>
          <p:nvPr/>
        </p:nvSpPr>
        <p:spPr bwMode="auto">
          <a:xfrm flipH="0" flipV="0">
            <a:off x="2368363" y="4008676"/>
            <a:ext cx="433518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T1</a:t>
            </a:r>
            <a:endParaRPr/>
          </a:p>
        </p:txBody>
      </p:sp>
      <p:sp>
        <p:nvSpPr>
          <p:cNvPr id="2075705153" name=""/>
          <p:cNvSpPr txBox="1"/>
          <p:nvPr/>
        </p:nvSpPr>
        <p:spPr bwMode="auto">
          <a:xfrm flipH="0" flipV="0">
            <a:off x="3699178" y="4008676"/>
            <a:ext cx="433518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T3</a:t>
            </a:r>
            <a:endParaRPr/>
          </a:p>
        </p:txBody>
      </p:sp>
      <p:sp>
        <p:nvSpPr>
          <p:cNvPr id="495389497" name=""/>
          <p:cNvSpPr txBox="1"/>
          <p:nvPr/>
        </p:nvSpPr>
        <p:spPr bwMode="auto">
          <a:xfrm flipH="0" flipV="0">
            <a:off x="2526934" y="2935240"/>
            <a:ext cx="674872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buffer</a:t>
            </a:r>
            <a:endParaRPr/>
          </a:p>
        </p:txBody>
      </p:sp>
      <p:sp>
        <p:nvSpPr>
          <p:cNvPr id="976251832" name=""/>
          <p:cNvSpPr txBox="1"/>
          <p:nvPr/>
        </p:nvSpPr>
        <p:spPr bwMode="auto">
          <a:xfrm flipH="0" flipV="0">
            <a:off x="2199916" y="2390587"/>
            <a:ext cx="1329629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 b="1"/>
              <a:t>Rank 0</a:t>
            </a:r>
            <a:endParaRPr sz="1200" b="1"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rot="16199969" flipH="0" flipV="1">
            <a:off x="1731124" y="3836044"/>
            <a:ext cx="366764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046148" name=""/>
          <p:cNvCxnSpPr>
            <a:cxnSpLocks/>
          </p:cNvCxnSpPr>
          <p:nvPr/>
        </p:nvCxnSpPr>
        <p:spPr bwMode="auto">
          <a:xfrm rot="16199969" flipH="0" flipV="1">
            <a:off x="2398208" y="3836044"/>
            <a:ext cx="366764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1442519" name=""/>
          <p:cNvCxnSpPr>
            <a:cxnSpLocks/>
          </p:cNvCxnSpPr>
          <p:nvPr/>
        </p:nvCxnSpPr>
        <p:spPr bwMode="auto">
          <a:xfrm rot="16199969" flipH="0" flipV="1">
            <a:off x="3065292" y="3836044"/>
            <a:ext cx="366764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8189809" name=""/>
          <p:cNvCxnSpPr>
            <a:cxnSpLocks/>
          </p:cNvCxnSpPr>
          <p:nvPr/>
        </p:nvCxnSpPr>
        <p:spPr bwMode="auto">
          <a:xfrm rot="16199969" flipH="0" flipV="1">
            <a:off x="3732375" y="3836044"/>
            <a:ext cx="366764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0883227" name=""/>
          <p:cNvSpPr txBox="1"/>
          <p:nvPr/>
        </p:nvSpPr>
        <p:spPr bwMode="auto">
          <a:xfrm flipH="0" flipV="0">
            <a:off x="1696911" y="3309473"/>
            <a:ext cx="434957" cy="244199"/>
          </a:xfrm>
          <a:prstGeom prst="rect">
            <a:avLst/>
          </a:prstGeom>
          <a:noFill/>
          <a:ln w="12699">
            <a:noFill/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p0</a:t>
            </a:r>
            <a:endParaRPr/>
          </a:p>
        </p:txBody>
      </p:sp>
      <p:sp>
        <p:nvSpPr>
          <p:cNvPr id="1186446553" name=""/>
          <p:cNvSpPr txBox="1"/>
          <p:nvPr/>
        </p:nvSpPr>
        <p:spPr bwMode="auto">
          <a:xfrm flipH="0" flipV="0">
            <a:off x="3027006" y="3309473"/>
            <a:ext cx="434238" cy="244199"/>
          </a:xfrm>
          <a:prstGeom prst="rect">
            <a:avLst/>
          </a:prstGeom>
          <a:noFill/>
          <a:ln w="12699">
            <a:noFill/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p2</a:t>
            </a:r>
            <a:endParaRPr/>
          </a:p>
        </p:txBody>
      </p:sp>
      <p:sp>
        <p:nvSpPr>
          <p:cNvPr id="1033301807" name=""/>
          <p:cNvSpPr txBox="1"/>
          <p:nvPr/>
        </p:nvSpPr>
        <p:spPr bwMode="auto">
          <a:xfrm flipH="0" flipV="0">
            <a:off x="2361598" y="3309473"/>
            <a:ext cx="434238" cy="244199"/>
          </a:xfrm>
          <a:prstGeom prst="rect">
            <a:avLst/>
          </a:prstGeom>
          <a:noFill/>
          <a:ln w="12699">
            <a:noFill/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p1</a:t>
            </a:r>
            <a:endParaRPr/>
          </a:p>
        </p:txBody>
      </p:sp>
      <p:sp>
        <p:nvSpPr>
          <p:cNvPr id="1499050280" name=""/>
          <p:cNvSpPr txBox="1"/>
          <p:nvPr/>
        </p:nvSpPr>
        <p:spPr bwMode="auto">
          <a:xfrm flipH="0" flipV="0">
            <a:off x="3692413" y="3309473"/>
            <a:ext cx="434238" cy="244199"/>
          </a:xfrm>
          <a:prstGeom prst="rect">
            <a:avLst/>
          </a:prstGeom>
          <a:noFill/>
          <a:ln w="12699">
            <a:noFill/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p3</a:t>
            </a:r>
            <a:endParaRPr/>
          </a:p>
        </p:txBody>
      </p:sp>
      <p:sp>
        <p:nvSpPr>
          <p:cNvPr id="1968285661" name=""/>
          <p:cNvSpPr/>
          <p:nvPr/>
        </p:nvSpPr>
        <p:spPr bwMode="auto">
          <a:xfrm flipH="0" flipV="0">
            <a:off x="7205159" y="2217602"/>
            <a:ext cx="2913529" cy="2427941"/>
          </a:xfrm>
          <a:prstGeom prst="rect">
            <a:avLst/>
          </a:prstGeom>
          <a:noFill/>
          <a:ln w="12699" cap="flat" cmpd="sng" algn="ctr">
            <a:solidFill>
              <a:schemeClr val="accent1">
                <a:lumMod val="50196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552375" name=""/>
          <p:cNvSpPr/>
          <p:nvPr/>
        </p:nvSpPr>
        <p:spPr bwMode="auto">
          <a:xfrm flipH="0" flipV="0">
            <a:off x="7410600" y="3199985"/>
            <a:ext cx="2502646" cy="485588"/>
          </a:xfrm>
          <a:prstGeom prst="rect">
            <a:avLst/>
          </a:prstGeom>
          <a:solidFill>
            <a:schemeClr val="bg2">
              <a:lumMod val="95000"/>
            </a:schemeClr>
          </a:solidFill>
          <a:ln w="12699" cap="flat" cmpd="sng" algn="ctr">
            <a:solidFill>
              <a:schemeClr val="accent1">
                <a:lumMod val="50196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cxnSp>
        <p:nvCxnSpPr>
          <p:cNvPr id="272834495" name=""/>
          <p:cNvCxnSpPr>
            <a:cxnSpLocks/>
          </p:cNvCxnSpPr>
          <p:nvPr/>
        </p:nvCxnSpPr>
        <p:spPr bwMode="auto">
          <a:xfrm flipH="0" flipV="0">
            <a:off x="7952218" y="3199985"/>
            <a:ext cx="0" cy="504264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9382397" name=""/>
          <p:cNvCxnSpPr>
            <a:cxnSpLocks/>
          </p:cNvCxnSpPr>
          <p:nvPr/>
        </p:nvCxnSpPr>
        <p:spPr bwMode="auto">
          <a:xfrm flipH="0" flipV="0">
            <a:off x="8645820" y="3193220"/>
            <a:ext cx="0" cy="504264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594606" name=""/>
          <p:cNvCxnSpPr>
            <a:cxnSpLocks/>
          </p:cNvCxnSpPr>
          <p:nvPr/>
        </p:nvCxnSpPr>
        <p:spPr bwMode="auto">
          <a:xfrm flipH="0" flipV="0">
            <a:off x="9339423" y="3199985"/>
            <a:ext cx="0" cy="490735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6521007" name=""/>
          <p:cNvSpPr txBox="1"/>
          <p:nvPr/>
        </p:nvSpPr>
        <p:spPr bwMode="auto">
          <a:xfrm flipH="0" flipV="0">
            <a:off x="7485306" y="4022455"/>
            <a:ext cx="432798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T0</a:t>
            </a:r>
            <a:endParaRPr/>
          </a:p>
        </p:txBody>
      </p:sp>
      <p:sp>
        <p:nvSpPr>
          <p:cNvPr id="983403217" name=""/>
          <p:cNvSpPr txBox="1"/>
          <p:nvPr/>
        </p:nvSpPr>
        <p:spPr bwMode="auto">
          <a:xfrm flipH="0" flipV="0">
            <a:off x="8815401" y="4022455"/>
            <a:ext cx="433518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T2</a:t>
            </a:r>
            <a:endParaRPr/>
          </a:p>
        </p:txBody>
      </p:sp>
      <p:sp>
        <p:nvSpPr>
          <p:cNvPr id="1369985048" name=""/>
          <p:cNvSpPr txBox="1"/>
          <p:nvPr/>
        </p:nvSpPr>
        <p:spPr bwMode="auto">
          <a:xfrm flipH="0" flipV="0">
            <a:off x="8149993" y="4022455"/>
            <a:ext cx="433518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T1</a:t>
            </a:r>
            <a:endParaRPr/>
          </a:p>
        </p:txBody>
      </p:sp>
      <p:sp>
        <p:nvSpPr>
          <p:cNvPr id="344618678" name=""/>
          <p:cNvSpPr txBox="1"/>
          <p:nvPr/>
        </p:nvSpPr>
        <p:spPr bwMode="auto">
          <a:xfrm flipH="0" flipV="0">
            <a:off x="9480808" y="4022455"/>
            <a:ext cx="433518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T3</a:t>
            </a:r>
            <a:endParaRPr/>
          </a:p>
        </p:txBody>
      </p:sp>
      <p:sp>
        <p:nvSpPr>
          <p:cNvPr id="1331620564" name=""/>
          <p:cNvSpPr txBox="1"/>
          <p:nvPr/>
        </p:nvSpPr>
        <p:spPr bwMode="auto">
          <a:xfrm flipH="0" flipV="0">
            <a:off x="8308564" y="2949020"/>
            <a:ext cx="674872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buffer</a:t>
            </a:r>
            <a:endParaRPr/>
          </a:p>
        </p:txBody>
      </p:sp>
      <p:sp>
        <p:nvSpPr>
          <p:cNvPr id="474161018" name=""/>
          <p:cNvSpPr txBox="1"/>
          <p:nvPr/>
        </p:nvSpPr>
        <p:spPr bwMode="auto">
          <a:xfrm flipH="0" flipV="0">
            <a:off x="7981546" y="2404367"/>
            <a:ext cx="1331069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 b="1"/>
              <a:t>Rank 1</a:t>
            </a:r>
            <a:endParaRPr sz="1200" b="1"/>
          </a:p>
        </p:txBody>
      </p:sp>
      <p:cxnSp>
        <p:nvCxnSpPr>
          <p:cNvPr id="839234216" name=""/>
          <p:cNvCxnSpPr>
            <a:cxnSpLocks/>
          </p:cNvCxnSpPr>
          <p:nvPr/>
        </p:nvCxnSpPr>
        <p:spPr bwMode="auto">
          <a:xfrm rot="16199969" flipH="0" flipV="1">
            <a:off x="7512754" y="3849823"/>
            <a:ext cx="366764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155171" name=""/>
          <p:cNvCxnSpPr>
            <a:cxnSpLocks/>
          </p:cNvCxnSpPr>
          <p:nvPr/>
        </p:nvCxnSpPr>
        <p:spPr bwMode="auto">
          <a:xfrm rot="16199969" flipH="0" flipV="1">
            <a:off x="8179837" y="3849823"/>
            <a:ext cx="366764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255094" name=""/>
          <p:cNvCxnSpPr>
            <a:cxnSpLocks/>
          </p:cNvCxnSpPr>
          <p:nvPr/>
        </p:nvCxnSpPr>
        <p:spPr bwMode="auto">
          <a:xfrm rot="16199969" flipH="0" flipV="1">
            <a:off x="8846921" y="3849823"/>
            <a:ext cx="366764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092146" name=""/>
          <p:cNvCxnSpPr>
            <a:cxnSpLocks/>
          </p:cNvCxnSpPr>
          <p:nvPr/>
        </p:nvCxnSpPr>
        <p:spPr bwMode="auto">
          <a:xfrm rot="16199969" flipH="0" flipV="1">
            <a:off x="9514005" y="3849823"/>
            <a:ext cx="366764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76097" name=""/>
          <p:cNvSpPr txBox="1"/>
          <p:nvPr/>
        </p:nvSpPr>
        <p:spPr bwMode="auto">
          <a:xfrm flipH="0" flipV="0">
            <a:off x="7478541" y="3323252"/>
            <a:ext cx="434957" cy="244199"/>
          </a:xfrm>
          <a:prstGeom prst="rect">
            <a:avLst/>
          </a:prstGeom>
          <a:noFill/>
          <a:ln w="12699">
            <a:noFill/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p0</a:t>
            </a:r>
            <a:endParaRPr/>
          </a:p>
        </p:txBody>
      </p:sp>
      <p:sp>
        <p:nvSpPr>
          <p:cNvPr id="2004717120" name=""/>
          <p:cNvSpPr txBox="1"/>
          <p:nvPr/>
        </p:nvSpPr>
        <p:spPr bwMode="auto">
          <a:xfrm flipH="0" flipV="0">
            <a:off x="8808636" y="3323252"/>
            <a:ext cx="434238" cy="244199"/>
          </a:xfrm>
          <a:prstGeom prst="rect">
            <a:avLst/>
          </a:prstGeom>
          <a:noFill/>
          <a:ln w="12699">
            <a:noFill/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p2</a:t>
            </a:r>
            <a:endParaRPr/>
          </a:p>
        </p:txBody>
      </p:sp>
      <p:sp>
        <p:nvSpPr>
          <p:cNvPr id="237135794" name=""/>
          <p:cNvSpPr txBox="1"/>
          <p:nvPr/>
        </p:nvSpPr>
        <p:spPr bwMode="auto">
          <a:xfrm flipH="0" flipV="0">
            <a:off x="8143229" y="3323252"/>
            <a:ext cx="434238" cy="244199"/>
          </a:xfrm>
          <a:prstGeom prst="rect">
            <a:avLst/>
          </a:prstGeom>
          <a:noFill/>
          <a:ln w="12699">
            <a:noFill/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p1</a:t>
            </a:r>
            <a:endParaRPr/>
          </a:p>
        </p:txBody>
      </p:sp>
      <p:sp>
        <p:nvSpPr>
          <p:cNvPr id="816837171" name=""/>
          <p:cNvSpPr txBox="1"/>
          <p:nvPr/>
        </p:nvSpPr>
        <p:spPr bwMode="auto">
          <a:xfrm flipH="0" flipV="0">
            <a:off x="9474044" y="3323252"/>
            <a:ext cx="434238" cy="244199"/>
          </a:xfrm>
          <a:prstGeom prst="rect">
            <a:avLst/>
          </a:prstGeom>
          <a:noFill/>
          <a:ln w="12699">
            <a:noFill/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p3</a:t>
            </a:r>
            <a:endParaRPr/>
          </a:p>
        </p:txBody>
      </p:sp>
      <p:sp>
        <p:nvSpPr>
          <p:cNvPr id="1683486429" name=""/>
          <p:cNvSpPr/>
          <p:nvPr/>
        </p:nvSpPr>
        <p:spPr bwMode="auto">
          <a:xfrm flipH="0" flipV="0">
            <a:off x="4965865" y="3223846"/>
            <a:ext cx="1685192" cy="40298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185473" name=""/>
          <p:cNvSpPr txBox="1"/>
          <p:nvPr/>
        </p:nvSpPr>
        <p:spPr bwMode="auto">
          <a:xfrm flipH="0" flipV="0">
            <a:off x="5643605" y="3022355"/>
            <a:ext cx="368506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?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9476505" name="PlaceHolder 4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Appendix: Isend vs Psend (multithreaded)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7112235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pic>
        <p:nvPicPr>
          <p:cNvPr id="67288759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3202" y="1090080"/>
            <a:ext cx="6095998" cy="4572000"/>
          </a:xfrm>
          <a:prstGeom prst="rect">
            <a:avLst/>
          </a:prstGeom>
        </p:spPr>
      </p:pic>
      <p:pic>
        <p:nvPicPr>
          <p:cNvPr id="87291377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057539" y="1090080"/>
            <a:ext cx="6095998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 bwMode="auto">
          <a:xfrm>
            <a:off x="623879" y="479880"/>
            <a:ext cx="8068320" cy="61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2400" b="1" strike="noStrike" spc="-1">
                <a:solidFill>
                  <a:srgbClr val="1D3D91"/>
                </a:solidFill>
                <a:latin typeface="Overpass"/>
              </a:rPr>
              <a:t>MPI: Partitioned Communication Operations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sp>
        <p:nvSpPr>
          <p:cNvPr id="1649874320" name=""/>
          <p:cNvSpPr txBox="1"/>
          <p:nvPr/>
        </p:nvSpPr>
        <p:spPr bwMode="auto">
          <a:xfrm flipH="0" flipV="0">
            <a:off x="5636953" y="2221973"/>
            <a:ext cx="1439133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MPI_Psend_init</a:t>
            </a:r>
            <a:endParaRPr/>
          </a:p>
        </p:txBody>
      </p:sp>
      <p:sp>
        <p:nvSpPr>
          <p:cNvPr id="1385587675" name=""/>
          <p:cNvSpPr txBox="1"/>
          <p:nvPr/>
        </p:nvSpPr>
        <p:spPr bwMode="auto">
          <a:xfrm flipH="0" flipV="0">
            <a:off x="5636953" y="2827502"/>
            <a:ext cx="1444891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MPI_Start</a:t>
            </a:r>
            <a:endParaRPr/>
          </a:p>
        </p:txBody>
      </p:sp>
      <p:sp>
        <p:nvSpPr>
          <p:cNvPr id="177698548" name=""/>
          <p:cNvSpPr txBox="1"/>
          <p:nvPr/>
        </p:nvSpPr>
        <p:spPr bwMode="auto">
          <a:xfrm flipH="0" flipV="0">
            <a:off x="4855206" y="3432892"/>
            <a:ext cx="893438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MPI_Pready</a:t>
            </a:r>
            <a:endParaRPr/>
          </a:p>
        </p:txBody>
      </p:sp>
      <p:sp>
        <p:nvSpPr>
          <p:cNvPr id="1757265791" name=""/>
          <p:cNvSpPr txBox="1"/>
          <p:nvPr/>
        </p:nvSpPr>
        <p:spPr bwMode="auto">
          <a:xfrm flipH="0" flipV="0">
            <a:off x="5912501" y="3432892"/>
            <a:ext cx="893797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MPI_Pready</a:t>
            </a:r>
            <a:endParaRPr/>
          </a:p>
        </p:txBody>
      </p:sp>
      <p:sp>
        <p:nvSpPr>
          <p:cNvPr id="1405570019" name=""/>
          <p:cNvSpPr txBox="1"/>
          <p:nvPr/>
        </p:nvSpPr>
        <p:spPr bwMode="auto">
          <a:xfrm flipH="0" flipV="0">
            <a:off x="6959058" y="3432892"/>
            <a:ext cx="894157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MPI_Pready</a:t>
            </a:r>
            <a:endParaRPr/>
          </a:p>
        </p:txBody>
      </p:sp>
      <p:sp>
        <p:nvSpPr>
          <p:cNvPr id="1994145483" name=""/>
          <p:cNvSpPr txBox="1"/>
          <p:nvPr/>
        </p:nvSpPr>
        <p:spPr bwMode="auto">
          <a:xfrm flipH="0" flipV="0">
            <a:off x="5631194" y="3960004"/>
            <a:ext cx="1451372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MPI_Wait/MPI_Test</a:t>
            </a:r>
            <a:endParaRPr/>
          </a:p>
        </p:txBody>
      </p:sp>
      <p:sp>
        <p:nvSpPr>
          <p:cNvPr id="1923080249" name=""/>
          <p:cNvSpPr txBox="1"/>
          <p:nvPr/>
        </p:nvSpPr>
        <p:spPr bwMode="auto">
          <a:xfrm flipH="0" flipV="0">
            <a:off x="5636953" y="4482164"/>
            <a:ext cx="1458572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MPI_Request_free</a:t>
            </a:r>
            <a:endParaRPr/>
          </a:p>
        </p:txBody>
      </p:sp>
      <p:cxnSp>
        <p:nvCxnSpPr>
          <p:cNvPr id="0" name=""/>
          <p:cNvCxnSpPr>
            <a:cxnSpLocks/>
            <a:stCxn id="1649874320" idx="2"/>
            <a:endCxn id="1385587675" idx="0"/>
          </p:cNvCxnSpPr>
          <p:nvPr/>
        </p:nvCxnSpPr>
        <p:spPr bwMode="auto">
          <a:xfrm rot="5399976" flipH="0" flipV="1">
            <a:off x="6177295" y="2646838"/>
            <a:ext cx="361330" cy="0"/>
          </a:xfrm>
          <a:prstGeom prst="line">
            <a:avLst/>
          </a:prstGeom>
          <a:ln w="12699" cap="flat" cmpd="sng" algn="ctr">
            <a:solidFill>
              <a:schemeClr val="tx1">
                <a:lumMod val="94901"/>
                <a:lumOff val="5099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385587675" idx="2"/>
            <a:endCxn id="1757265791" idx="0"/>
          </p:cNvCxnSpPr>
          <p:nvPr/>
        </p:nvCxnSpPr>
        <p:spPr bwMode="auto">
          <a:xfrm rot="5399976" flipH="0" flipV="1">
            <a:off x="6178806" y="3252298"/>
            <a:ext cx="361188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385587675" idx="2"/>
            <a:endCxn id="177698548" idx="0"/>
          </p:cNvCxnSpPr>
          <p:nvPr/>
        </p:nvCxnSpPr>
        <p:spPr bwMode="auto">
          <a:xfrm rot="5399976" flipH="0" flipV="0">
            <a:off x="5650068" y="2723560"/>
            <a:ext cx="361188" cy="1057474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385587675" idx="2"/>
            <a:endCxn id="1405570019" idx="0"/>
          </p:cNvCxnSpPr>
          <p:nvPr/>
        </p:nvCxnSpPr>
        <p:spPr bwMode="auto">
          <a:xfrm rot="5399976" flipH="0" flipV="1">
            <a:off x="6702174" y="2728929"/>
            <a:ext cx="361188" cy="1046737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77698548" idx="2"/>
            <a:endCxn id="1994145483" idx="0"/>
          </p:cNvCxnSpPr>
          <p:nvPr/>
        </p:nvCxnSpPr>
        <p:spPr bwMode="auto">
          <a:xfrm rot="5399976" flipH="0" flipV="1">
            <a:off x="5687947" y="3291069"/>
            <a:ext cx="282911" cy="1054955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757265791" idx="2"/>
            <a:endCxn id="1994145483" idx="0"/>
          </p:cNvCxnSpPr>
          <p:nvPr/>
        </p:nvCxnSpPr>
        <p:spPr bwMode="auto">
          <a:xfrm rot="5399976" flipH="0" flipV="0">
            <a:off x="6216684" y="3818548"/>
            <a:ext cx="282911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405570019" idx="2"/>
            <a:endCxn id="1994145483" idx="0"/>
          </p:cNvCxnSpPr>
          <p:nvPr/>
        </p:nvCxnSpPr>
        <p:spPr bwMode="auto">
          <a:xfrm rot="5399976" flipH="0" flipV="0">
            <a:off x="6740053" y="3293919"/>
            <a:ext cx="282911" cy="1049256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994145483" idx="2"/>
            <a:endCxn id="1923080249" idx="0"/>
          </p:cNvCxnSpPr>
          <p:nvPr/>
        </p:nvCxnSpPr>
        <p:spPr bwMode="auto">
          <a:xfrm rot="5399976" flipH="0" flipV="1">
            <a:off x="6222580" y="4343184"/>
            <a:ext cx="277959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 bwMode="auto">
          <a:xfrm>
            <a:off x="623879" y="479880"/>
            <a:ext cx="8068320" cy="61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2400" b="1" strike="noStrike" spc="-1">
                <a:solidFill>
                  <a:srgbClr val="1D3D91"/>
                </a:solidFill>
                <a:latin typeface="Overpass"/>
              </a:rPr>
              <a:t>MPI-4.1: Nonblocking Communication Operations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defRPr/>
            </a:pPr>
            <a:r>
              <a:rPr lang="en-US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Order (3.5)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 Messages are </a:t>
            </a:r>
            <a:r>
              <a:rPr lang="en-US" sz="1800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nonovertaking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If a sender sends two messages in succession to the</a:t>
            </a:r>
            <a:endParaRPr lang="en-US" sz="18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same destination, and both match the same receive, then this operation cannot receive the</a:t>
            </a:r>
            <a:endParaRPr lang="en-US" sz="18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second message if the first one is still pending. [analogously for receive operations]</a:t>
            </a:r>
            <a:endParaRPr lang="en-US" sz="1800" b="0" strike="noStrike" spc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Order (3.7.4)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. Nonblocking communication operations are ordered according to the execution</a:t>
            </a: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order of the calls that initiate the communication.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453817" name="PlaceHolder 1"/>
          <p:cNvSpPr>
            <a:spLocks noGrp="1"/>
          </p:cNvSpPr>
          <p:nvPr>
            <p:ph type="title"/>
          </p:nvPr>
        </p:nvSpPr>
        <p:spPr bwMode="auto">
          <a:xfrm>
            <a:off x="623878" y="479880"/>
            <a:ext cx="8068320" cy="61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MPI-4.1: Nonblocking Communication Operations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9045036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r>
              <a:rPr lang="en-US" sz="1800" b="1" strike="noStrike" spc="0">
                <a:solidFill>
                  <a:srgbClr val="000000"/>
                </a:solidFill>
                <a:latin typeface="Arial"/>
                <a:ea typeface="DejaVu Sans"/>
              </a:rPr>
              <a:t>Progress (3.7.4)</a:t>
            </a:r>
            <a:r>
              <a:rPr lang="en-US" sz="1800" b="0" strike="noStrike" spc="0">
                <a:solidFill>
                  <a:srgbClr val="000000"/>
                </a:solidFill>
                <a:latin typeface="Arial"/>
                <a:ea typeface="DejaVu Sans"/>
              </a:rPr>
              <a:t>. A call to MPI_WAIT that completes a receive will eventually terminate and return if a matching send has been started, unless the send is satisfied by another receive.</a:t>
            </a:r>
            <a:endParaRPr lang="en-US" sz="1800" b="0" strike="noStrike" spc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0">
                <a:solidFill>
                  <a:srgbClr val="000000"/>
                </a:solidFill>
                <a:latin typeface="Arial"/>
                <a:ea typeface="DejaVu Sans"/>
              </a:rPr>
              <a:t>In particular, if the matching send is nonblocking, then the receive should complete even if</a:t>
            </a:r>
            <a:endParaRPr lang="en-US" sz="1800" b="0" strike="noStrike" spc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0">
                <a:solidFill>
                  <a:srgbClr val="000000"/>
                </a:solidFill>
                <a:latin typeface="Arial"/>
                <a:ea typeface="DejaVu Sans"/>
              </a:rPr>
              <a:t>no call is executed by the sender to complete the send.</a:t>
            </a:r>
            <a:endParaRPr lang="en-US" sz="18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1926072" name="PlaceHolder 2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 bwMode="auto">
          <a:xfrm>
            <a:off x="623879" y="479880"/>
            <a:ext cx="8068320" cy="61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2400" b="1" strike="noStrike" spc="-1">
                <a:solidFill>
                  <a:srgbClr val="1D3D91"/>
                </a:solidFill>
                <a:latin typeface="Overpass"/>
              </a:rPr>
              <a:t>MPI-4.1: Partitioned Communication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Rationale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lang="en-US" sz="1800" b="0" strike="noStrike" spc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Partitioned communication is designed to provide opportunities for MPI implementations to optimize data transfers.</a:t>
            </a:r>
            <a:r>
              <a:rPr lang="en-US" sz="1800" b="0" strike="noStrike" spc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0">
                <a:solidFill>
                  <a:srgbClr val="000000"/>
                </a:solidFill>
                <a:latin typeface="Arial"/>
                <a:ea typeface="DejaVu Sans"/>
              </a:rPr>
              <a:t>MPI is free to choose </a:t>
            </a:r>
            <a:r>
              <a:rPr lang="en-US" sz="1800" b="1" strike="noStrike" spc="0">
                <a:solidFill>
                  <a:srgbClr val="000000"/>
                </a:solidFill>
                <a:latin typeface="Arial"/>
                <a:ea typeface="DejaVu Sans"/>
              </a:rPr>
              <a:t>how many transfers</a:t>
            </a:r>
            <a:r>
              <a:rPr lang="en-US" sz="1800" b="0" strike="noStrike" spc="0">
                <a:solidFill>
                  <a:srgbClr val="000000"/>
                </a:solidFill>
                <a:latin typeface="Arial"/>
                <a:ea typeface="DejaVu Sans"/>
              </a:rPr>
              <a:t> to do within a partitioned communication send independent of how many partitions are reported as ready to MPI through MPI_PREADY calls. </a:t>
            </a: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Aggregation </a:t>
            </a:r>
            <a:r>
              <a:rPr lang="en-US" sz="1800" b="0" strike="noStrike" spc="0">
                <a:solidFill>
                  <a:srgbClr val="000000"/>
                </a:solidFill>
                <a:latin typeface="Arial"/>
                <a:ea typeface="DejaVu Sans"/>
              </a:rPr>
              <a:t>of partitions is permitted but not required.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Ordering </a:t>
            </a:r>
            <a:r>
              <a:rPr lang="en-US" sz="1800" b="0" strike="noStrike" spc="0">
                <a:solidFill>
                  <a:srgbClr val="000000"/>
                </a:solidFill>
                <a:latin typeface="Arial"/>
                <a:ea typeface="DejaVu Sans"/>
              </a:rPr>
              <a:t>of partitions is permitted but not required.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 naive implementation can simply wait for the entire message buffer to be marked ready before any transfer(s) occur and could wait until the completion function is called on a request before transferring data. </a:t>
            </a:r>
            <a:r>
              <a:rPr lang="en-US" sz="1800" b="0" strike="noStrike" spc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However, this modality of communication gives MPI implementations far more flexibility in data movement than nonpartitioned </a:t>
            </a:r>
            <a:r>
              <a:rPr lang="en-US" sz="1800" b="0" strike="noStrike" spc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communications.</a:t>
            </a:r>
            <a:r>
              <a:rPr lang="en-US" sz="1800" b="0" strike="noStrike" spc="0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lang="en-US" sz="1800" b="0" i="1" strike="noStrike" spc="0">
                <a:solidFill>
                  <a:srgbClr val="000000"/>
                </a:solidFill>
                <a:latin typeface="Arial"/>
                <a:ea typeface="DejaVu Sans"/>
              </a:rPr>
              <a:t>End of rationale.</a:t>
            </a:r>
            <a:r>
              <a:rPr lang="en-US" sz="1800" b="0" strike="noStrike" spc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0248947" name="PlaceHolder 1"/>
          <p:cNvSpPr>
            <a:spLocks noGrp="1"/>
          </p:cNvSpPr>
          <p:nvPr>
            <p:ph type="title"/>
          </p:nvPr>
        </p:nvSpPr>
        <p:spPr bwMode="auto">
          <a:xfrm>
            <a:off x="623878" y="479880"/>
            <a:ext cx="8068320" cy="61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Possible optimizations – Reduce locking overhead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3219087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4057236" name="PlaceHolder 2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8448036" name="PlaceHolder 1"/>
          <p:cNvSpPr>
            <a:spLocks noGrp="1"/>
          </p:cNvSpPr>
          <p:nvPr>
            <p:ph type="title"/>
          </p:nvPr>
        </p:nvSpPr>
        <p:spPr bwMode="auto">
          <a:xfrm>
            <a:off x="623877" y="479880"/>
            <a:ext cx="8068320" cy="61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Possible optimizations – Early-bird effect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48768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5235265" name="PlaceHolder 2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_rels/theme4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HLRS-Farben">
      <a:dk1>
        <a:srgbClr val="000000"/>
      </a:dk1>
      <a:lt1>
        <a:srgbClr val="FFFFFF"/>
      </a:lt1>
      <a:dk2>
        <a:srgbClr val="1D3C91"/>
      </a:dk2>
      <a:lt2>
        <a:srgbClr val="FFFFFF"/>
      </a:lt2>
      <a:accent1>
        <a:srgbClr val="00B2E9"/>
      </a:accent1>
      <a:accent2>
        <a:srgbClr val="F8EA41"/>
      </a:accent2>
      <a:accent3>
        <a:srgbClr val="BBD037"/>
      </a:accent3>
      <a:accent4>
        <a:srgbClr val="E84615"/>
      </a:accent4>
      <a:accent5>
        <a:srgbClr val="A2D6D9"/>
      </a:accent5>
      <a:accent6>
        <a:srgbClr val="1D3C91"/>
      </a:accent6>
      <a:hlink>
        <a:srgbClr val="1D3C91"/>
      </a:hlink>
      <a:folHlink>
        <a:srgbClr val="00B2E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HLRS-Farben">
      <a:dk1>
        <a:srgbClr val="000000"/>
      </a:dk1>
      <a:lt1>
        <a:srgbClr val="FFFFFF"/>
      </a:lt1>
      <a:dk2>
        <a:srgbClr val="1D3C91"/>
      </a:dk2>
      <a:lt2>
        <a:srgbClr val="FFFFFF"/>
      </a:lt2>
      <a:accent1>
        <a:srgbClr val="00B2E9"/>
      </a:accent1>
      <a:accent2>
        <a:srgbClr val="F8EA41"/>
      </a:accent2>
      <a:accent3>
        <a:srgbClr val="BBD037"/>
      </a:accent3>
      <a:accent4>
        <a:srgbClr val="E84615"/>
      </a:accent4>
      <a:accent5>
        <a:srgbClr val="A2D6D9"/>
      </a:accent5>
      <a:accent6>
        <a:srgbClr val="1D3C91"/>
      </a:accent6>
      <a:hlink>
        <a:srgbClr val="1D3C91"/>
      </a:hlink>
      <a:folHlink>
        <a:srgbClr val="00B2E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D3C91"/>
      </a:dk2>
      <a:lt2>
        <a:srgbClr val="FFFFFF"/>
      </a:lt2>
      <a:accent1>
        <a:srgbClr val="00B2E9"/>
      </a:accent1>
      <a:accent2>
        <a:srgbClr val="F8EA41"/>
      </a:accent2>
      <a:accent3>
        <a:srgbClr val="BBD037"/>
      </a:accent3>
      <a:accent4>
        <a:srgbClr val="E84615"/>
      </a:accent4>
      <a:accent5>
        <a:srgbClr val="A2D6D9"/>
      </a:accent5>
      <a:accent6>
        <a:srgbClr val="1D3C91"/>
      </a:accent6>
      <a:hlink>
        <a:srgbClr val="1D3C91"/>
      </a:hlink>
      <a:folHlink>
        <a:srgbClr val="00B2E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/>
        </a:gradFill>
      </a:bgFillStyleLst>
    </a:fmtScheme>
  </a:themeElements>
  <a:objectDefaults/>
</a:theme>
</file>

<file path=ppt/theme/theme4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HLRS-Farben">
      <a:dk1>
        <a:srgbClr val="000000"/>
      </a:dk1>
      <a:lt1>
        <a:srgbClr val="FFFFFF"/>
      </a:lt1>
      <a:dk2>
        <a:srgbClr val="1D3C91"/>
      </a:dk2>
      <a:lt2>
        <a:srgbClr val="FFFFFF"/>
      </a:lt2>
      <a:accent1>
        <a:srgbClr val="00B2E9"/>
      </a:accent1>
      <a:accent2>
        <a:srgbClr val="F8EA41"/>
      </a:accent2>
      <a:accent3>
        <a:srgbClr val="BBD037"/>
      </a:accent3>
      <a:accent4>
        <a:srgbClr val="E84615"/>
      </a:accent4>
      <a:accent5>
        <a:srgbClr val="A2D6D9"/>
      </a:accent5>
      <a:accent6>
        <a:srgbClr val="1D3C91"/>
      </a:accent6>
      <a:hlink>
        <a:srgbClr val="1D3C91"/>
      </a:hlink>
      <a:folHlink>
        <a:srgbClr val="00B2E9"/>
      </a:folHlink>
    </a:clrScheme>
    <a:fontScheme name="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ONLYOFFICE/8.0.1.31</Application>
  <DocSecurity>0</DocSecurity>
  <PresentationFormat/>
  <Paragraphs>0</Paragraphs>
  <Slides>30</Slides>
  <Notes>30</Notes>
  <HiddenSlides>0</HiddenSlides>
  <MMClips>2</MMClips>
  <ScaleCrop>0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Theme 1</vt:lpstr>
      <vt:lpstr>Theme 2</vt:lpstr>
      <vt:lpstr>Theme 3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Axel Schneewind</dc:creator>
  <cp:keywords/>
  <dc:description/>
  <dc:identifier/>
  <dc:language>de-DE</dc:language>
  <cp:lastModifiedBy/>
  <cp:revision>155</cp:revision>
  <dcterms:created xsi:type="dcterms:W3CDTF">2023-01-30T20:10:20Z</dcterms:created>
  <dcterms:modified xsi:type="dcterms:W3CDTF">2024-04-09T15:21:53Z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8</vt:i4>
  </property>
</Properties>
</file>