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s/slide22.xml" ContentType="application/vnd.openxmlformats-officedocument.presentationml.slid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4.xml" ContentType="application/vnd.openxmlformats-officedocument.presentationml.notesSlide+xml"/>
  <Override PartName="/ppt/slideMasters/slideMaster3.xml" ContentType="application/vnd.openxmlformats-officedocument.presentationml.slideMaster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50" r:id="rId2"/>
    <p:sldMasterId id="2147483652" r:id="rId3"/>
  </p:sldMasterIdLst>
  <p:notesMasterIdLst>
    <p:notesMasterId r:id="rId3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6"/>
          <a:sy n="0" d="2"/>
        </p:scale>
        <p:origin x="122785248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theme" Target="theme/theme4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 /><Relationship Id="rId39" Type="http://schemas.openxmlformats.org/officeDocument/2006/relationships/tableStyles" Target="tableStyles.xml" /><Relationship Id="rId4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F71E14-82AA-BCA6-108D-56F5A71EAA8C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71061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4413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727512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46DCDC-AC30-4A27-A465-50C7BA27BFE3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505757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071335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636320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36F8B9-B144-907C-E743-5BF4D8E9893B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393929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499701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848003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EF9F9B-51B2-2323-725A-F0404061E225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35454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598876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949693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46C91E-9511-2006-F29C-1F69ED5D04D7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D7E581-891B-71F9-1C5C-D56A4BAFFD37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42307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02984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Pseudocode</a:t>
            </a:r>
            <a:endParaRPr sz="1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// initialization</a:t>
            </a:r>
            <a:endParaRPr lang="en-US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 i in 0...num_iterations:</a:t>
            </a:r>
            <a:endParaRPr sz="1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MPI_Barrier();		// synchronization</a:t>
            </a:r>
            <a:endParaRPr sz="1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s_i = MPI_Wtime();</a:t>
            </a: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MPI_Start(&amp;request);</a:t>
            </a: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for p in 0...partition_count in some order:</a:t>
            </a: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perform some MPI operation to send/receive partition p</a:t>
            </a: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MPI_Wait(&amp;request, &amp;result-&gt;send_status);</a:t>
            </a: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e_i = MPI_Wtime();</a:t>
            </a:r>
            <a:endParaRPr sz="1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200"/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// cleanup</a:t>
            </a:r>
            <a:endParaRPr/>
          </a:p>
        </p:txBody>
      </p:sp>
      <p:sp>
        <p:nvSpPr>
          <p:cNvPr id="19999323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2244DD-AAE9-13A6-D8C6-511CDA821853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4584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432250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213632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443CF7-ADB1-EA5B-A7C9-4EEFF352A414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4963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599244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466959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C0E94A-2064-F8C2-96C7-9C7E4C410BAC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CD9D1E-61AF-BF16-9209-5ED7C9F10FA4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6582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882956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59406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40AD74-A8F3-5E6C-86FC-95260E369218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64411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69634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Introduced in MPI 4.0</a:t>
            </a:r>
            <a:endParaRPr/>
          </a:p>
          <a:p>
            <a:pPr>
              <a:defRPr/>
            </a:pPr>
            <a:r>
              <a:rPr/>
              <a:t>Use case</a:t>
            </a:r>
            <a:endParaRPr/>
          </a:p>
        </p:txBody>
      </p:sp>
      <p:sp>
        <p:nvSpPr>
          <p:cNvPr id="395114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F21E10-4C66-275E-7809-33309272D021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39409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460234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506892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4D05C8-87DC-9A16-ECF9-F0E5545395E8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28194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999409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08526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8700D3-6300-1DF2-EAC0-8E8D51B680FA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62914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759493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523880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F86D6E-B74B-03B7-AA0E-A3B1F79D172F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63256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383181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225165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9C12FC-EC5E-69FB-4594-10A930874D87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466252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403217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522340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511BCD-FEF7-A27A-531A-6097CF07AEDB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260617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5678749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39168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3383B8-493C-EA82-B0D7-22E97C849EF9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08088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001319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44084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6EB477-62F8-EFE2-9C10-D44AE5D9F241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793102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1113704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05267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BF5F0A-E8A6-FC21-6BFF-26BEB680DCC8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0B20DA9-AB08-8749-7C10-3A282377BC42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24377A-DF4B-E317-B5BB-02035EF170A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804291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531738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Introduced in MPI 4.0</a:t>
            </a:r>
            <a:endParaRPr/>
          </a:p>
          <a:p>
            <a:pPr>
              <a:defRPr/>
            </a:pPr>
            <a:r>
              <a:rPr/>
              <a:t>Use case</a:t>
            </a:r>
            <a:endParaRPr/>
          </a:p>
        </p:txBody>
      </p:sp>
      <p:sp>
        <p:nvSpPr>
          <p:cNvPr id="16011171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8CF76C-0F6F-5916-5FD6-4ACA2A2EB3C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43694A1-00C8-DF1C-4C62-BD639F75129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 Nonblocking communication operations are ordered according to the execution</a:t>
            </a: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order of the calls that initiate the communication. </a:t>
            </a: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The nonovertaking requirement of Section 3.5 is extended to nonblocking communication, with this definition of order being </a:t>
            </a: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used.</a:t>
            </a:r>
            <a:endParaRPr lang="en-US" sz="1200" b="0" i="0" u="none" strike="noStrike" cap="none" spc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This requirement is not imposed on transfers of partitions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8D1FFD-FB3D-905E-997F-F80E9515B4E7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33477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795964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A call to MPI_WAIT that completes a receive will eventually terminate and return if a matching send has been started, unless the send is satisfied by another receive.</a:t>
            </a: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In particular, if the matching send is nonblocking, then the receive should complete even if</a:t>
            </a: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no call is executed by the sender to complete the send. Similarly, a call to MPI_WAIT that</a:t>
            </a: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completes a send will eventually return if a matching receive has been started, unless the</a:t>
            </a: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receive is satisfied by another send, and even if no call is executed to complete the receive.</a:t>
            </a: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endParaRPr/>
          </a:p>
        </p:txBody>
      </p:sp>
      <p:sp>
        <p:nvSpPr>
          <p:cNvPr id="15099611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414537-0921-45F6-999A-01A86E3716A8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88AE94-E7EE-CB42-D250-9CAFB99A1982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484172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367789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123661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510BC1-3F8B-0914-6023-C52E6418BD06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409877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718696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362875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7E7873-6A9E-7B2B-781E-A46BEEB7B5D0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Default 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 bwMode="auto"/>
        <p:txBody>
          <a:bodyPr/>
          <a:p>
            <a:pPr>
              <a:defRPr/>
            </a:pPr>
            <a:fld id="{90F7F450-58FD-4839-B793-6824E8B33BB4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Default 3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3.pn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8" name="Key Visual" descr=""/>
          <p:cNvPicPr/>
          <p:nvPr/>
        </p:nvPicPr>
        <p:blipFill>
          <a:blip r:embed="rId3"/>
          <a:stretch/>
        </p:blipFill>
        <p:spPr bwMode="auto">
          <a:xfrm>
            <a:off x="0" y="1630080"/>
            <a:ext cx="12190320" cy="5226120"/>
          </a:xfrm>
          <a:prstGeom prst="rect">
            <a:avLst/>
          </a:prstGeom>
          <a:ln w="0">
            <a:noFill/>
          </a:ln>
        </p:spPr>
      </p:pic>
      <p:pic>
        <p:nvPicPr>
          <p:cNvPr id="59" name="Verlauf" descr=""/>
          <p:cNvPicPr/>
          <p:nvPr/>
        </p:nvPicPr>
        <p:blipFill>
          <a:blip r:embed="rId4"/>
          <a:stretch/>
        </p:blipFill>
        <p:spPr bwMode="auto"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  <p:sp>
        <p:nvSpPr>
          <p:cNvPr id="60" name="Name des Zentrums"/>
          <p:cNvSpPr/>
          <p:nvPr/>
        </p:nvSpPr>
        <p:spPr bwMode="auto">
          <a:xfrm>
            <a:off x="633600" y="2893320"/>
            <a:ext cx="1888920" cy="929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800"/>
              </a:lnSpc>
              <a:defRPr/>
            </a:pPr>
            <a:r>
              <a:rPr lang="de-DE" sz="1500" b="0" strike="noStrike" spc="-1">
                <a:solidFill>
                  <a:schemeClr val="lt1"/>
                </a:solidFill>
                <a:latin typeface="Overpass"/>
                <a:ea typeface="DejaVu Sans"/>
              </a:rPr>
              <a:t>High-Performance Computing Center Stuttgart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1" name="Grafik 4" descr=""/>
          <p:cNvPicPr/>
          <p:nvPr/>
        </p:nvPicPr>
        <p:blipFill>
          <a:blip r:embed="rId3"/>
          <a:stretch/>
        </p:blipFill>
        <p:spPr bwMode="auto"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  <p:sp>
        <p:nvSpPr>
          <p:cNvPr id="152" name="Textfeld 6"/>
          <p:cNvSpPr/>
          <p:nvPr/>
        </p:nvSpPr>
        <p:spPr bwMode="auto">
          <a:xfrm>
            <a:off x="10488600" y="6453360"/>
            <a:ext cx="644040" cy="1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spAutoFit/>
          </a:bodyPr>
          <a:p>
            <a:pPr>
              <a:lnSpc>
                <a:spcPct val="100000"/>
              </a:lnSpc>
              <a:defRPr/>
            </a:pPr>
            <a:endParaRPr lang="de-DE" sz="1100" b="0" strike="noStrike" spc="-1">
              <a:solidFill>
                <a:srgbClr val="1C4087"/>
              </a:solidFill>
              <a:latin typeface="Overpass"/>
              <a:ea typeface="DejaVu Sans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ftr" idx="16"/>
          </p:nvPr>
        </p:nvSpPr>
        <p:spPr bwMode="auto">
          <a:xfrm>
            <a:off x="1981080" y="6344640"/>
            <a:ext cx="875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de-DE" sz="1100" b="1" strike="noStrike" spc="-1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de-DE" sz="1100" b="1" strike="noStrike" spc="-1">
                <a:solidFill>
                  <a:srgbClr val="1D3C91"/>
                </a:solidFill>
                <a:latin typeface="Overpass"/>
              </a:rPr>
              <a:t>&lt;footer&gt;</a:t>
            </a:r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ldNum" idx="17"/>
          </p:nvPr>
        </p:nvSpPr>
        <p:spPr bwMode="auto">
          <a:xfrm>
            <a:off x="10848960" y="6344640"/>
            <a:ext cx="81144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de-DE" sz="1100" b="0" strike="noStrike" spc="-1">
                <a:solidFill>
                  <a:srgbClr val="1D3C91"/>
                </a:solidFill>
                <a:latin typeface="Overpas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364DE203-F3DA-4A43-9901-EB7D6A4C63C7}" type="slidenum">
              <a:rPr lang="de-DE" sz="1100" b="0" strike="noStrike" spc="-1">
                <a:solidFill>
                  <a:srgbClr val="1D3C91"/>
                </a:solidFill>
                <a:latin typeface="Overpass"/>
              </a:rPr>
              <a:t>&lt;number&gt;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dt" idx="18"/>
          </p:nvPr>
        </p:nvSpPr>
        <p:spPr bwMode="auto">
          <a:xfrm>
            <a:off x="630720" y="6344640"/>
            <a:ext cx="1238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26" name="Key Visual" descr=""/>
          <p:cNvPicPr/>
          <p:nvPr/>
        </p:nvPicPr>
        <p:blipFill>
          <a:blip r:embed="rId3"/>
          <a:stretch/>
        </p:blipFill>
        <p:spPr bwMode="auto">
          <a:xfrm>
            <a:off x="0" y="1630080"/>
            <a:ext cx="12190680" cy="5226480"/>
          </a:xfrm>
          <a:prstGeom prst="rect">
            <a:avLst/>
          </a:prstGeom>
          <a:ln w="0">
            <a:noFill/>
          </a:ln>
        </p:spPr>
      </p:pic>
      <p:pic>
        <p:nvPicPr>
          <p:cNvPr id="327" name="Verlauf" descr=""/>
          <p:cNvPicPr/>
          <p:nvPr/>
        </p:nvPicPr>
        <p:blipFill>
          <a:blip r:embed="rId4"/>
          <a:stretch/>
        </p:blipFill>
        <p:spPr bwMode="auto"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  <p:sp>
        <p:nvSpPr>
          <p:cNvPr id="328" name="Name des Zentrums"/>
          <p:cNvSpPr/>
          <p:nvPr/>
        </p:nvSpPr>
        <p:spPr bwMode="auto">
          <a:xfrm>
            <a:off x="633600" y="2893320"/>
            <a:ext cx="1889280" cy="9298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800"/>
              </a:lnSpc>
              <a:defRPr/>
            </a:pPr>
            <a:r>
              <a:rPr lang="de-DE" sz="1500" b="0" strike="noStrike" spc="-1">
                <a:solidFill>
                  <a:schemeClr val="lt1"/>
                </a:solidFill>
                <a:latin typeface="Overpass"/>
                <a:ea typeface="DejaVu Sans"/>
              </a:rPr>
              <a:t>High-Performance Computing Center Stuttgart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623160" y="4437000"/>
            <a:ext cx="10936936" cy="54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3300" b="1" strike="noStrike" spc="-1">
                <a:solidFill>
                  <a:srgbClr val="FFFFFF"/>
                </a:solidFill>
                <a:latin typeface="Overpass"/>
              </a:rPr>
              <a:t>Transfer optimizations on partitioned communications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Titel 4"/>
          <p:cNvSpPr/>
          <p:nvPr/>
        </p:nvSpPr>
        <p:spPr bwMode="auto">
          <a:xfrm>
            <a:off x="623520" y="5337360"/>
            <a:ext cx="10513800" cy="5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noAutofit/>
          </a:bodyPr>
          <a:p>
            <a:pPr>
              <a:lnSpc>
                <a:spcPct val="90000"/>
              </a:lnSpc>
              <a:defRPr/>
            </a:pPr>
            <a:r>
              <a:rPr lang="de-DE" sz="1800" b="1" strike="noStrike" spc="-1">
                <a:solidFill>
                  <a:srgbClr val="FFFFFF"/>
                </a:solidFill>
                <a:latin typeface="Overpass"/>
                <a:ea typeface="DejaVu Sans"/>
              </a:rPr>
              <a:t>Axel Schneewind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13199" name="PlaceHolder 1"/>
          <p:cNvSpPr>
            <a:spLocks noGrp="1"/>
          </p:cNvSpPr>
          <p:nvPr>
            <p:ph type="title"/>
          </p:nvPr>
        </p:nvSpPr>
        <p:spPr bwMode="auto">
          <a:xfrm>
            <a:off x="623877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Possible optimizations – Message aggregation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6587998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0308217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128659103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706428" y="2524586"/>
            <a:ext cx="6215950" cy="2142252"/>
          </a:xfrm>
          <a:prstGeom prst="rect">
            <a:avLst/>
          </a:prstGeom>
        </p:spPr>
      </p:pic>
      <p:sp>
        <p:nvSpPr>
          <p:cNvPr id="354826017" name=""/>
          <p:cNvSpPr/>
          <p:nvPr/>
        </p:nvSpPr>
        <p:spPr bwMode="auto">
          <a:xfrm flipH="0" flipV="0">
            <a:off x="1265628" y="5714100"/>
            <a:ext cx="10182500" cy="4575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Y. H. Temuçin, S. Levy, W. Schonbein, R. E. Grant and A. Afsahi, "A  Dynamic Network-Native MPI Partitioned Aggregation Over InfiniBand  Verbs,"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https://doi.org/10.1109/CLUSTER52292.2023.00029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71722" name="PlaceHolder 1"/>
          <p:cNvSpPr>
            <a:spLocks noGrp="1"/>
          </p:cNvSpPr>
          <p:nvPr>
            <p:ph type="title"/>
          </p:nvPr>
        </p:nvSpPr>
        <p:spPr bwMode="auto">
          <a:xfrm>
            <a:off x="623877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Possible optimizations – Message aggregation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8391483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210710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44060405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988235" y="1704614"/>
            <a:ext cx="6877049" cy="3905249"/>
          </a:xfrm>
          <a:prstGeom prst="rect">
            <a:avLst/>
          </a:prstGeom>
        </p:spPr>
      </p:pic>
      <p:sp>
        <p:nvSpPr>
          <p:cNvPr id="965039786" name=""/>
          <p:cNvSpPr/>
          <p:nvPr/>
        </p:nvSpPr>
        <p:spPr bwMode="auto">
          <a:xfrm flipH="0" flipV="0">
            <a:off x="1265628" y="5714100"/>
            <a:ext cx="10182860" cy="4575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Y. H. Temuçin, S. Levy, W. Schonbein, R. E. Grant and A. Afsahi, "A  Dynamic Network-Native MPI Partitioned Aggregation Over InfiniBand  Verbs,"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https://doi.org/10.1109/CLUSTER52292.2023.00029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802336" name="PlaceHolder 3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Current implementations: OpenMPI/5.0.2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7433881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sp>
        <p:nvSpPr>
          <p:cNvPr id="282452037" name=""/>
          <p:cNvSpPr txBox="1"/>
          <p:nvPr/>
        </p:nvSpPr>
        <p:spPr bwMode="auto">
          <a:xfrm flipH="0" flipV="0">
            <a:off x="1859707" y="2200921"/>
            <a:ext cx="1439492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MPI_Psend_init</a:t>
            </a:r>
            <a:endParaRPr/>
          </a:p>
        </p:txBody>
      </p:sp>
      <p:sp>
        <p:nvSpPr>
          <p:cNvPr id="497510580" name=""/>
          <p:cNvSpPr txBox="1"/>
          <p:nvPr/>
        </p:nvSpPr>
        <p:spPr bwMode="auto">
          <a:xfrm flipH="0" flipV="0">
            <a:off x="1859707" y="2806451"/>
            <a:ext cx="1445250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MPI_Start</a:t>
            </a:r>
            <a:endParaRPr/>
          </a:p>
        </p:txBody>
      </p:sp>
      <p:sp>
        <p:nvSpPr>
          <p:cNvPr id="208744531" name=""/>
          <p:cNvSpPr txBox="1"/>
          <p:nvPr/>
        </p:nvSpPr>
        <p:spPr bwMode="auto">
          <a:xfrm flipH="0" flipV="0">
            <a:off x="1077960" y="3411839"/>
            <a:ext cx="893797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MPI_Pready</a:t>
            </a:r>
            <a:endParaRPr/>
          </a:p>
        </p:txBody>
      </p:sp>
      <p:sp>
        <p:nvSpPr>
          <p:cNvPr id="2091258320" name=""/>
          <p:cNvSpPr txBox="1"/>
          <p:nvPr/>
        </p:nvSpPr>
        <p:spPr bwMode="auto">
          <a:xfrm flipH="0" flipV="0">
            <a:off x="2135255" y="3735505"/>
            <a:ext cx="894156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MPI_Pready</a:t>
            </a:r>
            <a:endParaRPr/>
          </a:p>
        </p:txBody>
      </p:sp>
      <p:sp>
        <p:nvSpPr>
          <p:cNvPr id="754481615" name=""/>
          <p:cNvSpPr txBox="1"/>
          <p:nvPr/>
        </p:nvSpPr>
        <p:spPr bwMode="auto">
          <a:xfrm flipH="0" flipV="0">
            <a:off x="3181812" y="4059170"/>
            <a:ext cx="894516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MPI_Pready</a:t>
            </a:r>
            <a:endParaRPr/>
          </a:p>
        </p:txBody>
      </p:sp>
      <p:sp>
        <p:nvSpPr>
          <p:cNvPr id="1130645487" name=""/>
          <p:cNvSpPr txBox="1"/>
          <p:nvPr/>
        </p:nvSpPr>
        <p:spPr bwMode="auto">
          <a:xfrm flipH="0" flipV="0">
            <a:off x="1853948" y="4401331"/>
            <a:ext cx="1451731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MPI_Wait/MPI_Test</a:t>
            </a:r>
            <a:endParaRPr/>
          </a:p>
        </p:txBody>
      </p:sp>
      <p:sp>
        <p:nvSpPr>
          <p:cNvPr id="2048604582" name=""/>
          <p:cNvSpPr txBox="1"/>
          <p:nvPr/>
        </p:nvSpPr>
        <p:spPr bwMode="auto">
          <a:xfrm flipH="0" flipV="0">
            <a:off x="1859707" y="4923491"/>
            <a:ext cx="1458931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MPI_Request_free</a:t>
            </a:r>
            <a:endParaRPr/>
          </a:p>
        </p:txBody>
      </p:sp>
      <p:cxnSp>
        <p:nvCxnSpPr>
          <p:cNvPr id="46173142" name=""/>
          <p:cNvCxnSpPr>
            <a:cxnSpLocks/>
          </p:cNvCxnSpPr>
          <p:nvPr/>
        </p:nvCxnSpPr>
        <p:spPr bwMode="auto">
          <a:xfrm rot="5399942" flipH="0" flipV="1">
            <a:off x="2400049" y="2625786"/>
            <a:ext cx="361329" cy="0"/>
          </a:xfrm>
          <a:prstGeom prst="line">
            <a:avLst/>
          </a:prstGeom>
          <a:ln w="12699" cap="flat" cmpd="sng" algn="ctr">
            <a:solidFill>
              <a:schemeClr val="tx1">
                <a:lumMod val="94901"/>
                <a:lumOff val="5099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1717032" name=""/>
          <p:cNvCxnSpPr>
            <a:cxnSpLocks/>
            <a:endCxn id="2091258320" idx="0"/>
          </p:cNvCxnSpPr>
          <p:nvPr/>
        </p:nvCxnSpPr>
        <p:spPr bwMode="auto">
          <a:xfrm rot="5399976" flipH="0" flipV="1">
            <a:off x="2239817" y="3393078"/>
            <a:ext cx="684852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3503369" name=""/>
          <p:cNvCxnSpPr>
            <a:cxnSpLocks/>
          </p:cNvCxnSpPr>
          <p:nvPr/>
        </p:nvCxnSpPr>
        <p:spPr bwMode="auto">
          <a:xfrm rot="5399942" flipH="0" flipV="0">
            <a:off x="1872822" y="2702508"/>
            <a:ext cx="361188" cy="1057473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939404" name=""/>
          <p:cNvCxnSpPr>
            <a:cxnSpLocks/>
            <a:endCxn id="754481615" idx="0"/>
          </p:cNvCxnSpPr>
          <p:nvPr/>
        </p:nvCxnSpPr>
        <p:spPr bwMode="auto">
          <a:xfrm rot="0" flipH="0" flipV="0">
            <a:off x="2582152" y="3050655"/>
            <a:ext cx="1046918" cy="1008514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109699" name=""/>
          <p:cNvCxnSpPr>
            <a:cxnSpLocks/>
            <a:endCxn id="1130645487" idx="0"/>
          </p:cNvCxnSpPr>
          <p:nvPr/>
        </p:nvCxnSpPr>
        <p:spPr bwMode="auto">
          <a:xfrm rot="0" flipH="0" flipV="0">
            <a:off x="1524678" y="3656044"/>
            <a:ext cx="1055135" cy="745286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786841" name=""/>
          <p:cNvCxnSpPr>
            <a:cxnSpLocks/>
            <a:stCxn id="2091258320" idx="2"/>
            <a:endCxn id="1130645487" idx="0"/>
          </p:cNvCxnSpPr>
          <p:nvPr/>
        </p:nvCxnSpPr>
        <p:spPr bwMode="auto">
          <a:xfrm rot="5399976" flipH="0" flipV="0">
            <a:off x="2370261" y="4190518"/>
            <a:ext cx="421625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265367" name=""/>
          <p:cNvCxnSpPr>
            <a:cxnSpLocks/>
            <a:stCxn id="754481615" idx="2"/>
            <a:endCxn id="1130645487" idx="0"/>
          </p:cNvCxnSpPr>
          <p:nvPr/>
        </p:nvCxnSpPr>
        <p:spPr bwMode="auto">
          <a:xfrm rot="5399976" flipH="0" flipV="0">
            <a:off x="3055462" y="3827722"/>
            <a:ext cx="97960" cy="1049256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084237" name=""/>
          <p:cNvCxnSpPr>
            <a:cxnSpLocks/>
          </p:cNvCxnSpPr>
          <p:nvPr/>
        </p:nvCxnSpPr>
        <p:spPr bwMode="auto">
          <a:xfrm rot="5399942" flipH="0" flipV="1">
            <a:off x="2445334" y="4784511"/>
            <a:ext cx="277958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0584914" name=""/>
          <p:cNvSpPr txBox="1"/>
          <p:nvPr/>
        </p:nvSpPr>
        <p:spPr bwMode="auto">
          <a:xfrm flipH="0" flipV="0">
            <a:off x="6101758" y="2819870"/>
            <a:ext cx="1451730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isend_init</a:t>
            </a:r>
            <a:endParaRPr/>
          </a:p>
        </p:txBody>
      </p:sp>
      <p:sp>
        <p:nvSpPr>
          <p:cNvPr id="177809688" name=""/>
          <p:cNvSpPr txBox="1"/>
          <p:nvPr/>
        </p:nvSpPr>
        <p:spPr bwMode="auto">
          <a:xfrm flipH="0" flipV="0">
            <a:off x="6377306" y="3425259"/>
            <a:ext cx="900276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start, </a:t>
            </a:r>
            <a:r>
              <a:rPr/>
              <a:t>test</a:t>
            </a:r>
            <a:endParaRPr/>
          </a:p>
        </p:txBody>
      </p:sp>
      <p:sp>
        <p:nvSpPr>
          <p:cNvPr id="531576741" name=""/>
          <p:cNvSpPr txBox="1"/>
          <p:nvPr/>
        </p:nvSpPr>
        <p:spPr bwMode="auto">
          <a:xfrm flipH="0" flipV="0">
            <a:off x="6095999" y="4401331"/>
            <a:ext cx="1460731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opal_progress</a:t>
            </a:r>
            <a:endParaRPr/>
          </a:p>
        </p:txBody>
      </p:sp>
      <p:cxnSp>
        <p:nvCxnSpPr>
          <p:cNvPr id="841284919" name=""/>
          <p:cNvCxnSpPr>
            <a:cxnSpLocks/>
          </p:cNvCxnSpPr>
          <p:nvPr/>
        </p:nvCxnSpPr>
        <p:spPr bwMode="auto">
          <a:xfrm rot="5399942" flipH="0" flipV="1">
            <a:off x="6643611" y="3244665"/>
            <a:ext cx="361188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173740" name=""/>
          <p:cNvCxnSpPr>
            <a:cxnSpLocks/>
            <a:stCxn id="177809688" idx="2"/>
            <a:endCxn id="531576741" idx="0"/>
          </p:cNvCxnSpPr>
          <p:nvPr/>
        </p:nvCxnSpPr>
        <p:spPr bwMode="auto">
          <a:xfrm rot="5399976" flipH="0" flipV="0">
            <a:off x="6458810" y="4035395"/>
            <a:ext cx="731871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8807004" name=""/>
          <p:cNvSpPr txBox="1"/>
          <p:nvPr/>
        </p:nvSpPr>
        <p:spPr bwMode="auto">
          <a:xfrm flipH="0" flipV="0">
            <a:off x="8046073" y="2819870"/>
            <a:ext cx="1452089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isend_init</a:t>
            </a:r>
            <a:endParaRPr/>
          </a:p>
        </p:txBody>
      </p:sp>
      <p:sp>
        <p:nvSpPr>
          <p:cNvPr id="2092212706" name=""/>
          <p:cNvSpPr txBox="1"/>
          <p:nvPr/>
        </p:nvSpPr>
        <p:spPr bwMode="auto">
          <a:xfrm flipH="0" flipV="0">
            <a:off x="8321620" y="3702687"/>
            <a:ext cx="900636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start, </a:t>
            </a:r>
            <a:r>
              <a:rPr/>
              <a:t>test</a:t>
            </a:r>
            <a:endParaRPr/>
          </a:p>
        </p:txBody>
      </p:sp>
      <p:sp>
        <p:nvSpPr>
          <p:cNvPr id="257352339" name=""/>
          <p:cNvSpPr txBox="1"/>
          <p:nvPr/>
        </p:nvSpPr>
        <p:spPr bwMode="auto">
          <a:xfrm flipH="0" flipV="0">
            <a:off x="8040314" y="4401331"/>
            <a:ext cx="1460011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opal_progress</a:t>
            </a:r>
            <a:endParaRPr/>
          </a:p>
        </p:txBody>
      </p:sp>
      <p:cxnSp>
        <p:nvCxnSpPr>
          <p:cNvPr id="1048182870" name=""/>
          <p:cNvCxnSpPr>
            <a:cxnSpLocks/>
            <a:endCxn id="2092212706" idx="0"/>
          </p:cNvCxnSpPr>
          <p:nvPr/>
        </p:nvCxnSpPr>
        <p:spPr bwMode="auto">
          <a:xfrm rot="5399976" flipH="0" flipV="1">
            <a:off x="8450922" y="3383379"/>
            <a:ext cx="638615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8915914" name=""/>
          <p:cNvCxnSpPr>
            <a:cxnSpLocks/>
            <a:stCxn id="2092212706" idx="2"/>
          </p:cNvCxnSpPr>
          <p:nvPr/>
        </p:nvCxnSpPr>
        <p:spPr bwMode="auto">
          <a:xfrm rot="5399976" flipH="0" flipV="0">
            <a:off x="8543278" y="4174109"/>
            <a:ext cx="45444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116352" name=""/>
          <p:cNvSpPr txBox="1"/>
          <p:nvPr/>
        </p:nvSpPr>
        <p:spPr bwMode="auto">
          <a:xfrm flipH="0" flipV="0">
            <a:off x="10011312" y="2819870"/>
            <a:ext cx="1452449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isend_init</a:t>
            </a:r>
            <a:endParaRPr/>
          </a:p>
        </p:txBody>
      </p:sp>
      <p:sp>
        <p:nvSpPr>
          <p:cNvPr id="946669540" name=""/>
          <p:cNvSpPr txBox="1"/>
          <p:nvPr/>
        </p:nvSpPr>
        <p:spPr bwMode="auto">
          <a:xfrm flipH="0" flipV="0">
            <a:off x="10281461" y="4035395"/>
            <a:ext cx="900995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start, </a:t>
            </a:r>
            <a:r>
              <a:rPr/>
              <a:t>test</a:t>
            </a:r>
            <a:endParaRPr/>
          </a:p>
        </p:txBody>
      </p:sp>
      <p:sp>
        <p:nvSpPr>
          <p:cNvPr id="1693055267" name=""/>
          <p:cNvSpPr txBox="1"/>
          <p:nvPr/>
        </p:nvSpPr>
        <p:spPr bwMode="auto">
          <a:xfrm flipH="0" flipV="0">
            <a:off x="10005553" y="4401331"/>
            <a:ext cx="1460371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opal_progress</a:t>
            </a:r>
            <a:endParaRPr/>
          </a:p>
        </p:txBody>
      </p:sp>
      <p:cxnSp>
        <p:nvCxnSpPr>
          <p:cNvPr id="737401190" name=""/>
          <p:cNvCxnSpPr>
            <a:cxnSpLocks/>
            <a:endCxn id="946669540" idx="0"/>
          </p:cNvCxnSpPr>
          <p:nvPr/>
        </p:nvCxnSpPr>
        <p:spPr bwMode="auto">
          <a:xfrm rot="5399976" flipH="0" flipV="0">
            <a:off x="10248053" y="3549733"/>
            <a:ext cx="971322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167837" name=""/>
          <p:cNvCxnSpPr>
            <a:cxnSpLocks/>
            <a:stCxn id="946669540" idx="2"/>
          </p:cNvCxnSpPr>
          <p:nvPr/>
        </p:nvCxnSpPr>
        <p:spPr bwMode="auto">
          <a:xfrm rot="5399976" flipH="0" flipV="1">
            <a:off x="10672981" y="4340463"/>
            <a:ext cx="121735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987902" name="PlaceHolder 3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Current implementations: MPICH/4.2.0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717161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sp>
        <p:nvSpPr>
          <p:cNvPr id="461974941" name=""/>
          <p:cNvSpPr txBox="1"/>
          <p:nvPr/>
        </p:nvSpPr>
        <p:spPr bwMode="auto">
          <a:xfrm flipH="0" flipV="0">
            <a:off x="1859707" y="2200921"/>
            <a:ext cx="1439492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MPI_Psend_init</a:t>
            </a:r>
            <a:endParaRPr/>
          </a:p>
        </p:txBody>
      </p:sp>
      <p:sp>
        <p:nvSpPr>
          <p:cNvPr id="354679068" name=""/>
          <p:cNvSpPr txBox="1"/>
          <p:nvPr/>
        </p:nvSpPr>
        <p:spPr bwMode="auto">
          <a:xfrm flipH="0" flipV="0">
            <a:off x="1859707" y="2806451"/>
            <a:ext cx="1445250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MPI_Start</a:t>
            </a:r>
            <a:endParaRPr/>
          </a:p>
        </p:txBody>
      </p:sp>
      <p:sp>
        <p:nvSpPr>
          <p:cNvPr id="410503626" name=""/>
          <p:cNvSpPr txBox="1"/>
          <p:nvPr/>
        </p:nvSpPr>
        <p:spPr bwMode="auto">
          <a:xfrm flipH="0" flipV="0">
            <a:off x="1077960" y="3411839"/>
            <a:ext cx="893797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MPI_Pready</a:t>
            </a:r>
            <a:endParaRPr/>
          </a:p>
        </p:txBody>
      </p:sp>
      <p:sp>
        <p:nvSpPr>
          <p:cNvPr id="523145303" name=""/>
          <p:cNvSpPr txBox="1"/>
          <p:nvPr/>
        </p:nvSpPr>
        <p:spPr bwMode="auto">
          <a:xfrm flipH="0" flipV="0">
            <a:off x="2135255" y="3735505"/>
            <a:ext cx="894156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MPI_Pready</a:t>
            </a:r>
            <a:endParaRPr/>
          </a:p>
        </p:txBody>
      </p:sp>
      <p:sp>
        <p:nvSpPr>
          <p:cNvPr id="307746917" name=""/>
          <p:cNvSpPr txBox="1"/>
          <p:nvPr/>
        </p:nvSpPr>
        <p:spPr bwMode="auto">
          <a:xfrm flipH="0" flipV="0">
            <a:off x="3181812" y="4059170"/>
            <a:ext cx="894516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MPI_Pready</a:t>
            </a:r>
            <a:endParaRPr/>
          </a:p>
        </p:txBody>
      </p:sp>
      <p:sp>
        <p:nvSpPr>
          <p:cNvPr id="1518257836" name=""/>
          <p:cNvSpPr txBox="1"/>
          <p:nvPr/>
        </p:nvSpPr>
        <p:spPr bwMode="auto">
          <a:xfrm flipH="0" flipV="0">
            <a:off x="1853948" y="4401331"/>
            <a:ext cx="1451731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MPI_Wait/MPI_Test</a:t>
            </a:r>
            <a:endParaRPr/>
          </a:p>
        </p:txBody>
      </p:sp>
      <p:sp>
        <p:nvSpPr>
          <p:cNvPr id="2030656256" name=""/>
          <p:cNvSpPr txBox="1"/>
          <p:nvPr/>
        </p:nvSpPr>
        <p:spPr bwMode="auto">
          <a:xfrm flipH="0" flipV="0">
            <a:off x="1859707" y="4923491"/>
            <a:ext cx="1458931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MPI_Request_free</a:t>
            </a:r>
            <a:endParaRPr/>
          </a:p>
        </p:txBody>
      </p:sp>
      <p:cxnSp>
        <p:nvCxnSpPr>
          <p:cNvPr id="289252304" name=""/>
          <p:cNvCxnSpPr>
            <a:cxnSpLocks/>
          </p:cNvCxnSpPr>
          <p:nvPr/>
        </p:nvCxnSpPr>
        <p:spPr bwMode="auto">
          <a:xfrm rot="5399942" flipH="0" flipV="1">
            <a:off x="2400049" y="2625786"/>
            <a:ext cx="361329" cy="0"/>
          </a:xfrm>
          <a:prstGeom prst="line">
            <a:avLst/>
          </a:prstGeom>
          <a:ln w="12699" cap="flat" cmpd="sng" algn="ctr">
            <a:solidFill>
              <a:schemeClr val="tx1">
                <a:lumMod val="94901"/>
                <a:lumOff val="5099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148016" name=""/>
          <p:cNvCxnSpPr>
            <a:cxnSpLocks/>
            <a:endCxn id="523145303" idx="0"/>
          </p:cNvCxnSpPr>
          <p:nvPr/>
        </p:nvCxnSpPr>
        <p:spPr bwMode="auto">
          <a:xfrm rot="5399976" flipH="0" flipV="1">
            <a:off x="2239817" y="3393078"/>
            <a:ext cx="684852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8331008" name=""/>
          <p:cNvCxnSpPr>
            <a:cxnSpLocks/>
          </p:cNvCxnSpPr>
          <p:nvPr/>
        </p:nvCxnSpPr>
        <p:spPr bwMode="auto">
          <a:xfrm rot="5399942" flipH="0" flipV="0">
            <a:off x="1872822" y="2702508"/>
            <a:ext cx="361188" cy="1057473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294499" name=""/>
          <p:cNvCxnSpPr>
            <a:cxnSpLocks/>
            <a:endCxn id="307746917" idx="0"/>
          </p:cNvCxnSpPr>
          <p:nvPr/>
        </p:nvCxnSpPr>
        <p:spPr bwMode="auto">
          <a:xfrm rot="0" flipH="0" flipV="0">
            <a:off x="2582152" y="3050655"/>
            <a:ext cx="1046918" cy="1008514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262120" name=""/>
          <p:cNvCxnSpPr>
            <a:cxnSpLocks/>
            <a:endCxn id="1518257836" idx="0"/>
          </p:cNvCxnSpPr>
          <p:nvPr/>
        </p:nvCxnSpPr>
        <p:spPr bwMode="auto">
          <a:xfrm rot="0" flipH="0" flipV="0">
            <a:off x="1524678" y="3656044"/>
            <a:ext cx="1055135" cy="745286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272947" name=""/>
          <p:cNvCxnSpPr>
            <a:cxnSpLocks/>
            <a:stCxn id="523145303" idx="2"/>
            <a:endCxn id="1518257836" idx="0"/>
          </p:cNvCxnSpPr>
          <p:nvPr/>
        </p:nvCxnSpPr>
        <p:spPr bwMode="auto">
          <a:xfrm rot="5399976" flipH="0" flipV="0">
            <a:off x="2370261" y="4190518"/>
            <a:ext cx="421625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233678" name=""/>
          <p:cNvCxnSpPr>
            <a:cxnSpLocks/>
            <a:stCxn id="307746917" idx="2"/>
            <a:endCxn id="1518257836" idx="0"/>
          </p:cNvCxnSpPr>
          <p:nvPr/>
        </p:nvCxnSpPr>
        <p:spPr bwMode="auto">
          <a:xfrm rot="5399976" flipH="0" flipV="0">
            <a:off x="3055462" y="3827722"/>
            <a:ext cx="97960" cy="1049256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942421" name=""/>
          <p:cNvCxnSpPr>
            <a:cxnSpLocks/>
          </p:cNvCxnSpPr>
          <p:nvPr/>
        </p:nvCxnSpPr>
        <p:spPr bwMode="auto">
          <a:xfrm rot="5399942" flipH="0" flipV="1">
            <a:off x="2445334" y="4784511"/>
            <a:ext cx="277958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09929" name=""/>
          <p:cNvSpPr txBox="1"/>
          <p:nvPr/>
        </p:nvSpPr>
        <p:spPr bwMode="auto">
          <a:xfrm flipH="0" flipV="0">
            <a:off x="6101758" y="2819870"/>
            <a:ext cx="1457490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counter = p</a:t>
            </a:r>
            <a:endParaRPr/>
          </a:p>
        </p:txBody>
      </p:sp>
      <p:sp>
        <p:nvSpPr>
          <p:cNvPr id="168293359" name=""/>
          <p:cNvSpPr txBox="1"/>
          <p:nvPr/>
        </p:nvSpPr>
        <p:spPr bwMode="auto">
          <a:xfrm flipH="0" flipV="0">
            <a:off x="6377306" y="3425259"/>
            <a:ext cx="908556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counter-- ;</a:t>
            </a:r>
            <a:endParaRPr/>
          </a:p>
        </p:txBody>
      </p:sp>
      <p:cxnSp>
        <p:nvCxnSpPr>
          <p:cNvPr id="1085498950" name=""/>
          <p:cNvCxnSpPr>
            <a:cxnSpLocks/>
          </p:cNvCxnSpPr>
          <p:nvPr/>
        </p:nvCxnSpPr>
        <p:spPr bwMode="auto">
          <a:xfrm rot="5399942" flipH="0" flipV="1">
            <a:off x="6643611" y="3244665"/>
            <a:ext cx="361188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1934560" name=""/>
          <p:cNvSpPr txBox="1"/>
          <p:nvPr/>
        </p:nvSpPr>
        <p:spPr bwMode="auto">
          <a:xfrm flipH="0" flipV="0">
            <a:off x="8046073" y="2819870"/>
            <a:ext cx="1452089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isend_init</a:t>
            </a:r>
            <a:endParaRPr/>
          </a:p>
        </p:txBody>
      </p:sp>
      <p:sp>
        <p:nvSpPr>
          <p:cNvPr id="1057500261" name=""/>
          <p:cNvSpPr txBox="1"/>
          <p:nvPr/>
        </p:nvSpPr>
        <p:spPr bwMode="auto">
          <a:xfrm flipH="0" flipV="0">
            <a:off x="8321620" y="3702687"/>
            <a:ext cx="910716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counter--;</a:t>
            </a:r>
            <a:endParaRPr/>
          </a:p>
        </p:txBody>
      </p:sp>
      <p:cxnSp>
        <p:nvCxnSpPr>
          <p:cNvPr id="1110938430" name=""/>
          <p:cNvCxnSpPr>
            <a:cxnSpLocks/>
            <a:endCxn id="1057500261" idx="0"/>
          </p:cNvCxnSpPr>
          <p:nvPr/>
        </p:nvCxnSpPr>
        <p:spPr bwMode="auto">
          <a:xfrm rot="5399976" flipH="0" flipV="1">
            <a:off x="8450922" y="3383379"/>
            <a:ext cx="638615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7252446" name=""/>
          <p:cNvSpPr txBox="1"/>
          <p:nvPr/>
        </p:nvSpPr>
        <p:spPr bwMode="auto">
          <a:xfrm flipH="0" flipV="0">
            <a:off x="10011312" y="2819870"/>
            <a:ext cx="1452449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isend_init</a:t>
            </a:r>
            <a:endParaRPr/>
          </a:p>
        </p:txBody>
      </p:sp>
      <p:sp>
        <p:nvSpPr>
          <p:cNvPr id="737852528" name=""/>
          <p:cNvSpPr txBox="1"/>
          <p:nvPr/>
        </p:nvSpPr>
        <p:spPr bwMode="auto">
          <a:xfrm flipH="0" flipV="0">
            <a:off x="10281461" y="3906770"/>
            <a:ext cx="909995" cy="3965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counter--;</a:t>
            </a:r>
            <a:endParaRPr/>
          </a:p>
          <a:p>
            <a:pPr algn="ctr">
              <a:defRPr/>
            </a:pPr>
            <a:r>
              <a:rPr/>
              <a:t>start</a:t>
            </a:r>
            <a:endParaRPr/>
          </a:p>
        </p:txBody>
      </p:sp>
      <p:sp>
        <p:nvSpPr>
          <p:cNvPr id="47168187" name=""/>
          <p:cNvSpPr txBox="1"/>
          <p:nvPr/>
        </p:nvSpPr>
        <p:spPr bwMode="auto">
          <a:xfrm flipH="0" flipV="0">
            <a:off x="10005552" y="4401330"/>
            <a:ext cx="1462890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wait</a:t>
            </a:r>
            <a:endParaRPr/>
          </a:p>
        </p:txBody>
      </p:sp>
      <p:cxnSp>
        <p:nvCxnSpPr>
          <p:cNvPr id="876855207" name=""/>
          <p:cNvCxnSpPr>
            <a:cxnSpLocks/>
            <a:endCxn id="737852528" idx="0"/>
          </p:cNvCxnSpPr>
          <p:nvPr/>
        </p:nvCxnSpPr>
        <p:spPr bwMode="auto">
          <a:xfrm rot="5399976" flipH="0" flipV="1">
            <a:off x="10313737" y="3485421"/>
            <a:ext cx="842698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994705" name=""/>
          <p:cNvCxnSpPr>
            <a:cxnSpLocks/>
            <a:stCxn id="737852528" idx="2"/>
          </p:cNvCxnSpPr>
          <p:nvPr/>
        </p:nvCxnSpPr>
        <p:spPr bwMode="auto">
          <a:xfrm rot="5399976" flipH="0" flipV="0">
            <a:off x="10675767" y="4359668"/>
            <a:ext cx="112595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1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2" name="PlaceHolder 3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-1">
                <a:solidFill>
                  <a:srgbClr val="1D3D91"/>
                </a:solidFill>
                <a:latin typeface="Overpass"/>
              </a:rPr>
              <a:t>Goals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sp>
        <p:nvSpPr>
          <p:cNvPr id="1299934248" name=""/>
          <p:cNvSpPr txBox="1"/>
          <p:nvPr/>
        </p:nvSpPr>
        <p:spPr bwMode="auto">
          <a:xfrm flipH="0" flipV="0">
            <a:off x="1230873" y="1757038"/>
            <a:ext cx="7444296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337230923" name=""/>
          <p:cNvSpPr/>
          <p:nvPr/>
        </p:nvSpPr>
        <p:spPr bwMode="auto">
          <a:xfrm>
            <a:off x="838198" y="1523999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 marL="261850" indent="-261850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Measure effective bandwidth depending on message size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 different MPI-implementations perform optimizations (aggregation, reordering) on partitioned transfers?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 it possible to trigger early progress using completion tests?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 OpenMPIs 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Point-to-point Messaging Layer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(PML) – components make use of hardware offloading?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50" indent="-261850">
              <a:buFont typeface="Arial"/>
              <a:buChar char="•"/>
              <a:defRPr/>
            </a:pP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9881528" name="PlaceHolder 3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Benchmarking scheme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383719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sp>
        <p:nvSpPr>
          <p:cNvPr id="1611752576" name=""/>
          <p:cNvSpPr txBox="1"/>
          <p:nvPr/>
        </p:nvSpPr>
        <p:spPr bwMode="auto">
          <a:xfrm flipH="0" flipV="0">
            <a:off x="1230871" y="1757036"/>
            <a:ext cx="7444296" cy="24419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7176646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90762" y="1480295"/>
            <a:ext cx="7610474" cy="445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7663699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20011510" name="PlaceHolder 3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Experimental setup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0281474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sp>
        <p:nvSpPr>
          <p:cNvPr id="1848410322" name=""/>
          <p:cNvSpPr/>
          <p:nvPr/>
        </p:nvSpPr>
        <p:spPr bwMode="auto">
          <a:xfrm>
            <a:off x="838197" y="1523997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 marL="195764" indent="-195764">
              <a:buFont typeface="Arial"/>
              <a:buChar char="•"/>
              <a:defRPr/>
            </a:pPr>
            <a:r>
              <a:rPr sz="1600"/>
              <a:t>2 nodes on HAWK with one mpi process each</a:t>
            </a:r>
            <a:endParaRPr sz="1600"/>
          </a:p>
          <a:p>
            <a:pPr marL="595813" lvl="1" indent="-195763">
              <a:buFont typeface="Arial"/>
              <a:buChar char="•"/>
              <a:defRPr/>
            </a:pPr>
            <a:r>
              <a:rPr sz="1600"/>
              <a:t>Bandwidth: </a:t>
            </a:r>
            <a:endParaRPr sz="1600"/>
          </a:p>
          <a:p>
            <a:pPr marL="195764" indent="-195764">
              <a:buFont typeface="Arial"/>
              <a:buChar char="•"/>
              <a:defRPr/>
            </a:pPr>
            <a:r>
              <a:rPr sz="1600"/>
              <a:t>Fixed buffer size of 8MiB, partition sizes between 512B and 8MiB</a:t>
            </a:r>
            <a:endParaRPr sz="1600"/>
          </a:p>
          <a:p>
            <a:pPr marL="195763" indent="-195763">
              <a:buFont typeface="Arial"/>
              <a:buChar char="•"/>
              <a:defRPr/>
            </a:pPr>
            <a:r>
              <a:rPr sz="1600"/>
              <a:t>Partitions marked ready in left-to-right or randomized order</a:t>
            </a:r>
            <a:endParaRPr sz="1600"/>
          </a:p>
          <a:p>
            <a:pPr marL="195763" indent="-195763">
              <a:buFont typeface="Arial"/>
              <a:buChar char="•"/>
              <a:defRPr/>
            </a:pPr>
            <a:r>
              <a:rPr sz="1600"/>
              <a:t>Multithreading with OpenMP</a:t>
            </a:r>
            <a:endParaRPr sz="1600"/>
          </a:p>
          <a:p>
            <a:pPr marL="195764" indent="-195764">
              <a:buFont typeface="Arial"/>
              <a:buChar char="•"/>
              <a:defRPr/>
            </a:pP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2719015" name="PlaceHolder 3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Benchmarks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6453908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sp>
        <p:nvSpPr>
          <p:cNvPr id="100202674" name=""/>
          <p:cNvSpPr txBox="1"/>
          <p:nvPr/>
        </p:nvSpPr>
        <p:spPr bwMode="auto">
          <a:xfrm flipH="0" flipV="0">
            <a:off x="1230872" y="1757037"/>
            <a:ext cx="7444296" cy="2441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259530350" name=""/>
          <p:cNvSpPr/>
          <p:nvPr/>
        </p:nvSpPr>
        <p:spPr bwMode="auto">
          <a:xfrm>
            <a:off x="838198" y="1523999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 marL="239821" indent="-239821">
              <a:buFont typeface="Arial"/>
              <a:buChar char="•"/>
              <a:defRPr/>
            </a:pPr>
            <a:r>
              <a:rPr sz="1400"/>
              <a:t>MPI_Send() -&gt; MPI_Recv()</a:t>
            </a:r>
            <a:endParaRPr sz="1400"/>
          </a:p>
          <a:p>
            <a:pPr marL="239821" indent="-239821">
              <a:buFont typeface="Arial"/>
              <a:buChar char="•"/>
              <a:defRPr/>
            </a:pPr>
            <a:r>
              <a:rPr sz="1400"/>
              <a:t>MPI_Isend() -&gt; MPI_Irecv()</a:t>
            </a:r>
            <a:endParaRPr sz="1400"/>
          </a:p>
          <a:p>
            <a:pPr marL="239821" indent="-239821">
              <a:buFont typeface="Arial"/>
              <a:buChar char="•"/>
              <a:defRPr/>
            </a:pPr>
            <a:r>
              <a:rPr sz="1400"/>
              <a:t>MPI_Isend(), MPI_Test() -&gt; MPI_Irecv()</a:t>
            </a:r>
            <a:endParaRPr sz="1400"/>
          </a:p>
          <a:p>
            <a:pPr marL="239820" indent="-239820">
              <a:buFont typeface="Arial"/>
              <a:buChar char="•"/>
              <a:defRPr/>
            </a:pPr>
            <a:r>
              <a:rPr sz="1400"/>
              <a:t>MPI_Psend()</a:t>
            </a:r>
            <a:endParaRPr sz="1400"/>
          </a:p>
          <a:p>
            <a:pPr marL="239820" indent="-239820">
              <a:buFont typeface="Arial"/>
              <a:buChar char="•"/>
              <a:defRPr/>
            </a:pPr>
            <a:r>
              <a:rPr sz="1400"/>
              <a:t>MPI_Psend(), MPI_Request_get_status()</a:t>
            </a:r>
            <a:endParaRPr sz="1400"/>
          </a:p>
          <a:p>
            <a:pPr marL="239820" indent="-239820">
              <a:buFont typeface="Arial"/>
              <a:buChar char="•"/>
              <a:defRPr/>
            </a:pPr>
            <a:r>
              <a:rPr sz="1400"/>
              <a:t>MPI_Psend(), additional thread calling MPI_Request_get_status()</a:t>
            </a:r>
            <a:endParaRPr sz="1400"/>
          </a:p>
          <a:p>
            <a:pPr marL="239820" indent="-239820">
              <a:buFont typeface="Arial"/>
              <a:buChar char="•"/>
              <a:defRPr/>
            </a:pPr>
            <a:r>
              <a:rPr sz="1400"/>
              <a:t>Multiple threads calling MPI_Psend()</a:t>
            </a:r>
            <a:endParaRPr sz="1400"/>
          </a:p>
          <a:p>
            <a:pPr marL="239820" indent="-239820">
              <a:buFont typeface="Arial"/>
              <a:buChar char="•"/>
              <a:defRPr/>
            </a:pPr>
            <a:r>
              <a:rPr sz="1400"/>
              <a:t>MPI_Win, MPI_Put() for each partition</a:t>
            </a:r>
            <a:endParaRPr sz="1400"/>
          </a:p>
          <a:p>
            <a:pPr marL="239820" indent="-239820">
              <a:buFont typeface="Arial"/>
              <a:buChar char="•"/>
              <a:defRPr/>
            </a:pPr>
            <a:r>
              <a:rPr sz="1400"/>
              <a:t>MPI_Win for each partition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4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5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-1">
                <a:solidFill>
                  <a:srgbClr val="1D3D91"/>
                </a:solidFill>
                <a:latin typeface="Overpass"/>
              </a:rPr>
              <a:t>Results: Send-&gt;Recv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6339201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47999" y="1143000"/>
            <a:ext cx="6095999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6062097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706096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ISend-&gt;IRecv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4364886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201551199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47999" y="1143000"/>
            <a:ext cx="6095998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1441101" name="PlaceHolder 1"/>
          <p:cNvSpPr>
            <a:spLocks noGrp="1"/>
          </p:cNvSpPr>
          <p:nvPr>
            <p:ph type="title"/>
          </p:nvPr>
        </p:nvSpPr>
        <p:spPr bwMode="auto">
          <a:xfrm>
            <a:off x="623878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Outline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4800564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sp>
        <p:nvSpPr>
          <p:cNvPr id="574743749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 marL="283879" indent="-283879">
              <a:lnSpc>
                <a:spcPct val="100000"/>
              </a:lnSpc>
              <a:buFont typeface="Arial"/>
              <a:buChar char="•"/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</a:rPr>
              <a:t>MPI partitioned communication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 marL="283879" indent="-283879">
              <a:lnSpc>
                <a:spcPct val="100000"/>
              </a:lnSpc>
              <a:buFont typeface="Arial"/>
              <a:buChar char="•"/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</a:rPr>
              <a:t>Optimization opportunities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 marL="283879" indent="-283879">
              <a:lnSpc>
                <a:spcPct val="100000"/>
              </a:lnSpc>
              <a:buFont typeface="Arial"/>
              <a:buChar char="•"/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</a:rPr>
              <a:t>Current implementations in OpenMPI and MPICH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 marL="283879" indent="-283879">
              <a:lnSpc>
                <a:spcPct val="100000"/>
              </a:lnSpc>
              <a:buFont typeface="Arial"/>
              <a:buChar char="•"/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</a:rPr>
              <a:t>Benchmarks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 marL="683928" lvl="1" indent="-283878">
              <a:lnSpc>
                <a:spcPct val="100000"/>
              </a:lnSpc>
              <a:buFont typeface="Arial"/>
              <a:buChar char="•"/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</a:rPr>
              <a:t>Psend vs Isend (single-/multithreaded)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 marL="683928" lvl="1" indent="-283878">
              <a:lnSpc>
                <a:spcPct val="100000"/>
              </a:lnSpc>
              <a:buFont typeface="Arial"/>
              <a:buChar char="•"/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</a:rPr>
              <a:t>Psend, Isend with completion tests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 marL="683928" lvl="1" indent="-283878">
              <a:lnSpc>
                <a:spcPct val="100000"/>
              </a:lnSpc>
              <a:buFont typeface="Arial"/>
              <a:buChar char="•"/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</a:rPr>
              <a:t>Psend vs RDMA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 marL="683929" lvl="1" indent="-283879">
              <a:lnSpc>
                <a:spcPct val="100000"/>
              </a:lnSpc>
              <a:buFont typeface="Arial"/>
              <a:buChar char="•"/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7342494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85257238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Isend vs Psend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8010806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16916963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47999" y="1143000"/>
            <a:ext cx="6095999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6556657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5706703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Isend vs Psend (8 threads)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3019789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13438971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47999" y="1143000"/>
            <a:ext cx="6095999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7908308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2190313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Psend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2562717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158193798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47999" y="1143000"/>
            <a:ext cx="6095999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3288713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7375821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Psend on MPICH-4.1.2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9495212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7387094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085311" y="1263078"/>
            <a:ext cx="6021375" cy="4698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6857315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4933676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Psend on MPICH-4.1.2 (8 threads)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8987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12475327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085310" y="1263078"/>
            <a:ext cx="6021374" cy="46981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049450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87902788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MPI_Win per partition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5763947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IPTW 2023 - 5./6. October 2023</a:t>
            </a:r>
            <a:endParaRPr/>
          </a:p>
        </p:txBody>
      </p:sp>
      <p:pic>
        <p:nvPicPr>
          <p:cNvPr id="17941234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47999" y="1143000"/>
            <a:ext cx="6095999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1684995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15404972" name="PlaceHolder 4"/>
          <p:cNvSpPr/>
          <p:nvPr/>
        </p:nvSpPr>
        <p:spPr bwMode="auto">
          <a:xfrm flipH="0" flipV="0">
            <a:off x="624240" y="479880"/>
            <a:ext cx="8572923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MPI_Win for entire buffer, MPI_Put per partition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9303359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IPTW 2023 - 5./6. October 2023</a:t>
            </a:r>
            <a:endParaRPr/>
          </a:p>
        </p:txBody>
      </p:sp>
      <p:pic>
        <p:nvPicPr>
          <p:cNvPr id="139842521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47999" y="1143000"/>
            <a:ext cx="6095999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4873171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6043789" name="PlaceHolder 3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Conclusion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2969698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sp>
        <p:nvSpPr>
          <p:cNvPr id="659756384" name=""/>
          <p:cNvSpPr/>
          <p:nvPr/>
        </p:nvSpPr>
        <p:spPr bwMode="auto">
          <a:xfrm>
            <a:off x="838197" y="1523998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 marL="239820" indent="-239820">
              <a:buFont typeface="Arial"/>
              <a:buChar char="•"/>
              <a:defRPr/>
            </a:pPr>
            <a:r>
              <a:rPr sz="1400"/>
              <a:t>Partitioned Communication in OpenMPI provides higher performance when using multiple threads</a:t>
            </a:r>
            <a:endParaRPr sz="1400"/>
          </a:p>
          <a:p>
            <a:pPr marL="639869" lvl="1" indent="-239819">
              <a:buFont typeface="Arial"/>
              <a:buChar char="•"/>
              <a:defRPr/>
            </a:pPr>
            <a:r>
              <a:rPr sz="1400"/>
              <a:t>However, no further optimizations such as message aggregation</a:t>
            </a:r>
            <a:endParaRPr sz="1400"/>
          </a:p>
          <a:p>
            <a:pPr marL="239819" lvl="0" indent="-239819">
              <a:buFont typeface="Arial"/>
              <a:buChar char="•"/>
              <a:defRPr/>
            </a:pPr>
            <a:r>
              <a:rPr sz="1400"/>
              <a:t>Partitioned Communication in MPICH currently provides lower performance than other mechanisms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 bwMode="auto">
          <a:xfrm>
            <a:off x="623879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-1">
                <a:solidFill>
                  <a:srgbClr val="1D3D91"/>
                </a:solidFill>
                <a:latin typeface="Overpass"/>
              </a:rPr>
              <a:t>Program Day 2:</a:t>
            </a:r>
            <a:br>
              <a:rPr sz="2400"/>
            </a:b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3"/>
          <a:stretch/>
        </p:blipFill>
        <p:spPr bwMode="auto">
          <a:xfrm>
            <a:off x="900000" y="848160"/>
            <a:ext cx="6118560" cy="53697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IPTW 2023 - 5./6. October 2023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 bwMode="auto">
          <a:xfrm>
            <a:off x="623160" y="4437000"/>
            <a:ext cx="10514160" cy="54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3300" b="1" strike="noStrike" spc="-1">
                <a:solidFill>
                  <a:srgbClr val="FFFFFF"/>
                </a:solidFill>
                <a:latin typeface="Overpass"/>
              </a:rPr>
              <a:t>IPTW 2023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 bwMode="auto">
          <a:xfrm>
            <a:off x="623879" y="5419800"/>
            <a:ext cx="7488360" cy="86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1800" b="1" strike="noStrike" spc="-1">
                <a:solidFill>
                  <a:srgbClr val="FFFFFF"/>
                </a:solidFill>
                <a:latin typeface="Overpass"/>
              </a:rPr>
              <a:t>International Parallel Tools Workshop, 5./6. October 2023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Titel 1"/>
          <p:cNvSpPr/>
          <p:nvPr/>
        </p:nvSpPr>
        <p:spPr bwMode="auto">
          <a:xfrm>
            <a:off x="3600000" y="3164760"/>
            <a:ext cx="7738920" cy="54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noAutofit/>
          </a:bodyPr>
          <a:p>
            <a:pPr>
              <a:lnSpc>
                <a:spcPct val="90000"/>
              </a:lnSpc>
              <a:defRPr/>
            </a:pPr>
            <a:r>
              <a:rPr lang="de-DE" sz="4800" b="1" strike="noStrike" spc="-1">
                <a:solidFill>
                  <a:srgbClr val="FFFFFF"/>
                </a:solidFill>
                <a:latin typeface="Overpass"/>
                <a:ea typeface="DejaVu Sans"/>
              </a:rPr>
              <a:t>Thanks for participating!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2447804" name="PlaceHolder 1"/>
          <p:cNvSpPr>
            <a:spLocks noGrp="1"/>
          </p:cNvSpPr>
          <p:nvPr>
            <p:ph type="title"/>
          </p:nvPr>
        </p:nvSpPr>
        <p:spPr bwMode="auto">
          <a:xfrm>
            <a:off x="623877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MPI: Hybrid Programming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9916795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sp>
        <p:nvSpPr>
          <p:cNvPr id="585845432" name=""/>
          <p:cNvSpPr/>
          <p:nvPr/>
        </p:nvSpPr>
        <p:spPr bwMode="auto">
          <a:xfrm flipH="0" flipV="0">
            <a:off x="1423529" y="2203823"/>
            <a:ext cx="2913529" cy="2427941"/>
          </a:xfrm>
          <a:prstGeom prst="rect">
            <a:avLst/>
          </a:prstGeom>
          <a:noFill/>
          <a:ln w="12699" cap="flat" cmpd="sng" algn="ctr">
            <a:solidFill>
              <a:schemeClr val="accent1">
                <a:lumMod val="50196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328388" name=""/>
          <p:cNvSpPr/>
          <p:nvPr/>
        </p:nvSpPr>
        <p:spPr bwMode="auto">
          <a:xfrm flipH="0" flipV="0">
            <a:off x="1628970" y="3186205"/>
            <a:ext cx="2502646" cy="485588"/>
          </a:xfrm>
          <a:prstGeom prst="rect">
            <a:avLst/>
          </a:prstGeom>
          <a:solidFill>
            <a:schemeClr val="bg2">
              <a:lumMod val="95000"/>
            </a:schemeClr>
          </a:solidFill>
          <a:ln w="12699" cap="flat" cmpd="sng" algn="ctr">
            <a:solidFill>
              <a:schemeClr val="accent1">
                <a:lumMod val="50196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2170587" y="3186205"/>
            <a:ext cx="0" cy="504264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835048" name=""/>
          <p:cNvCxnSpPr>
            <a:cxnSpLocks/>
          </p:cNvCxnSpPr>
          <p:nvPr/>
        </p:nvCxnSpPr>
        <p:spPr bwMode="auto">
          <a:xfrm flipH="0" flipV="0">
            <a:off x="2864190" y="3179441"/>
            <a:ext cx="0" cy="504264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1163820" name=""/>
          <p:cNvCxnSpPr>
            <a:cxnSpLocks/>
          </p:cNvCxnSpPr>
          <p:nvPr/>
        </p:nvCxnSpPr>
        <p:spPr bwMode="auto">
          <a:xfrm flipH="0" flipV="0">
            <a:off x="3557793" y="3186205"/>
            <a:ext cx="0" cy="490735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951811" name=""/>
          <p:cNvSpPr txBox="1"/>
          <p:nvPr/>
        </p:nvSpPr>
        <p:spPr bwMode="auto">
          <a:xfrm flipH="0" flipV="0">
            <a:off x="1703676" y="4008676"/>
            <a:ext cx="432798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T0</a:t>
            </a:r>
            <a:endParaRPr/>
          </a:p>
        </p:txBody>
      </p:sp>
      <p:sp>
        <p:nvSpPr>
          <p:cNvPr id="464240269" name=""/>
          <p:cNvSpPr txBox="1"/>
          <p:nvPr/>
        </p:nvSpPr>
        <p:spPr bwMode="auto">
          <a:xfrm flipH="0" flipV="0">
            <a:off x="3033771" y="4008676"/>
            <a:ext cx="433518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T2</a:t>
            </a:r>
            <a:endParaRPr/>
          </a:p>
        </p:txBody>
      </p:sp>
      <p:sp>
        <p:nvSpPr>
          <p:cNvPr id="12629812" name=""/>
          <p:cNvSpPr txBox="1"/>
          <p:nvPr/>
        </p:nvSpPr>
        <p:spPr bwMode="auto">
          <a:xfrm flipH="0" flipV="0">
            <a:off x="2368363" y="4008676"/>
            <a:ext cx="433518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T1</a:t>
            </a:r>
            <a:endParaRPr/>
          </a:p>
        </p:txBody>
      </p:sp>
      <p:sp>
        <p:nvSpPr>
          <p:cNvPr id="2075705153" name=""/>
          <p:cNvSpPr txBox="1"/>
          <p:nvPr/>
        </p:nvSpPr>
        <p:spPr bwMode="auto">
          <a:xfrm flipH="0" flipV="0">
            <a:off x="3699178" y="4008676"/>
            <a:ext cx="433518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T3</a:t>
            </a:r>
            <a:endParaRPr/>
          </a:p>
        </p:txBody>
      </p:sp>
      <p:sp>
        <p:nvSpPr>
          <p:cNvPr id="495389497" name=""/>
          <p:cNvSpPr txBox="1"/>
          <p:nvPr/>
        </p:nvSpPr>
        <p:spPr bwMode="auto">
          <a:xfrm flipH="0" flipV="0">
            <a:off x="2526934" y="2935240"/>
            <a:ext cx="674872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buffer</a:t>
            </a:r>
            <a:endParaRPr/>
          </a:p>
        </p:txBody>
      </p:sp>
      <p:sp>
        <p:nvSpPr>
          <p:cNvPr id="976251832" name=""/>
          <p:cNvSpPr txBox="1"/>
          <p:nvPr/>
        </p:nvSpPr>
        <p:spPr bwMode="auto">
          <a:xfrm flipH="0" flipV="0">
            <a:off x="2199916" y="2390587"/>
            <a:ext cx="1329629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 b="1"/>
              <a:t>Rank 0</a:t>
            </a:r>
            <a:endParaRPr sz="1200" b="1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16199969" flipH="0" flipV="1">
            <a:off x="1731124" y="3836044"/>
            <a:ext cx="36676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046148" name=""/>
          <p:cNvCxnSpPr>
            <a:cxnSpLocks/>
          </p:cNvCxnSpPr>
          <p:nvPr/>
        </p:nvCxnSpPr>
        <p:spPr bwMode="auto">
          <a:xfrm rot="16199969" flipH="0" flipV="1">
            <a:off x="2398208" y="3836044"/>
            <a:ext cx="36676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442519" name=""/>
          <p:cNvCxnSpPr>
            <a:cxnSpLocks/>
          </p:cNvCxnSpPr>
          <p:nvPr/>
        </p:nvCxnSpPr>
        <p:spPr bwMode="auto">
          <a:xfrm rot="16199969" flipH="0" flipV="1">
            <a:off x="3065292" y="3836044"/>
            <a:ext cx="36676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8189809" name=""/>
          <p:cNvCxnSpPr>
            <a:cxnSpLocks/>
          </p:cNvCxnSpPr>
          <p:nvPr/>
        </p:nvCxnSpPr>
        <p:spPr bwMode="auto">
          <a:xfrm rot="16199969" flipH="0" flipV="1">
            <a:off x="3732375" y="3836044"/>
            <a:ext cx="36676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0883227" name=""/>
          <p:cNvSpPr txBox="1"/>
          <p:nvPr/>
        </p:nvSpPr>
        <p:spPr bwMode="auto">
          <a:xfrm flipH="0" flipV="0">
            <a:off x="1696911" y="3309473"/>
            <a:ext cx="434957" cy="244199"/>
          </a:xfrm>
          <a:prstGeom prst="rect">
            <a:avLst/>
          </a:prstGeom>
          <a:noFill/>
          <a:ln w="1269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p0</a:t>
            </a:r>
            <a:endParaRPr/>
          </a:p>
        </p:txBody>
      </p:sp>
      <p:sp>
        <p:nvSpPr>
          <p:cNvPr id="1186446553" name=""/>
          <p:cNvSpPr txBox="1"/>
          <p:nvPr/>
        </p:nvSpPr>
        <p:spPr bwMode="auto">
          <a:xfrm flipH="0" flipV="0">
            <a:off x="3027006" y="3309473"/>
            <a:ext cx="434238" cy="244199"/>
          </a:xfrm>
          <a:prstGeom prst="rect">
            <a:avLst/>
          </a:prstGeom>
          <a:noFill/>
          <a:ln w="1269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p2</a:t>
            </a:r>
            <a:endParaRPr/>
          </a:p>
        </p:txBody>
      </p:sp>
      <p:sp>
        <p:nvSpPr>
          <p:cNvPr id="1033301807" name=""/>
          <p:cNvSpPr txBox="1"/>
          <p:nvPr/>
        </p:nvSpPr>
        <p:spPr bwMode="auto">
          <a:xfrm flipH="0" flipV="0">
            <a:off x="2361598" y="3309473"/>
            <a:ext cx="434238" cy="244199"/>
          </a:xfrm>
          <a:prstGeom prst="rect">
            <a:avLst/>
          </a:prstGeom>
          <a:noFill/>
          <a:ln w="1269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p1</a:t>
            </a:r>
            <a:endParaRPr/>
          </a:p>
        </p:txBody>
      </p:sp>
      <p:sp>
        <p:nvSpPr>
          <p:cNvPr id="1499050280" name=""/>
          <p:cNvSpPr txBox="1"/>
          <p:nvPr/>
        </p:nvSpPr>
        <p:spPr bwMode="auto">
          <a:xfrm flipH="0" flipV="0">
            <a:off x="3692413" y="3309473"/>
            <a:ext cx="434238" cy="244199"/>
          </a:xfrm>
          <a:prstGeom prst="rect">
            <a:avLst/>
          </a:prstGeom>
          <a:noFill/>
          <a:ln w="1269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p3</a:t>
            </a:r>
            <a:endParaRPr/>
          </a:p>
        </p:txBody>
      </p:sp>
      <p:sp>
        <p:nvSpPr>
          <p:cNvPr id="1968285661" name=""/>
          <p:cNvSpPr/>
          <p:nvPr/>
        </p:nvSpPr>
        <p:spPr bwMode="auto">
          <a:xfrm flipH="0" flipV="0">
            <a:off x="7205159" y="2217602"/>
            <a:ext cx="2913529" cy="2427941"/>
          </a:xfrm>
          <a:prstGeom prst="rect">
            <a:avLst/>
          </a:prstGeom>
          <a:noFill/>
          <a:ln w="12699" cap="flat" cmpd="sng" algn="ctr">
            <a:solidFill>
              <a:schemeClr val="accent1">
                <a:lumMod val="50196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552375" name=""/>
          <p:cNvSpPr/>
          <p:nvPr/>
        </p:nvSpPr>
        <p:spPr bwMode="auto">
          <a:xfrm flipH="0" flipV="0">
            <a:off x="7410600" y="3199985"/>
            <a:ext cx="2502646" cy="485588"/>
          </a:xfrm>
          <a:prstGeom prst="rect">
            <a:avLst/>
          </a:prstGeom>
          <a:solidFill>
            <a:schemeClr val="bg2">
              <a:lumMod val="95000"/>
            </a:schemeClr>
          </a:solidFill>
          <a:ln w="12699" cap="flat" cmpd="sng" algn="ctr">
            <a:solidFill>
              <a:schemeClr val="accent1">
                <a:lumMod val="50196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272834495" name=""/>
          <p:cNvCxnSpPr>
            <a:cxnSpLocks/>
          </p:cNvCxnSpPr>
          <p:nvPr/>
        </p:nvCxnSpPr>
        <p:spPr bwMode="auto">
          <a:xfrm flipH="0" flipV="0">
            <a:off x="7952218" y="3199985"/>
            <a:ext cx="0" cy="504264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9382397" name=""/>
          <p:cNvCxnSpPr>
            <a:cxnSpLocks/>
          </p:cNvCxnSpPr>
          <p:nvPr/>
        </p:nvCxnSpPr>
        <p:spPr bwMode="auto">
          <a:xfrm flipH="0" flipV="0">
            <a:off x="8645820" y="3193220"/>
            <a:ext cx="0" cy="504264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594606" name=""/>
          <p:cNvCxnSpPr>
            <a:cxnSpLocks/>
          </p:cNvCxnSpPr>
          <p:nvPr/>
        </p:nvCxnSpPr>
        <p:spPr bwMode="auto">
          <a:xfrm flipH="0" flipV="0">
            <a:off x="9339423" y="3199985"/>
            <a:ext cx="0" cy="490735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6521007" name=""/>
          <p:cNvSpPr txBox="1"/>
          <p:nvPr/>
        </p:nvSpPr>
        <p:spPr bwMode="auto">
          <a:xfrm flipH="0" flipV="0">
            <a:off x="7485306" y="4022455"/>
            <a:ext cx="432798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T0</a:t>
            </a:r>
            <a:endParaRPr/>
          </a:p>
        </p:txBody>
      </p:sp>
      <p:sp>
        <p:nvSpPr>
          <p:cNvPr id="983403217" name=""/>
          <p:cNvSpPr txBox="1"/>
          <p:nvPr/>
        </p:nvSpPr>
        <p:spPr bwMode="auto">
          <a:xfrm flipH="0" flipV="0">
            <a:off x="8815401" y="4022455"/>
            <a:ext cx="433518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T2</a:t>
            </a:r>
            <a:endParaRPr/>
          </a:p>
        </p:txBody>
      </p:sp>
      <p:sp>
        <p:nvSpPr>
          <p:cNvPr id="1369985048" name=""/>
          <p:cNvSpPr txBox="1"/>
          <p:nvPr/>
        </p:nvSpPr>
        <p:spPr bwMode="auto">
          <a:xfrm flipH="0" flipV="0">
            <a:off x="8149993" y="4022455"/>
            <a:ext cx="433518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T1</a:t>
            </a:r>
            <a:endParaRPr/>
          </a:p>
        </p:txBody>
      </p:sp>
      <p:sp>
        <p:nvSpPr>
          <p:cNvPr id="344618678" name=""/>
          <p:cNvSpPr txBox="1"/>
          <p:nvPr/>
        </p:nvSpPr>
        <p:spPr bwMode="auto">
          <a:xfrm flipH="0" flipV="0">
            <a:off x="9480808" y="4022455"/>
            <a:ext cx="433518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T3</a:t>
            </a:r>
            <a:endParaRPr/>
          </a:p>
        </p:txBody>
      </p:sp>
      <p:sp>
        <p:nvSpPr>
          <p:cNvPr id="1331620564" name=""/>
          <p:cNvSpPr txBox="1"/>
          <p:nvPr/>
        </p:nvSpPr>
        <p:spPr bwMode="auto">
          <a:xfrm flipH="0" flipV="0">
            <a:off x="8308564" y="2949020"/>
            <a:ext cx="674872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buffer</a:t>
            </a:r>
            <a:endParaRPr/>
          </a:p>
        </p:txBody>
      </p:sp>
      <p:sp>
        <p:nvSpPr>
          <p:cNvPr id="474161018" name=""/>
          <p:cNvSpPr txBox="1"/>
          <p:nvPr/>
        </p:nvSpPr>
        <p:spPr bwMode="auto">
          <a:xfrm flipH="0" flipV="0">
            <a:off x="7981546" y="2404367"/>
            <a:ext cx="1331069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 b="1"/>
              <a:t>Rank 1</a:t>
            </a:r>
            <a:endParaRPr sz="1200" b="1"/>
          </a:p>
        </p:txBody>
      </p:sp>
      <p:cxnSp>
        <p:nvCxnSpPr>
          <p:cNvPr id="839234216" name=""/>
          <p:cNvCxnSpPr>
            <a:cxnSpLocks/>
          </p:cNvCxnSpPr>
          <p:nvPr/>
        </p:nvCxnSpPr>
        <p:spPr bwMode="auto">
          <a:xfrm rot="16199969" flipH="0" flipV="1">
            <a:off x="7512754" y="3849823"/>
            <a:ext cx="36676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155171" name=""/>
          <p:cNvCxnSpPr>
            <a:cxnSpLocks/>
          </p:cNvCxnSpPr>
          <p:nvPr/>
        </p:nvCxnSpPr>
        <p:spPr bwMode="auto">
          <a:xfrm rot="16199969" flipH="0" flipV="1">
            <a:off x="8179837" y="3849823"/>
            <a:ext cx="36676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255094" name=""/>
          <p:cNvCxnSpPr>
            <a:cxnSpLocks/>
          </p:cNvCxnSpPr>
          <p:nvPr/>
        </p:nvCxnSpPr>
        <p:spPr bwMode="auto">
          <a:xfrm rot="16199969" flipH="0" flipV="1">
            <a:off x="8846921" y="3849823"/>
            <a:ext cx="36676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092146" name=""/>
          <p:cNvCxnSpPr>
            <a:cxnSpLocks/>
          </p:cNvCxnSpPr>
          <p:nvPr/>
        </p:nvCxnSpPr>
        <p:spPr bwMode="auto">
          <a:xfrm rot="16199969" flipH="0" flipV="1">
            <a:off x="9514005" y="3849823"/>
            <a:ext cx="36676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76097" name=""/>
          <p:cNvSpPr txBox="1"/>
          <p:nvPr/>
        </p:nvSpPr>
        <p:spPr bwMode="auto">
          <a:xfrm flipH="0" flipV="0">
            <a:off x="7478541" y="3323252"/>
            <a:ext cx="434957" cy="244199"/>
          </a:xfrm>
          <a:prstGeom prst="rect">
            <a:avLst/>
          </a:prstGeom>
          <a:noFill/>
          <a:ln w="1269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p0</a:t>
            </a:r>
            <a:endParaRPr/>
          </a:p>
        </p:txBody>
      </p:sp>
      <p:sp>
        <p:nvSpPr>
          <p:cNvPr id="2004717120" name=""/>
          <p:cNvSpPr txBox="1"/>
          <p:nvPr/>
        </p:nvSpPr>
        <p:spPr bwMode="auto">
          <a:xfrm flipH="0" flipV="0">
            <a:off x="8808636" y="3323252"/>
            <a:ext cx="434238" cy="244199"/>
          </a:xfrm>
          <a:prstGeom prst="rect">
            <a:avLst/>
          </a:prstGeom>
          <a:noFill/>
          <a:ln w="1269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p2</a:t>
            </a:r>
            <a:endParaRPr/>
          </a:p>
        </p:txBody>
      </p:sp>
      <p:sp>
        <p:nvSpPr>
          <p:cNvPr id="237135794" name=""/>
          <p:cNvSpPr txBox="1"/>
          <p:nvPr/>
        </p:nvSpPr>
        <p:spPr bwMode="auto">
          <a:xfrm flipH="0" flipV="0">
            <a:off x="8143229" y="3323252"/>
            <a:ext cx="434238" cy="244199"/>
          </a:xfrm>
          <a:prstGeom prst="rect">
            <a:avLst/>
          </a:prstGeom>
          <a:noFill/>
          <a:ln w="1269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p1</a:t>
            </a:r>
            <a:endParaRPr/>
          </a:p>
        </p:txBody>
      </p:sp>
      <p:sp>
        <p:nvSpPr>
          <p:cNvPr id="816837171" name=""/>
          <p:cNvSpPr txBox="1"/>
          <p:nvPr/>
        </p:nvSpPr>
        <p:spPr bwMode="auto">
          <a:xfrm flipH="0" flipV="0">
            <a:off x="9474044" y="3323252"/>
            <a:ext cx="434238" cy="244199"/>
          </a:xfrm>
          <a:prstGeom prst="rect">
            <a:avLst/>
          </a:prstGeom>
          <a:noFill/>
          <a:ln w="1269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p3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 bwMode="auto">
          <a:xfrm>
            <a:off x="623879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-1">
                <a:solidFill>
                  <a:srgbClr val="1D3D91"/>
                </a:solidFill>
                <a:latin typeface="Overpass"/>
              </a:rPr>
              <a:t>MPI: Partitioned Communication Operations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sp>
        <p:nvSpPr>
          <p:cNvPr id="1649874320" name=""/>
          <p:cNvSpPr txBox="1"/>
          <p:nvPr/>
        </p:nvSpPr>
        <p:spPr bwMode="auto">
          <a:xfrm flipH="0" flipV="0">
            <a:off x="5636953" y="2221973"/>
            <a:ext cx="1439133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MPI_Psend_init</a:t>
            </a:r>
            <a:endParaRPr/>
          </a:p>
        </p:txBody>
      </p:sp>
      <p:sp>
        <p:nvSpPr>
          <p:cNvPr id="1385587675" name=""/>
          <p:cNvSpPr txBox="1"/>
          <p:nvPr/>
        </p:nvSpPr>
        <p:spPr bwMode="auto">
          <a:xfrm flipH="0" flipV="0">
            <a:off x="5636953" y="2827502"/>
            <a:ext cx="1444891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MPI_Start</a:t>
            </a:r>
            <a:endParaRPr/>
          </a:p>
        </p:txBody>
      </p:sp>
      <p:sp>
        <p:nvSpPr>
          <p:cNvPr id="177698548" name=""/>
          <p:cNvSpPr txBox="1"/>
          <p:nvPr/>
        </p:nvSpPr>
        <p:spPr bwMode="auto">
          <a:xfrm flipH="0" flipV="0">
            <a:off x="4855206" y="3432892"/>
            <a:ext cx="893438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MPI_Pready</a:t>
            </a:r>
            <a:endParaRPr/>
          </a:p>
        </p:txBody>
      </p:sp>
      <p:sp>
        <p:nvSpPr>
          <p:cNvPr id="1757265791" name=""/>
          <p:cNvSpPr txBox="1"/>
          <p:nvPr/>
        </p:nvSpPr>
        <p:spPr bwMode="auto">
          <a:xfrm flipH="0" flipV="0">
            <a:off x="5912501" y="3432892"/>
            <a:ext cx="893797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MPI_Pready</a:t>
            </a:r>
            <a:endParaRPr/>
          </a:p>
        </p:txBody>
      </p:sp>
      <p:sp>
        <p:nvSpPr>
          <p:cNvPr id="1405570019" name=""/>
          <p:cNvSpPr txBox="1"/>
          <p:nvPr/>
        </p:nvSpPr>
        <p:spPr bwMode="auto">
          <a:xfrm flipH="0" flipV="0">
            <a:off x="6959058" y="3432892"/>
            <a:ext cx="894157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MPI_Pready</a:t>
            </a:r>
            <a:endParaRPr/>
          </a:p>
        </p:txBody>
      </p:sp>
      <p:sp>
        <p:nvSpPr>
          <p:cNvPr id="1994145483" name=""/>
          <p:cNvSpPr txBox="1"/>
          <p:nvPr/>
        </p:nvSpPr>
        <p:spPr bwMode="auto">
          <a:xfrm flipH="0" flipV="0">
            <a:off x="5631194" y="3960004"/>
            <a:ext cx="1451372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MPI_Wait/MPI_Test</a:t>
            </a:r>
            <a:endParaRPr/>
          </a:p>
        </p:txBody>
      </p:sp>
      <p:sp>
        <p:nvSpPr>
          <p:cNvPr id="1923080249" name=""/>
          <p:cNvSpPr txBox="1"/>
          <p:nvPr/>
        </p:nvSpPr>
        <p:spPr bwMode="auto">
          <a:xfrm flipH="0" flipV="0">
            <a:off x="5636953" y="4482164"/>
            <a:ext cx="1458572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MPI_Request_free</a:t>
            </a:r>
            <a:endParaRPr/>
          </a:p>
        </p:txBody>
      </p:sp>
      <p:cxnSp>
        <p:nvCxnSpPr>
          <p:cNvPr id="0" name=""/>
          <p:cNvCxnSpPr>
            <a:cxnSpLocks/>
            <a:stCxn id="1649874320" idx="2"/>
            <a:endCxn id="1385587675" idx="0"/>
          </p:cNvCxnSpPr>
          <p:nvPr/>
        </p:nvCxnSpPr>
        <p:spPr bwMode="auto">
          <a:xfrm rot="5399976" flipH="0" flipV="1">
            <a:off x="6177295" y="2646838"/>
            <a:ext cx="361330" cy="0"/>
          </a:xfrm>
          <a:prstGeom prst="line">
            <a:avLst/>
          </a:prstGeom>
          <a:ln w="12699" cap="flat" cmpd="sng" algn="ctr">
            <a:solidFill>
              <a:schemeClr val="tx1">
                <a:lumMod val="94901"/>
                <a:lumOff val="5099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385587675" idx="2"/>
            <a:endCxn id="1757265791" idx="0"/>
          </p:cNvCxnSpPr>
          <p:nvPr/>
        </p:nvCxnSpPr>
        <p:spPr bwMode="auto">
          <a:xfrm rot="5399976" flipH="0" flipV="1">
            <a:off x="6178806" y="3252298"/>
            <a:ext cx="361188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385587675" idx="2"/>
            <a:endCxn id="177698548" idx="0"/>
          </p:cNvCxnSpPr>
          <p:nvPr/>
        </p:nvCxnSpPr>
        <p:spPr bwMode="auto">
          <a:xfrm rot="5399976" flipH="0" flipV="0">
            <a:off x="5650068" y="2723560"/>
            <a:ext cx="361188" cy="1057474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385587675" idx="2"/>
            <a:endCxn id="1405570019" idx="0"/>
          </p:cNvCxnSpPr>
          <p:nvPr/>
        </p:nvCxnSpPr>
        <p:spPr bwMode="auto">
          <a:xfrm rot="5399976" flipH="0" flipV="1">
            <a:off x="6702174" y="2728929"/>
            <a:ext cx="361188" cy="1046737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77698548" idx="2"/>
            <a:endCxn id="1994145483" idx="0"/>
          </p:cNvCxnSpPr>
          <p:nvPr/>
        </p:nvCxnSpPr>
        <p:spPr bwMode="auto">
          <a:xfrm rot="5399976" flipH="0" flipV="1">
            <a:off x="5687947" y="3291069"/>
            <a:ext cx="282911" cy="1054955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757265791" idx="2"/>
            <a:endCxn id="1994145483" idx="0"/>
          </p:cNvCxnSpPr>
          <p:nvPr/>
        </p:nvCxnSpPr>
        <p:spPr bwMode="auto">
          <a:xfrm rot="5399976" flipH="0" flipV="0">
            <a:off x="6216684" y="3818548"/>
            <a:ext cx="282911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405570019" idx="2"/>
            <a:endCxn id="1994145483" idx="0"/>
          </p:cNvCxnSpPr>
          <p:nvPr/>
        </p:nvCxnSpPr>
        <p:spPr bwMode="auto">
          <a:xfrm rot="5399976" flipH="0" flipV="0">
            <a:off x="6740053" y="3293919"/>
            <a:ext cx="282911" cy="1049256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994145483" idx="2"/>
            <a:endCxn id="1923080249" idx="0"/>
          </p:cNvCxnSpPr>
          <p:nvPr/>
        </p:nvCxnSpPr>
        <p:spPr bwMode="auto">
          <a:xfrm rot="5399976" flipH="0" flipV="1">
            <a:off x="6222580" y="4343184"/>
            <a:ext cx="277959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 bwMode="auto">
          <a:xfrm>
            <a:off x="623879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-1">
                <a:solidFill>
                  <a:srgbClr val="1D3D91"/>
                </a:solidFill>
                <a:latin typeface="Overpass"/>
              </a:rPr>
              <a:t>MPI-4.1: Nonblocking Communication Operations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defRPr/>
            </a:pPr>
            <a:r>
              <a:rPr lang="en-US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Order (3.5)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 Messages are </a:t>
            </a:r>
            <a:r>
              <a:rPr lang="en-US" sz="1800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nonovertaking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If a sender sends two messages in succession to the</a:t>
            </a:r>
            <a:endParaRPr lang="en-US" sz="1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same destination, and both match the same receive, then this operation cannot receive the</a:t>
            </a:r>
            <a:endParaRPr lang="en-US" sz="1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second message if the first one is still pending. [analogously for receive operations]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Order (3.7.4)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 Nonblocking communication operations are ordered according to the execution</a:t>
            </a: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order of the calls that initiate the communication.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453817" name="PlaceHolder 1"/>
          <p:cNvSpPr>
            <a:spLocks noGrp="1"/>
          </p:cNvSpPr>
          <p:nvPr>
            <p:ph type="title"/>
          </p:nvPr>
        </p:nvSpPr>
        <p:spPr bwMode="auto">
          <a:xfrm>
            <a:off x="623878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MPI-4.1: Nonblocking Communication Operations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9045036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1800" b="1" strike="noStrike" spc="0">
                <a:solidFill>
                  <a:srgbClr val="000000"/>
                </a:solidFill>
                <a:latin typeface="Arial"/>
                <a:ea typeface="DejaVu Sans"/>
              </a:rPr>
              <a:t>Progress (3.7.4)</a:t>
            </a:r>
            <a:r>
              <a:rPr lang="en-US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. A call to MPI_WAIT that completes a receive will eventually terminate and return if a matching send has been started, unless the send is satisfied by another receive.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In particular, if the matching send is nonblocking, then the receive should complete even if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no call is executed by the sender to complete the send.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1926072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 bwMode="auto">
          <a:xfrm>
            <a:off x="623879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-1">
                <a:solidFill>
                  <a:srgbClr val="1D3D91"/>
                </a:solidFill>
                <a:latin typeface="Overpass"/>
              </a:rPr>
              <a:t>MPI-4.1: Partitioned Communication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Rationale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 Partitioned communication is designed to provide opportunities for MPI implementations to optimize data transfers. MPI is free to choose how many transfers to do within a partitioned communication send independent of how many partitions are reported as ready to MPI through MPI_PREADY calls.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Aggregation of partitions is permitted but not required.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Ordering of partitions is permitted but not required.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 naive implementation can simply wait for the entire message buffer to be marked ready before any transfer(s) occur and could wait until the completion function is called on a request before transferring data.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However, this modality of communication gives MPI implementations far more flexibility in data movement than nonpartitioned </a:t>
            </a:r>
            <a:r>
              <a:rPr lang="en-US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communications. (</a:t>
            </a:r>
            <a:r>
              <a:rPr lang="en-US" sz="1800" b="0" i="1" strike="noStrike" spc="0">
                <a:solidFill>
                  <a:srgbClr val="000000"/>
                </a:solidFill>
                <a:latin typeface="Arial"/>
                <a:ea typeface="DejaVu Sans"/>
              </a:rPr>
              <a:t>End of rationale.</a:t>
            </a:r>
            <a:r>
              <a:rPr lang="en-US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0248947" name="PlaceHolder 1"/>
          <p:cNvSpPr>
            <a:spLocks noGrp="1"/>
          </p:cNvSpPr>
          <p:nvPr>
            <p:ph type="title"/>
          </p:nvPr>
        </p:nvSpPr>
        <p:spPr bwMode="auto">
          <a:xfrm>
            <a:off x="623878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Possible optimizations – Less locking overhead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3219087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4057236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8448036" name="PlaceHolder 1"/>
          <p:cNvSpPr>
            <a:spLocks noGrp="1"/>
          </p:cNvSpPr>
          <p:nvPr>
            <p:ph type="title"/>
          </p:nvPr>
        </p:nvSpPr>
        <p:spPr bwMode="auto">
          <a:xfrm>
            <a:off x="623877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Possible optimizations – Early-bird effect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48768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235265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HLRS-Farben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HLRS-Farben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HLRS-Farben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/>
  <Paragraphs>0</Paragraphs>
  <Slides>29</Slides>
  <Notes>29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Axel Schneewind</dc:creator>
  <cp:keywords/>
  <dc:description/>
  <dc:identifier/>
  <dc:language>de-DE</dc:language>
  <cp:lastModifiedBy/>
  <cp:revision>153</cp:revision>
  <dcterms:created xsi:type="dcterms:W3CDTF">2023-01-30T20:10:20Z</dcterms:created>
  <dcterms:modified xsi:type="dcterms:W3CDTF">2024-04-05T09:58:20Z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8</vt:i4>
  </property>
</Properties>
</file>