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10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5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0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19437E9-740A-48E0-A501-D0C0CF7E2C8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FF55A7-647F-45CD-9954-A7E31C1B461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Key Visual" descr=""/>
          <p:cNvPicPr/>
          <p:nvPr/>
        </p:nvPicPr>
        <p:blipFill>
          <a:blip r:embed="rId2"/>
          <a:stretch/>
        </p:blipFill>
        <p:spPr>
          <a:xfrm>
            <a:off x="0" y="1630080"/>
            <a:ext cx="12189600" cy="5225400"/>
          </a:xfrm>
          <a:prstGeom prst="rect">
            <a:avLst/>
          </a:prstGeom>
          <a:ln w="0">
            <a:noFill/>
          </a:ln>
        </p:spPr>
      </p:pic>
      <p:pic>
        <p:nvPicPr>
          <p:cNvPr id="1" name="Verlauf" descr=""/>
          <p:cNvPicPr/>
          <p:nvPr/>
        </p:nvPicPr>
        <p:blipFill>
          <a:blip r:embed="rId3"/>
          <a:stretch/>
        </p:blipFill>
        <p:spPr>
          <a:xfrm>
            <a:off x="0" y="0"/>
            <a:ext cx="12189600" cy="6855480"/>
          </a:xfrm>
          <a:prstGeom prst="rect">
            <a:avLst/>
          </a:prstGeom>
          <a:ln w="0">
            <a:noFill/>
          </a:ln>
        </p:spPr>
      </p:pic>
      <p:sp>
        <p:nvSpPr>
          <p:cNvPr id="2" name="Name des Zentrums"/>
          <p:cNvSpPr/>
          <p:nvPr/>
        </p:nvSpPr>
        <p:spPr>
          <a:xfrm>
            <a:off x="633600" y="2893320"/>
            <a:ext cx="1888200" cy="9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1800"/>
              </a:lnSpc>
            </a:pPr>
            <a:r>
              <a:rPr b="0" lang="de-DE" sz="1500" spc="-1" strike="noStrike">
                <a:solidFill>
                  <a:schemeClr val="lt1"/>
                </a:solidFill>
                <a:latin typeface="Overpass"/>
                <a:ea typeface="DejaVu Sans"/>
              </a:rPr>
              <a:t>High-Performance Computing Center Stuttgart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 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"/>
          <p:cNvPicPr/>
          <p:nvPr/>
        </p:nvPicPr>
        <p:blipFill>
          <a:blip r:embed="rId2"/>
          <a:stretch/>
        </p:blipFill>
        <p:spPr>
          <a:xfrm>
            <a:off x="0" y="0"/>
            <a:ext cx="12189600" cy="6855480"/>
          </a:xfrm>
          <a:prstGeom prst="rect">
            <a:avLst/>
          </a:prstGeom>
          <a:ln w="0">
            <a:noFill/>
          </a:ln>
        </p:spPr>
      </p:pic>
      <p:sp>
        <p:nvSpPr>
          <p:cNvPr id="6" name="Textfeld 6"/>
          <p:cNvSpPr/>
          <p:nvPr/>
        </p:nvSpPr>
        <p:spPr>
          <a:xfrm>
            <a:off x="10488600" y="6453360"/>
            <a:ext cx="643320" cy="16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</a:pPr>
            <a:endParaRPr b="0" lang="de-DE" sz="1100" spc="-1" strike="noStrike">
              <a:solidFill>
                <a:srgbClr val="1c4087"/>
              </a:solidFill>
              <a:latin typeface="Overpass"/>
              <a:ea typeface="DejaVu Sans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ftr" idx="1"/>
          </p:nvPr>
        </p:nvSpPr>
        <p:spPr>
          <a:xfrm>
            <a:off x="1981080" y="6344640"/>
            <a:ext cx="875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de-DE" sz="1100" spc="-1" strike="noStrike">
                <a:solidFill>
                  <a:srgbClr val="1d3c91"/>
                </a:solidFill>
                <a:latin typeface="Overpas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1100" spc="-1" strike="noStrike">
                <a:solidFill>
                  <a:srgbClr val="1d3c91"/>
                </a:solidFill>
                <a:latin typeface="Overpass"/>
              </a:rPr>
              <a:t>&lt;footer&gt;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2"/>
          </p:nvPr>
        </p:nvSpPr>
        <p:spPr>
          <a:xfrm>
            <a:off x="10848960" y="6344640"/>
            <a:ext cx="81072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DE" sz="1100" spc="-1" strike="noStrike">
                <a:solidFill>
                  <a:srgbClr val="1d3c91"/>
                </a:solidFill>
                <a:latin typeface="Overpas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3854AD86-852B-4866-A597-A0290A301EF9}" type="slidenum">
              <a:rPr b="0" lang="de-DE" sz="1100" spc="-1" strike="noStrike">
                <a:solidFill>
                  <a:srgbClr val="1d3c91"/>
                </a:solidFill>
                <a:latin typeface="Overpas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3"/>
          </p:nvPr>
        </p:nvSpPr>
        <p:spPr>
          <a:xfrm>
            <a:off x="630720" y="6344640"/>
            <a:ext cx="1237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 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ey Visual" descr=""/>
          <p:cNvPicPr/>
          <p:nvPr/>
        </p:nvPicPr>
        <p:blipFill>
          <a:blip r:embed="rId2"/>
          <a:stretch/>
        </p:blipFill>
        <p:spPr>
          <a:xfrm>
            <a:off x="0" y="1630080"/>
            <a:ext cx="12189960" cy="5225760"/>
          </a:xfrm>
          <a:prstGeom prst="rect">
            <a:avLst/>
          </a:prstGeom>
          <a:ln w="0">
            <a:noFill/>
          </a:ln>
        </p:spPr>
      </p:pic>
      <p:pic>
        <p:nvPicPr>
          <p:cNvPr id="13" name="Verlauf" descr=""/>
          <p:cNvPicPr/>
          <p:nvPr/>
        </p:nvPicPr>
        <p:blipFill>
          <a:blip r:embed="rId3"/>
          <a:stretch/>
        </p:blipFill>
        <p:spPr>
          <a:xfrm>
            <a:off x="0" y="0"/>
            <a:ext cx="12189960" cy="6855840"/>
          </a:xfrm>
          <a:prstGeom prst="rect">
            <a:avLst/>
          </a:prstGeom>
          <a:ln w="0">
            <a:noFill/>
          </a:ln>
        </p:spPr>
      </p:pic>
      <p:sp>
        <p:nvSpPr>
          <p:cNvPr id="14" name="Name des Zentrums"/>
          <p:cNvSpPr/>
          <p:nvPr/>
        </p:nvSpPr>
        <p:spPr>
          <a:xfrm>
            <a:off x="633600" y="2893320"/>
            <a:ext cx="1888560" cy="929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1800"/>
              </a:lnSpc>
            </a:pPr>
            <a:r>
              <a:rPr b="0" lang="de-DE" sz="1500" spc="-1" strike="noStrike">
                <a:solidFill>
                  <a:schemeClr val="lt1"/>
                </a:solidFill>
                <a:latin typeface="Overpass"/>
                <a:ea typeface="DejaVu Sans"/>
              </a:rPr>
              <a:t>High-Performance Computing Center Stuttgart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23160" y="4437000"/>
            <a:ext cx="10936080" cy="54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3300" spc="-1" strike="noStrike">
                <a:solidFill>
                  <a:srgbClr val="ffffff"/>
                </a:solidFill>
                <a:latin typeface="Overpass"/>
              </a:rPr>
              <a:t>Transfer optimizations on partitioned communication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Titel 4"/>
          <p:cNvSpPr/>
          <p:nvPr/>
        </p:nvSpPr>
        <p:spPr>
          <a:xfrm>
            <a:off x="623520" y="5337360"/>
            <a:ext cx="10513080" cy="54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</a:pPr>
            <a:r>
              <a:rPr b="1" lang="de-DE" sz="1800" spc="-1" strike="noStrike">
                <a:solidFill>
                  <a:srgbClr val="ffffff"/>
                </a:solidFill>
                <a:latin typeface="Overpass"/>
                <a:ea typeface="DejaVu Sans"/>
              </a:rPr>
              <a:t>Axel Schneewind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/>
          <p:nvPr/>
        </p:nvSpPr>
        <p:spPr>
          <a:xfrm>
            <a:off x="685800" y="1371600"/>
            <a:ext cx="10742760" cy="457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" name="PlaceHolder 4"/>
          <p:cNvSpPr/>
          <p:nvPr/>
        </p:nvSpPr>
        <p:spPr>
          <a:xfrm>
            <a:off x="624240" y="479880"/>
            <a:ext cx="806760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  <a:ea typeface="DejaVu Sans"/>
              </a:rPr>
              <a:t>OpenMPI: Send-&gt;Recv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1"/>
          <p:cNvSpPr>
            <a:spLocks noGrp="1"/>
          </p:cNvSpPr>
          <p:nvPr>
            <p:ph type="ftr" idx="12"/>
          </p:nvPr>
        </p:nvSpPr>
        <p:spPr>
          <a:xfrm>
            <a:off x="1981080" y="6344640"/>
            <a:ext cx="875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de-DE" sz="1100" spc="-1" strike="noStrike">
                <a:solidFill>
                  <a:srgbClr val="1d3c91"/>
                </a:solidFill>
                <a:latin typeface="Overpas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1100" spc="-1" strike="noStrike">
                <a:solidFill>
                  <a:srgbClr val="1d3c91"/>
                </a:solidFill>
                <a:latin typeface="Overpass"/>
              </a:rPr>
              <a:t>IPTW 2023 - 5./6. October 2023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3182400" y="1237680"/>
            <a:ext cx="5851440" cy="438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"/>
          <p:cNvSpPr/>
          <p:nvPr/>
        </p:nvSpPr>
        <p:spPr>
          <a:xfrm>
            <a:off x="685800" y="1371600"/>
            <a:ext cx="10742760" cy="457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" name="PlaceHolder 4"/>
          <p:cNvSpPr/>
          <p:nvPr/>
        </p:nvSpPr>
        <p:spPr>
          <a:xfrm>
            <a:off x="624240" y="479880"/>
            <a:ext cx="806760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  <a:ea typeface="DejaVu Sans"/>
              </a:rPr>
              <a:t>OpenMPI: ISend-&gt;IRecv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ftr" idx="13"/>
          </p:nvPr>
        </p:nvSpPr>
        <p:spPr>
          <a:xfrm>
            <a:off x="1981080" y="6344640"/>
            <a:ext cx="875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de-DE" sz="1100" spc="-1" strike="noStrike">
                <a:solidFill>
                  <a:srgbClr val="1d3c91"/>
                </a:solidFill>
                <a:latin typeface="Overpas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1100" spc="-1" strike="noStrike">
                <a:solidFill>
                  <a:srgbClr val="1d3c91"/>
                </a:solidFill>
                <a:latin typeface="Overpass"/>
              </a:rPr>
              <a:t>IPTW 2023 - 5./6. October 2023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3182400" y="1237680"/>
            <a:ext cx="5851800" cy="438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"/>
          <p:cNvSpPr/>
          <p:nvPr/>
        </p:nvSpPr>
        <p:spPr>
          <a:xfrm>
            <a:off x="685800" y="1371600"/>
            <a:ext cx="10742760" cy="457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2" name="PlaceHolder 4"/>
          <p:cNvSpPr/>
          <p:nvPr/>
        </p:nvSpPr>
        <p:spPr>
          <a:xfrm>
            <a:off x="624240" y="479880"/>
            <a:ext cx="806760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  <a:ea typeface="DejaVu Sans"/>
              </a:rPr>
              <a:t>OpenMPI: Pready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1"/>
          <p:cNvSpPr>
            <a:spLocks noGrp="1"/>
          </p:cNvSpPr>
          <p:nvPr>
            <p:ph type="ftr" idx="14"/>
          </p:nvPr>
        </p:nvSpPr>
        <p:spPr>
          <a:xfrm>
            <a:off x="1981080" y="6344640"/>
            <a:ext cx="875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de-DE" sz="1100" spc="-1" strike="noStrike">
                <a:solidFill>
                  <a:srgbClr val="1d3c91"/>
                </a:solidFill>
                <a:latin typeface="Overpas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1100" spc="-1" strike="noStrike">
                <a:solidFill>
                  <a:srgbClr val="1d3c91"/>
                </a:solidFill>
                <a:latin typeface="Overpass"/>
              </a:rPr>
              <a:t>IPTW 2023 - 5./6. October 2023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3182400" y="1237680"/>
            <a:ext cx="5851800" cy="438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"/>
          <p:cNvSpPr/>
          <p:nvPr/>
        </p:nvSpPr>
        <p:spPr>
          <a:xfrm>
            <a:off x="685800" y="1371600"/>
            <a:ext cx="10742760" cy="457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" name="PlaceHolder 4"/>
          <p:cNvSpPr/>
          <p:nvPr/>
        </p:nvSpPr>
        <p:spPr>
          <a:xfrm>
            <a:off x="624240" y="479880"/>
            <a:ext cx="806760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  <a:ea typeface="DejaVu Sans"/>
              </a:rPr>
              <a:t>OpenMPI: MPI_Win per partition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1"/>
          <p:cNvSpPr>
            <a:spLocks noGrp="1"/>
          </p:cNvSpPr>
          <p:nvPr>
            <p:ph type="ftr" idx="15"/>
          </p:nvPr>
        </p:nvSpPr>
        <p:spPr>
          <a:xfrm>
            <a:off x="1981080" y="6344640"/>
            <a:ext cx="875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de-DE" sz="1100" spc="-1" strike="noStrike">
                <a:solidFill>
                  <a:srgbClr val="1d3c91"/>
                </a:solidFill>
                <a:latin typeface="Overpas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1100" spc="-1" strike="noStrike">
                <a:solidFill>
                  <a:srgbClr val="1d3c91"/>
                </a:solidFill>
                <a:latin typeface="Overpass"/>
              </a:rPr>
              <a:t>IPTW 2023 - 5./6. October 2023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3182400" y="1237680"/>
            <a:ext cx="5851800" cy="438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"/>
          <p:cNvSpPr/>
          <p:nvPr/>
        </p:nvSpPr>
        <p:spPr>
          <a:xfrm>
            <a:off x="685800" y="1371600"/>
            <a:ext cx="10742760" cy="457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0" name="PlaceHolder 4"/>
          <p:cNvSpPr/>
          <p:nvPr/>
        </p:nvSpPr>
        <p:spPr>
          <a:xfrm>
            <a:off x="624240" y="479880"/>
            <a:ext cx="857232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  <a:ea typeface="DejaVu Sans"/>
              </a:rPr>
              <a:t>OpenMPI: MPI_Win for entire buffer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1"/>
          <p:cNvSpPr>
            <a:spLocks noGrp="1"/>
          </p:cNvSpPr>
          <p:nvPr>
            <p:ph type="ftr" idx="16"/>
          </p:nvPr>
        </p:nvSpPr>
        <p:spPr>
          <a:xfrm>
            <a:off x="1981080" y="6344640"/>
            <a:ext cx="875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de-DE" sz="1100" spc="-1" strike="noStrike">
                <a:solidFill>
                  <a:srgbClr val="1d3c91"/>
                </a:solidFill>
                <a:latin typeface="Overpas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1100" spc="-1" strike="noStrike">
                <a:solidFill>
                  <a:srgbClr val="1d3c91"/>
                </a:solidFill>
                <a:latin typeface="Overpass"/>
              </a:rPr>
              <a:t>IPTW 2023 - 5./6. October 2023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3182400" y="1237680"/>
            <a:ext cx="5851800" cy="438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"/>
          <p:cNvSpPr/>
          <p:nvPr/>
        </p:nvSpPr>
        <p:spPr>
          <a:xfrm>
            <a:off x="685800" y="1371600"/>
            <a:ext cx="10742760" cy="457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" name="PlaceHolder 4"/>
          <p:cNvSpPr/>
          <p:nvPr/>
        </p:nvSpPr>
        <p:spPr>
          <a:xfrm>
            <a:off x="624240" y="479880"/>
            <a:ext cx="806760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  <a:ea typeface="DejaVu Sans"/>
              </a:rPr>
              <a:t>Results: Psend on MPICH-4.1.2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3085200" y="1263240"/>
            <a:ext cx="6020640" cy="469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23880" y="479880"/>
            <a:ext cx="8067600" cy="60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</a:rPr>
              <a:t>Program Day 2:</a:t>
            </a:r>
            <a:br>
              <a:rPr sz="2400"/>
            </a:b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900000" y="848160"/>
            <a:ext cx="6117840" cy="5369040"/>
          </a:xfrm>
          <a:prstGeom prst="rect">
            <a:avLst/>
          </a:prstGeom>
          <a:ln w="0">
            <a:noFill/>
          </a:ln>
        </p:spPr>
      </p:pic>
      <p:sp>
        <p:nvSpPr>
          <p:cNvPr id="78" name="PlaceHolder 2"/>
          <p:cNvSpPr>
            <a:spLocks noGrp="1"/>
          </p:cNvSpPr>
          <p:nvPr>
            <p:ph type="ftr" idx="17"/>
          </p:nvPr>
        </p:nvSpPr>
        <p:spPr>
          <a:xfrm>
            <a:off x="1981080" y="6344640"/>
            <a:ext cx="875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de-DE" sz="1100" spc="-1" strike="noStrike">
                <a:solidFill>
                  <a:srgbClr val="1d3c91"/>
                </a:solidFill>
                <a:latin typeface="Overpas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1100" spc="-1" strike="noStrike">
                <a:solidFill>
                  <a:srgbClr val="1d3c91"/>
                </a:solidFill>
                <a:latin typeface="Overpass"/>
              </a:rPr>
              <a:t>IPTW 2023 - 5./6. October 2023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23160" y="4437000"/>
            <a:ext cx="10513440" cy="54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3300" spc="-1" strike="noStrike">
                <a:solidFill>
                  <a:srgbClr val="ffffff"/>
                </a:solidFill>
                <a:latin typeface="Overpass"/>
              </a:rPr>
              <a:t>IPTW 2023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23880" y="5419800"/>
            <a:ext cx="7487640" cy="86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ffffff"/>
                </a:solidFill>
                <a:latin typeface="Overpass"/>
              </a:rPr>
              <a:t>International Parallel Tools Workshop, 5./6. October 2023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itel 1"/>
          <p:cNvSpPr/>
          <p:nvPr/>
        </p:nvSpPr>
        <p:spPr>
          <a:xfrm>
            <a:off x="3600000" y="3164760"/>
            <a:ext cx="7738200" cy="54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</a:pPr>
            <a:r>
              <a:rPr b="1" lang="de-DE" sz="4800" spc="-1" strike="noStrike">
                <a:solidFill>
                  <a:srgbClr val="ffffff"/>
                </a:solidFill>
                <a:latin typeface="Overpass"/>
                <a:ea typeface="DejaVu Sans"/>
              </a:rPr>
              <a:t>Thanks for participating!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23880" y="479880"/>
            <a:ext cx="8067600" cy="60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</a:rPr>
              <a:t>MPI-4.1: Nonblocking Communication Operations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"/>
          <p:cNvSpPr/>
          <p:nvPr/>
        </p:nvSpPr>
        <p:spPr>
          <a:xfrm>
            <a:off x="685800" y="1371600"/>
            <a:ext cx="10742760" cy="457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Progress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A call to MPI_WAIT that completes a receive will eventually terminate and return if a matching send has been started , unless the send is satisfied by another receive.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particular, if the matching send is nonblocking, then the receive should complete even if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 call is executed by the sender to complete the send. Similarly, a call to MPI_WAIT that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completes a send will eventually return if a matching receive has been started, unless the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receive is satisfied by another send, and even if no call is executed to complete the receive.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ftr" idx="7"/>
          </p:nvPr>
        </p:nvSpPr>
        <p:spPr>
          <a:xfrm>
            <a:off x="1981080" y="6344640"/>
            <a:ext cx="875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buNone/>
            </a:pPr>
            <a:endParaRPr b="1" lang="de-DE" sz="1100" spc="-1" strike="noStrike">
              <a:solidFill>
                <a:srgbClr val="1d3c91"/>
              </a:solidFill>
              <a:latin typeface="Overpas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3880" y="479880"/>
            <a:ext cx="8067600" cy="60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</a:rPr>
              <a:t>MPI-4.1: Nonblocking Communication Operations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685800" y="1371600"/>
            <a:ext cx="10742760" cy="457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Order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Nonblocking communication operations are ordered according to the execution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order of the calls that initiate the communication.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nonovertaking requirement of Section 3.5 is extended to nonblocking communication, with this definition of order being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ftr" idx="8"/>
          </p:nvPr>
        </p:nvSpPr>
        <p:spPr>
          <a:xfrm>
            <a:off x="1981080" y="6344640"/>
            <a:ext cx="875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buNone/>
            </a:pPr>
            <a:endParaRPr b="1" lang="de-DE" sz="1100" spc="-1" strike="noStrike">
              <a:solidFill>
                <a:srgbClr val="1d3c91"/>
              </a:solidFill>
              <a:latin typeface="Overpas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3880" y="479880"/>
            <a:ext cx="8067600" cy="60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</a:rPr>
              <a:t>MPI-4.1: Partitioned Communication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"/>
          <p:cNvSpPr/>
          <p:nvPr/>
        </p:nvSpPr>
        <p:spPr>
          <a:xfrm>
            <a:off x="685800" y="1371600"/>
            <a:ext cx="10742760" cy="457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Rationale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Partitioned communication is designed to provide opportunities for MPI implementations to optimize data transfers. MPI is free to choose how many transfers to do within a partitioned communication send independent of how many partitions are reported as ready to MPI through MPI_PREADY calls.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Aggregation of partitions is permitted but not required.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Ordering of partitions is permitted but not required.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naive implementation can simply wait for the entire message buffer to be marked ready before any transfer(s) occur and could wait until the completion function is called on a request before transferring data.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However, this modality of communication gives MPI implementations far more flexibility in data movement than nonpartitioned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communications. (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End of rationale.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ftr" idx="9"/>
          </p:nvPr>
        </p:nvSpPr>
        <p:spPr>
          <a:xfrm>
            <a:off x="1981080" y="6344640"/>
            <a:ext cx="875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de-DE" sz="1100" spc="-1" strike="noStrike">
                <a:solidFill>
                  <a:srgbClr val="1d3c91"/>
                </a:solidFill>
                <a:latin typeface="Overpas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1100" spc="-1" strike="noStrike">
                <a:solidFill>
                  <a:srgbClr val="1d3c91"/>
                </a:solidFill>
                <a:latin typeface="Overpass"/>
              </a:rPr>
              <a:t>IPTW 2023 - 5./6. October 2023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"/>
          <p:cNvSpPr/>
          <p:nvPr/>
        </p:nvSpPr>
        <p:spPr>
          <a:xfrm>
            <a:off x="685800" y="1371600"/>
            <a:ext cx="10742760" cy="457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40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Progress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400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 software progress threads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400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Offloading to hardware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40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Partitions are mapped to a partitioned send request, started by Pready()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400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 guarantee that transfer occurs on Pready()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/>
          <p:nvPr/>
        </p:nvSpPr>
        <p:spPr>
          <a:xfrm>
            <a:off x="624240" y="479880"/>
            <a:ext cx="806760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  <a:ea typeface="DejaVu Sans"/>
              </a:rPr>
              <a:t>State of implementations - OpenMPI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"/>
          <p:cNvSpPr/>
          <p:nvPr/>
        </p:nvSpPr>
        <p:spPr>
          <a:xfrm>
            <a:off x="685800" y="1371600"/>
            <a:ext cx="10742760" cy="457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40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single transfer is initiated after all Pready()-calls have been made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400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 overlap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/>
          <p:nvPr/>
        </p:nvSpPr>
        <p:spPr>
          <a:xfrm>
            <a:off x="624240" y="479880"/>
            <a:ext cx="806760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  <a:ea typeface="DejaVu Sans"/>
              </a:rPr>
              <a:t>State of implementations - MPICH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"/>
          <p:cNvSpPr/>
          <p:nvPr/>
        </p:nvSpPr>
        <p:spPr>
          <a:xfrm>
            <a:off x="1230840" y="1757160"/>
            <a:ext cx="7443720" cy="24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"/>
          <p:cNvSpPr/>
          <p:nvPr/>
        </p:nvSpPr>
        <p:spPr>
          <a:xfrm>
            <a:off x="685800" y="1371600"/>
            <a:ext cx="10742760" cy="457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" name="PlaceHolder 3"/>
          <p:cNvSpPr/>
          <p:nvPr/>
        </p:nvSpPr>
        <p:spPr>
          <a:xfrm>
            <a:off x="624240" y="479880"/>
            <a:ext cx="806760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  <a:ea typeface="DejaVu Sans"/>
              </a:rPr>
              <a:t>Goals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ftr" idx="10"/>
          </p:nvPr>
        </p:nvSpPr>
        <p:spPr>
          <a:xfrm>
            <a:off x="1981080" y="6344640"/>
            <a:ext cx="875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de-DE" sz="1100" spc="-1" strike="noStrike">
                <a:solidFill>
                  <a:srgbClr val="1d3c91"/>
                </a:solidFill>
                <a:latin typeface="Overpas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1100" spc="-1" strike="noStrike">
                <a:solidFill>
                  <a:srgbClr val="1d3c91"/>
                </a:solidFill>
                <a:latin typeface="Overpass"/>
              </a:rPr>
              <a:t>IPTW 2023 - 5./6. October 2023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1230840" y="1757160"/>
            <a:ext cx="7443720" cy="24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" name=""/>
          <p:cNvSpPr/>
          <p:nvPr/>
        </p:nvSpPr>
        <p:spPr>
          <a:xfrm>
            <a:off x="838080" y="1523880"/>
            <a:ext cx="10742760" cy="457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61720" indent="-26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Measure effective bandwidth depending on message size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61720" indent="-26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Do different MPI-implementations perform optimizations (aggregation, reordering) on partitioned transfers?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61720" indent="-26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Is it possible to trigger early progress using completion tests?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61720" indent="-26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Do OpenMPIs Point-to-point Messaging Layer (PML) – components make use of hardware offloading?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685800" y="1371600"/>
            <a:ext cx="10742760" cy="457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" name="PlaceHolder 3"/>
          <p:cNvSpPr/>
          <p:nvPr/>
        </p:nvSpPr>
        <p:spPr>
          <a:xfrm>
            <a:off x="624240" y="479880"/>
            <a:ext cx="806760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  <a:ea typeface="DejaVu Sans"/>
              </a:rPr>
              <a:t>Benchmarking scheme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1230840" y="1757160"/>
            <a:ext cx="7443720" cy="24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" name=""/>
          <p:cNvSpPr/>
          <p:nvPr/>
        </p:nvSpPr>
        <p:spPr>
          <a:xfrm>
            <a:off x="838080" y="1523880"/>
            <a:ext cx="10742760" cy="457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// initialization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for i in 0...num_iterations: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MPI_Barrier();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// synchronization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s_i = MPI_Wtime();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MPI_Start(&amp;request);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for p in 0...partition_count in some order: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perform some MPI operation to send/receive partition p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MPI_Wait(&amp;request, &amp;status);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e_i = MPI_Wtime();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// cleanup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"/>
          <p:cNvSpPr/>
          <p:nvPr/>
        </p:nvSpPr>
        <p:spPr>
          <a:xfrm>
            <a:off x="685800" y="1371600"/>
            <a:ext cx="10742760" cy="457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" name="PlaceHolder 3"/>
          <p:cNvSpPr/>
          <p:nvPr/>
        </p:nvSpPr>
        <p:spPr>
          <a:xfrm>
            <a:off x="624240" y="479880"/>
            <a:ext cx="806760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  <a:ea typeface="DejaVu Sans"/>
              </a:rPr>
              <a:t>Benchmarks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ftr" idx="11"/>
          </p:nvPr>
        </p:nvSpPr>
        <p:spPr>
          <a:xfrm>
            <a:off x="1981080" y="6344640"/>
            <a:ext cx="87501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de-DE" sz="1100" spc="-1" strike="noStrike">
                <a:solidFill>
                  <a:srgbClr val="1d3c91"/>
                </a:solidFill>
                <a:latin typeface="Overpas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1100" spc="-1" strike="noStrike">
                <a:solidFill>
                  <a:srgbClr val="1d3c91"/>
                </a:solidFill>
                <a:latin typeface="Overpass"/>
              </a:rPr>
              <a:t>IPTW 2023 - 5./6. October 2023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1230840" y="1757160"/>
            <a:ext cx="7443720" cy="24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aphicFrame>
        <p:nvGraphicFramePr>
          <p:cNvPr id="52" name=""/>
          <p:cNvGraphicFramePr/>
          <p:nvPr/>
        </p:nvGraphicFramePr>
        <p:xfrm>
          <a:off x="898560" y="1427400"/>
          <a:ext cx="10531440" cy="4322160"/>
        </p:xfrm>
        <a:graphic>
          <a:graphicData uri="http://schemas.openxmlformats.org/drawingml/2006/table">
            <a:tbl>
              <a:tblPr/>
              <a:tblGrid>
                <a:gridCol w="1983600"/>
                <a:gridCol w="1983600"/>
                <a:gridCol w="1983600"/>
                <a:gridCol w="1983600"/>
                <a:gridCol w="2777760"/>
              </a:tblGrid>
              <a:tr h="34344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Mode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initialization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ready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completion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MPI_Send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MPI_Send_init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MPI_Start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MPI_Waitall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MPI_Isend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MPI_Waitall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MPI_Psend_init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MPI_Pready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MPI_Wait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MPI_Psend_init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MPI_Pready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MPI_Wait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MPI_Request_get_status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MPI_Win_create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MPI_lock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MPI_Put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MPI_unlock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MPI_Win_create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MPI_lock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Mpi_Put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MPI_unlock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HLRS-Farben">
      <a:dk1>
        <a:srgbClr val="000000"/>
      </a:dk1>
      <a:lt1>
        <a:srgbClr val="ffffff"/>
      </a:lt1>
      <a:dk2>
        <a:srgbClr val="1d3c91"/>
      </a:dk2>
      <a:lt2>
        <a:srgbClr val="ffffff"/>
      </a:lt2>
      <a:accent1>
        <a:srgbClr val="00b2e9"/>
      </a:accent1>
      <a:accent2>
        <a:srgbClr val="f8ea41"/>
      </a:accent2>
      <a:accent3>
        <a:srgbClr val="bbd037"/>
      </a:accent3>
      <a:accent4>
        <a:srgbClr val="e84615"/>
      </a:accent4>
      <a:accent5>
        <a:srgbClr val="a2d6d9"/>
      </a:accent5>
      <a:accent6>
        <a:srgbClr val="1d3c91"/>
      </a:accent6>
      <a:hlink>
        <a:srgbClr val="1d3c91"/>
      </a:hlink>
      <a:folHlink>
        <a:srgbClr val="00b2e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HLRS-Farben">
      <a:dk1>
        <a:srgbClr val="000000"/>
      </a:dk1>
      <a:lt1>
        <a:srgbClr val="ffffff"/>
      </a:lt1>
      <a:dk2>
        <a:srgbClr val="1d3c91"/>
      </a:dk2>
      <a:lt2>
        <a:srgbClr val="ffffff"/>
      </a:lt2>
      <a:accent1>
        <a:srgbClr val="00b2e9"/>
      </a:accent1>
      <a:accent2>
        <a:srgbClr val="f8ea41"/>
      </a:accent2>
      <a:accent3>
        <a:srgbClr val="bbd037"/>
      </a:accent3>
      <a:accent4>
        <a:srgbClr val="e84615"/>
      </a:accent4>
      <a:accent5>
        <a:srgbClr val="a2d6d9"/>
      </a:accent5>
      <a:accent6>
        <a:srgbClr val="1d3c91"/>
      </a:accent6>
      <a:hlink>
        <a:srgbClr val="1d3c91"/>
      </a:hlink>
      <a:folHlink>
        <a:srgbClr val="00b2e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d3c91"/>
      </a:dk2>
      <a:lt2>
        <a:srgbClr val="ffffff"/>
      </a:lt2>
      <a:accent1>
        <a:srgbClr val="00b2e9"/>
      </a:accent1>
      <a:accent2>
        <a:srgbClr val="f8ea41"/>
      </a:accent2>
      <a:accent3>
        <a:srgbClr val="bbd037"/>
      </a:accent3>
      <a:accent4>
        <a:srgbClr val="e84615"/>
      </a:accent4>
      <a:accent5>
        <a:srgbClr val="a2d6d9"/>
      </a:accent5>
      <a:accent6>
        <a:srgbClr val="1d3c91"/>
      </a:accent6>
      <a:hlink>
        <a:srgbClr val="1d3c91"/>
      </a:hlink>
      <a:folHlink>
        <a:srgbClr val="00b2e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Application>LibreOffice/24.2.1.2$Linux_X86_64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2023-01-30T20:10:20Z</dcterms:created>
  <dc:creator>Microsoft Office User</dc:creator>
  <dc:description/>
  <dc:language>de-DE</dc:language>
  <cp:lastModifiedBy/>
  <dcterms:modified xsi:type="dcterms:W3CDTF">2024-03-14T11:57:06Z</dcterms:modified>
  <cp:revision>153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17</vt:i4>
  </property>
  <property fmtid="{D5CDD505-2E9C-101B-9397-08002B2CF9AE}" pid="4" name="PresentationFormat">
    <vt:lpwstr>Breitbild</vt:lpwstr>
  </property>
  <property fmtid="{D5CDD505-2E9C-101B-9397-08002B2CF9AE}" pid="5" name="Slides">
    <vt:i4>17</vt:i4>
  </property>
</Properties>
</file>