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Robo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7" roundtripDataSignature="AMtx7mjm4cz3lhQrvQYpjuowz4VfmAz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03E14B-3490-4BE2-9CD0-9386500C1648}">
  <a:tblStyle styleId="{DC03E14B-3490-4BE2-9CD0-9386500C16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oboto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-italic.fntdata"/><Relationship Id="rId10" Type="http://schemas.openxmlformats.org/officeDocument/2006/relationships/slide" Target="slides/slide4.xml"/><Relationship Id="rId54" Type="http://schemas.openxmlformats.org/officeDocument/2006/relationships/font" Target="fonts/Roboto-bold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79282f86e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879282f86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79282f86e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879282f8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79282f8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79282f8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79282f86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79282f8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79282f86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79282f86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79282f86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79282f8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79282f86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79282f8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47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4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5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5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90525" y="22764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s" sz="3500"/>
              <a:t>COMPARATIVE RNN PERFORMANCE ACROSS MUSICAL GENRES AND INSTRUMENT CLUSTERS</a:t>
            </a:r>
            <a:endParaRPr sz="35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390525" y="32463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"/>
              <a:t>Agustín Krebs - Alex Rusnak - Axel Sjöberg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426450" y="390373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Genre filtering and selection  </a:t>
            </a:r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426450" y="1931488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" sz="1600">
                <a:solidFill>
                  <a:srgbClr val="000000"/>
                </a:solidFill>
              </a:rPr>
              <a:t>Tags supplied by the echo nest lab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" sz="1600">
                <a:solidFill>
                  <a:srgbClr val="000000"/>
                </a:solidFill>
              </a:rPr>
              <a:t>Reduced using a threshold at NF of 0.9</a:t>
            </a:r>
            <a:r>
              <a:rPr lang="es" sz="1600"/>
              <a:t>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66" name="Google Shape;166;p10"/>
          <p:cNvGraphicFramePr/>
          <p:nvPr/>
        </p:nvGraphicFramePr>
        <p:xfrm>
          <a:off x="5152968" y="14490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{DC03E14B-3490-4BE2-9CD0-9386500C1648}</a:tableStyleId>
              </a:tblPr>
              <a:tblGrid>
                <a:gridCol w="1473700"/>
                <a:gridCol w="2276625"/>
              </a:tblGrid>
              <a:tr h="3374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s" sz="1100" u="none" cap="none" strike="noStrike"/>
                        <a:t>Track ID: TRESMVD128F9310D57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" sz="1200" u="none" cap="none" strike="noStrike"/>
                        <a:t>Genre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" sz="1200" u="none" cap="none" strike="noStrike"/>
                        <a:t>Normalized Frequency score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22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pop rock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rock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0.93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soft rock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0.91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glam rock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0.83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classic rock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0.76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ballad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0.50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7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lang="es" sz="600" u="none" cap="none" strike="noStrike"/>
                        <a:t>...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lang="es" sz="600" u="none" cap="none" strike="noStrike"/>
                        <a:t>...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10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460950" y="1453971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" sz="1600">
                <a:solidFill>
                  <a:srgbClr val="000000"/>
                </a:solidFill>
              </a:rPr>
              <a:t>One song can tag several genres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" sz="1600">
                <a:solidFill>
                  <a:srgbClr val="000000"/>
                </a:solidFill>
              </a:rPr>
              <a:t>	On average 3.5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" sz="1600">
                <a:solidFill>
                  <a:srgbClr val="000000"/>
                </a:solidFill>
              </a:rPr>
              <a:t>Mostly “modern”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3428" y="1453971"/>
            <a:ext cx="5494025" cy="303511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1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460950" y="36436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 distribution 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379093" y="1742113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" sz="1600">
                <a:solidFill>
                  <a:srgbClr val="000000"/>
                </a:solidFill>
              </a:rPr>
              <a:t>Based on Jaccard similarity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" sz="1600">
                <a:solidFill>
                  <a:srgbClr val="000000"/>
                </a:solidFill>
              </a:rPr>
              <a:t>Rather expected similarities between genres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277" y="1180187"/>
            <a:ext cx="3278213" cy="327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460950" y="36436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 Correlation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335550" y="1357868"/>
            <a:ext cx="4376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Pop rock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Ballad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House = Progressive house + hard house                 + deep house + trance + hard trance.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1650" y="1277076"/>
            <a:ext cx="3004459" cy="22011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p14"/>
          <p:cNvGraphicFramePr/>
          <p:nvPr/>
        </p:nvGraphicFramePr>
        <p:xfrm>
          <a:off x="889054" y="27410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{DC03E14B-3490-4BE2-9CD0-9386500C1648}</a:tableStyleId>
              </a:tblPr>
              <a:tblGrid>
                <a:gridCol w="765325"/>
                <a:gridCol w="689575"/>
                <a:gridCol w="651675"/>
                <a:gridCol w="719900"/>
              </a:tblGrid>
              <a:tr h="288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Jaccard Similarity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pop rock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ballad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house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88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pop rock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0.29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88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ballad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0.29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0.06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88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house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0.06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1" name="Google Shape;191;p14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460950" y="36436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 Selection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460950" y="433923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Instrument merging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614" y="1369219"/>
            <a:ext cx="6943628" cy="326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460950" y="433923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Instrument merging: Distribution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7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1096614" y="1369219"/>
            <a:ext cx="6943628" cy="326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/>
          <p:nvPr/>
        </p:nvSpPr>
        <p:spPr>
          <a:xfrm>
            <a:off x="0" y="4774779"/>
            <a:ext cx="9144000" cy="401379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  <a:effectLst>
            <a:reflection blurRad="0" dir="5400000" dist="50800" endA="0" endPos="65000" fadeDir="5400000" kx="0" rotWithShape="0" algn="bl" stA="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1195086" y="1816196"/>
            <a:ext cx="68523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instruments are much more present than others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460950" y="433923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Instrument merging: Distribution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1096614" y="1369219"/>
            <a:ext cx="6943628" cy="326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/>
          <p:nvPr/>
        </p:nvSpPr>
        <p:spPr>
          <a:xfrm>
            <a:off x="0" y="4774779"/>
            <a:ext cx="9144000" cy="401379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  <a:effectLst>
            <a:reflection blurRad="0" dir="5400000" dist="50800" endA="0" endPos="65000" fadeDir="5400000" kx="0" rotWithShape="0" algn="bl" stA="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1195086" y="1816196"/>
            <a:ext cx="68523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instruments are much more present than others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too many instruments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460950" y="433923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Instrument merging: Distribution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9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1096614" y="1369219"/>
            <a:ext cx="6943628" cy="326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/>
          <p:nvPr/>
        </p:nvSpPr>
        <p:spPr>
          <a:xfrm>
            <a:off x="0" y="4774779"/>
            <a:ext cx="9144000" cy="401379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  <a:effectLst>
            <a:reflection blurRad="0" dir="5400000" dist="50800" endA="0" endPos="65000" fadeDir="5400000" kx="0" rotWithShape="0" algn="bl" stA="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1195086" y="1816196"/>
            <a:ext cx="68523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instruments are much more present than others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too many instruments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</a:pPr>
            <a:r>
              <a:rPr b="1" lang="e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 instrument space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4">
            <a:alphaModFix/>
          </a:blip>
          <a:srcRect b="30281" l="32222" r="31666" t="16664"/>
          <a:stretch/>
        </p:blipFill>
        <p:spPr>
          <a:xfrm rot="5400000">
            <a:off x="3073349" y="2618508"/>
            <a:ext cx="265225" cy="3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 txBox="1"/>
          <p:nvPr/>
        </p:nvSpPr>
        <p:spPr>
          <a:xfrm>
            <a:off x="460950" y="433923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Instrument merging: Distribution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0"/>
          <p:cNvSpPr txBox="1"/>
          <p:nvPr>
            <p:ph type="title"/>
          </p:nvPr>
        </p:nvSpPr>
        <p:spPr>
          <a:xfrm>
            <a:off x="460950" y="418721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Instrument merging: Prior knowledge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Genre?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8897112" y="2770632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-595423" y="-1594884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794580" y="2673515"/>
            <a:ext cx="7554839" cy="654908"/>
            <a:chOff x="165930" y="1304297"/>
            <a:chExt cx="7554839" cy="654908"/>
          </a:xfrm>
        </p:grpSpPr>
        <p:sp>
          <p:nvSpPr>
            <p:cNvPr id="99" name="Google Shape;99;p2"/>
            <p:cNvSpPr/>
            <p:nvPr/>
          </p:nvSpPr>
          <p:spPr>
            <a:xfrm>
              <a:off x="165930" y="1304297"/>
              <a:ext cx="654908" cy="6549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03461" y="1441828"/>
              <a:ext cx="379847" cy="3798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61176" y="1304297"/>
              <a:ext cx="1543713" cy="654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961176" y="1304297"/>
              <a:ext cx="1543713" cy="654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Genre - One of the fundamental cornerstones in categorizing, organizing and describing music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773870" y="1304297"/>
              <a:ext cx="654908" cy="654908"/>
            </a:xfrm>
            <a:prstGeom prst="ellipse">
              <a:avLst/>
            </a:prstGeom>
            <a:solidFill>
              <a:srgbClr val="C4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911401" y="1441828"/>
              <a:ext cx="379847" cy="37984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569116" y="1304297"/>
              <a:ext cx="1543713" cy="654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3569116" y="1304297"/>
              <a:ext cx="1543713" cy="654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instrumentation, the harmonic content and rhythmic structure are crucial concepts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381810" y="1304297"/>
              <a:ext cx="654908" cy="654908"/>
            </a:xfrm>
            <a:prstGeom prst="ellipse">
              <a:avLst/>
            </a:pr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519340" y="1441828"/>
              <a:ext cx="379847" cy="37984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177056" y="1304297"/>
              <a:ext cx="1543713" cy="654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6177056" y="1304297"/>
              <a:ext cx="1543713" cy="654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Automatic genre identification - Difficult but nonetheless popular topic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460950" y="418721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Instrument merging: Prior knowledge</a:t>
            </a:r>
            <a:endParaRPr/>
          </a:p>
        </p:txBody>
      </p:sp>
      <p:pic>
        <p:nvPicPr>
          <p:cNvPr id="242" name="Google Shape;242;p21"/>
          <p:cNvPicPr preferRelativeResize="0"/>
          <p:nvPr/>
        </p:nvPicPr>
        <p:blipFill rotWithShape="1">
          <a:blip r:embed="rId3">
            <a:alphaModFix/>
          </a:blip>
          <a:srcRect b="20722" l="0" r="0" t="0"/>
          <a:stretch/>
        </p:blipFill>
        <p:spPr>
          <a:xfrm>
            <a:off x="649125" y="1902635"/>
            <a:ext cx="3112090" cy="2467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/>
          <p:cNvPicPr preferRelativeResize="0"/>
          <p:nvPr/>
        </p:nvPicPr>
        <p:blipFill rotWithShape="1">
          <a:blip r:embed="rId4">
            <a:alphaModFix/>
          </a:blip>
          <a:srcRect b="14718" l="24198" r="24347" t="0"/>
          <a:stretch/>
        </p:blipFill>
        <p:spPr>
          <a:xfrm>
            <a:off x="3655845" y="2156169"/>
            <a:ext cx="1335556" cy="221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 rotWithShape="1">
          <a:blip r:embed="rId5">
            <a:alphaModFix/>
          </a:blip>
          <a:srcRect b="13004" l="0" r="0" t="0"/>
          <a:stretch/>
        </p:blipFill>
        <p:spPr>
          <a:xfrm rot="-2699966">
            <a:off x="4485719" y="2091053"/>
            <a:ext cx="2402819" cy="209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 rotWithShape="1">
          <a:blip r:embed="rId6">
            <a:alphaModFix/>
          </a:blip>
          <a:srcRect b="28329" l="0" r="0" t="13889"/>
          <a:stretch/>
        </p:blipFill>
        <p:spPr>
          <a:xfrm>
            <a:off x="6417925" y="2702716"/>
            <a:ext cx="2098850" cy="1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1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type="title"/>
          </p:nvPr>
        </p:nvSpPr>
        <p:spPr>
          <a:xfrm>
            <a:off x="460950" y="418721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Instrument merging: Clustering</a:t>
            </a:r>
            <a:endParaRPr/>
          </a:p>
        </p:txBody>
      </p:sp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 b="14718" l="24198" r="24347" t="0"/>
          <a:stretch/>
        </p:blipFill>
        <p:spPr>
          <a:xfrm>
            <a:off x="3655845" y="2156169"/>
            <a:ext cx="1335556" cy="221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2"/>
          <p:cNvPicPr preferRelativeResize="0"/>
          <p:nvPr/>
        </p:nvPicPr>
        <p:blipFill rotWithShape="1">
          <a:blip r:embed="rId4">
            <a:alphaModFix/>
          </a:blip>
          <a:srcRect b="13004" l="0" r="0" t="0"/>
          <a:stretch/>
        </p:blipFill>
        <p:spPr>
          <a:xfrm rot="-2699966">
            <a:off x="4485719" y="2091053"/>
            <a:ext cx="2402819" cy="209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 rotWithShape="1">
          <a:blip r:embed="rId5">
            <a:alphaModFix/>
          </a:blip>
          <a:srcRect b="28329" l="0" r="0" t="13889"/>
          <a:stretch/>
        </p:blipFill>
        <p:spPr>
          <a:xfrm>
            <a:off x="6417925" y="2702716"/>
            <a:ext cx="2098850" cy="1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2"/>
          <p:cNvPicPr preferRelativeResize="0"/>
          <p:nvPr/>
        </p:nvPicPr>
        <p:blipFill rotWithShape="1">
          <a:blip r:embed="rId6">
            <a:alphaModFix amt="15000"/>
          </a:blip>
          <a:srcRect b="20722" l="0" r="0" t="0"/>
          <a:stretch/>
        </p:blipFill>
        <p:spPr>
          <a:xfrm>
            <a:off x="673276" y="1902635"/>
            <a:ext cx="2982569" cy="246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3"/>
          <p:cNvPicPr preferRelativeResize="0"/>
          <p:nvPr/>
        </p:nvPicPr>
        <p:blipFill rotWithShape="1">
          <a:blip r:embed="rId3">
            <a:alphaModFix/>
          </a:blip>
          <a:srcRect b="2" l="0" r="2" t="19722"/>
          <a:stretch/>
        </p:blipFill>
        <p:spPr>
          <a:xfrm>
            <a:off x="621506" y="1369219"/>
            <a:ext cx="7893844" cy="326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460950" y="209076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Instrument merging: Clustering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4"/>
          <p:cNvPicPr preferRelativeResize="0"/>
          <p:nvPr/>
        </p:nvPicPr>
        <p:blipFill rotWithShape="1">
          <a:blip r:embed="rId3">
            <a:alphaModFix/>
          </a:blip>
          <a:srcRect b="2" l="0" r="2" t="19722"/>
          <a:stretch/>
        </p:blipFill>
        <p:spPr>
          <a:xfrm>
            <a:off x="621506" y="1369219"/>
            <a:ext cx="7893844" cy="326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/>
          <p:nvPr/>
        </p:nvSpPr>
        <p:spPr>
          <a:xfrm>
            <a:off x="460949" y="2460725"/>
            <a:ext cx="2172000" cy="217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460950" y="209076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Instrument merging: Clustering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type="title"/>
          </p:nvPr>
        </p:nvSpPr>
        <p:spPr>
          <a:xfrm>
            <a:off x="460950" y="209076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Instrument merging: Clustering</a:t>
            </a:r>
            <a:endParaRPr/>
          </a:p>
        </p:txBody>
      </p:sp>
      <p:pic>
        <p:nvPicPr>
          <p:cNvPr id="277" name="Google Shape;277;p25"/>
          <p:cNvPicPr preferRelativeResize="0"/>
          <p:nvPr/>
        </p:nvPicPr>
        <p:blipFill rotWithShape="1">
          <a:blip r:embed="rId3">
            <a:alphaModFix/>
          </a:blip>
          <a:srcRect b="259" l="0" r="0" t="0"/>
          <a:stretch/>
        </p:blipFill>
        <p:spPr>
          <a:xfrm rot="5400000">
            <a:off x="3920025" y="734918"/>
            <a:ext cx="3007924" cy="41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5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79282f86e_1_10"/>
          <p:cNvSpPr txBox="1"/>
          <p:nvPr>
            <p:ph type="title"/>
          </p:nvPr>
        </p:nvSpPr>
        <p:spPr>
          <a:xfrm>
            <a:off x="460950" y="209076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Instrument merging: Clustering</a:t>
            </a:r>
            <a:endParaRPr/>
          </a:p>
        </p:txBody>
      </p:sp>
      <p:pic>
        <p:nvPicPr>
          <p:cNvPr id="284" name="Google Shape;284;g879282f86e_1_10"/>
          <p:cNvPicPr preferRelativeResize="0"/>
          <p:nvPr/>
        </p:nvPicPr>
        <p:blipFill rotWithShape="1">
          <a:blip r:embed="rId3">
            <a:alphaModFix/>
          </a:blip>
          <a:srcRect b="259" l="0" r="0" t="0"/>
          <a:stretch/>
        </p:blipFill>
        <p:spPr>
          <a:xfrm rot="5400000">
            <a:off x="3920025" y="734918"/>
            <a:ext cx="3007924" cy="41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879282f86e_1_10"/>
          <p:cNvSpPr/>
          <p:nvPr/>
        </p:nvSpPr>
        <p:spPr>
          <a:xfrm>
            <a:off x="0" y="4742121"/>
            <a:ext cx="9144000" cy="401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g879282f86e_1_10"/>
          <p:cNvPicPr preferRelativeResize="0"/>
          <p:nvPr/>
        </p:nvPicPr>
        <p:blipFill rotWithShape="1">
          <a:blip r:embed="rId4">
            <a:alphaModFix/>
          </a:blip>
          <a:srcRect b="13005" l="0" r="0" t="0"/>
          <a:stretch/>
        </p:blipFill>
        <p:spPr>
          <a:xfrm rot="-2699970">
            <a:off x="1848812" y="1808049"/>
            <a:ext cx="1130089" cy="983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460950" y="209076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Instrument merging: Clustering</a:t>
            </a:r>
            <a:endParaRPr/>
          </a:p>
        </p:txBody>
      </p:sp>
      <p:pic>
        <p:nvPicPr>
          <p:cNvPr id="292" name="Google Shape;292;p26"/>
          <p:cNvPicPr preferRelativeResize="0"/>
          <p:nvPr/>
        </p:nvPicPr>
        <p:blipFill rotWithShape="1">
          <a:blip r:embed="rId3">
            <a:alphaModFix/>
          </a:blip>
          <a:srcRect b="259" l="0" r="0" t="0"/>
          <a:stretch/>
        </p:blipFill>
        <p:spPr>
          <a:xfrm rot="5400000">
            <a:off x="3920025" y="734918"/>
            <a:ext cx="3007924" cy="41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6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6"/>
          <p:cNvPicPr preferRelativeResize="0"/>
          <p:nvPr/>
        </p:nvPicPr>
        <p:blipFill rotWithShape="1">
          <a:blip r:embed="rId4">
            <a:alphaModFix/>
          </a:blip>
          <a:srcRect b="13004" l="0" r="0" t="0"/>
          <a:stretch/>
        </p:blipFill>
        <p:spPr>
          <a:xfrm rot="-2699970">
            <a:off x="1848812" y="1808049"/>
            <a:ext cx="1130089" cy="98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6"/>
          <p:cNvPicPr preferRelativeResize="0"/>
          <p:nvPr/>
        </p:nvPicPr>
        <p:blipFill rotWithShape="1">
          <a:blip r:embed="rId5">
            <a:alphaModFix/>
          </a:blip>
          <a:srcRect b="14162" l="0" r="0" t="0"/>
          <a:stretch/>
        </p:blipFill>
        <p:spPr>
          <a:xfrm>
            <a:off x="1666725" y="2255259"/>
            <a:ext cx="420646" cy="361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79282f86e_1_0"/>
          <p:cNvSpPr txBox="1"/>
          <p:nvPr>
            <p:ph type="title"/>
          </p:nvPr>
        </p:nvSpPr>
        <p:spPr>
          <a:xfrm>
            <a:off x="460950" y="209076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Instrument merging: Clustering</a:t>
            </a:r>
            <a:endParaRPr/>
          </a:p>
        </p:txBody>
      </p:sp>
      <p:pic>
        <p:nvPicPr>
          <p:cNvPr id="301" name="Google Shape;301;g879282f86e_1_0"/>
          <p:cNvPicPr preferRelativeResize="0"/>
          <p:nvPr/>
        </p:nvPicPr>
        <p:blipFill rotWithShape="1">
          <a:blip r:embed="rId3">
            <a:alphaModFix/>
          </a:blip>
          <a:srcRect b="259" l="0" r="0" t="0"/>
          <a:stretch/>
        </p:blipFill>
        <p:spPr>
          <a:xfrm rot="5400000">
            <a:off x="3920025" y="734918"/>
            <a:ext cx="3007924" cy="41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879282f86e_1_0"/>
          <p:cNvSpPr/>
          <p:nvPr/>
        </p:nvSpPr>
        <p:spPr>
          <a:xfrm>
            <a:off x="0" y="4742121"/>
            <a:ext cx="9144000" cy="401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g879282f86e_1_0"/>
          <p:cNvPicPr preferRelativeResize="0"/>
          <p:nvPr/>
        </p:nvPicPr>
        <p:blipFill rotWithShape="1">
          <a:blip r:embed="rId4">
            <a:alphaModFix/>
          </a:blip>
          <a:srcRect b="13005" l="0" r="0" t="0"/>
          <a:stretch/>
        </p:blipFill>
        <p:spPr>
          <a:xfrm rot="-2699970">
            <a:off x="1848812" y="1808049"/>
            <a:ext cx="1130089" cy="983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879282f86e_1_0"/>
          <p:cNvPicPr preferRelativeResize="0"/>
          <p:nvPr/>
        </p:nvPicPr>
        <p:blipFill rotWithShape="1">
          <a:blip r:embed="rId5">
            <a:alphaModFix/>
          </a:blip>
          <a:srcRect b="14163" l="0" r="0" t="0"/>
          <a:stretch/>
        </p:blipFill>
        <p:spPr>
          <a:xfrm>
            <a:off x="1666725" y="2255259"/>
            <a:ext cx="420646" cy="36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879282f86e_1_0"/>
          <p:cNvPicPr preferRelativeResize="0"/>
          <p:nvPr/>
        </p:nvPicPr>
        <p:blipFill rotWithShape="1">
          <a:blip r:embed="rId6">
            <a:alphaModFix/>
          </a:blip>
          <a:srcRect b="14719" l="24199" r="24343" t="0"/>
          <a:stretch/>
        </p:blipFill>
        <p:spPr>
          <a:xfrm>
            <a:off x="1465922" y="3224233"/>
            <a:ext cx="657057" cy="1089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879282f86e_1_0"/>
          <p:cNvPicPr preferRelativeResize="0"/>
          <p:nvPr/>
        </p:nvPicPr>
        <p:blipFill rotWithShape="1">
          <a:blip r:embed="rId7">
            <a:alphaModFix/>
          </a:blip>
          <a:srcRect b="28329" l="0" r="0" t="13890"/>
          <a:stretch/>
        </p:blipFill>
        <p:spPr>
          <a:xfrm>
            <a:off x="2087371" y="3595979"/>
            <a:ext cx="1032575" cy="59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type="title"/>
          </p:nvPr>
        </p:nvSpPr>
        <p:spPr>
          <a:xfrm>
            <a:off x="460950" y="209076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Instrument merging: Clustering</a:t>
            </a:r>
            <a:endParaRPr/>
          </a:p>
        </p:txBody>
      </p:sp>
      <p:pic>
        <p:nvPicPr>
          <p:cNvPr id="312" name="Google Shape;312;p27"/>
          <p:cNvPicPr preferRelativeResize="0"/>
          <p:nvPr/>
        </p:nvPicPr>
        <p:blipFill rotWithShape="1">
          <a:blip r:embed="rId3">
            <a:alphaModFix/>
          </a:blip>
          <a:srcRect b="259" l="0" r="0" t="0"/>
          <a:stretch/>
        </p:blipFill>
        <p:spPr>
          <a:xfrm rot="5400000">
            <a:off x="3920025" y="734918"/>
            <a:ext cx="3007924" cy="41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7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27"/>
          <p:cNvPicPr preferRelativeResize="0"/>
          <p:nvPr/>
        </p:nvPicPr>
        <p:blipFill rotWithShape="1">
          <a:blip r:embed="rId4">
            <a:alphaModFix/>
          </a:blip>
          <a:srcRect b="13004" l="0" r="0" t="0"/>
          <a:stretch/>
        </p:blipFill>
        <p:spPr>
          <a:xfrm rot="-2699970">
            <a:off x="1848812" y="1808049"/>
            <a:ext cx="1130089" cy="98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7"/>
          <p:cNvPicPr preferRelativeResize="0"/>
          <p:nvPr/>
        </p:nvPicPr>
        <p:blipFill rotWithShape="1">
          <a:blip r:embed="rId5">
            <a:alphaModFix/>
          </a:blip>
          <a:srcRect b="14162" l="0" r="0" t="0"/>
          <a:stretch/>
        </p:blipFill>
        <p:spPr>
          <a:xfrm>
            <a:off x="1666725" y="2255259"/>
            <a:ext cx="420646" cy="36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7"/>
          <p:cNvPicPr preferRelativeResize="0"/>
          <p:nvPr/>
        </p:nvPicPr>
        <p:blipFill rotWithShape="1">
          <a:blip r:embed="rId6">
            <a:alphaModFix/>
          </a:blip>
          <a:srcRect b="14718" l="24198" r="24347" t="0"/>
          <a:stretch/>
        </p:blipFill>
        <p:spPr>
          <a:xfrm>
            <a:off x="1465922" y="3224233"/>
            <a:ext cx="657057" cy="1089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7"/>
          <p:cNvPicPr preferRelativeResize="0"/>
          <p:nvPr/>
        </p:nvPicPr>
        <p:blipFill rotWithShape="1">
          <a:blip r:embed="rId7">
            <a:alphaModFix/>
          </a:blip>
          <a:srcRect b="28329" l="0" r="0" t="13889"/>
          <a:stretch/>
        </p:blipFill>
        <p:spPr>
          <a:xfrm>
            <a:off x="2087371" y="3595979"/>
            <a:ext cx="1032575" cy="596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7"/>
          <p:cNvPicPr preferRelativeResize="0"/>
          <p:nvPr/>
        </p:nvPicPr>
        <p:blipFill rotWithShape="1">
          <a:blip r:embed="rId8">
            <a:alphaModFix/>
          </a:blip>
          <a:srcRect b="13381" l="18694" r="16864" t="0"/>
          <a:stretch/>
        </p:blipFill>
        <p:spPr>
          <a:xfrm>
            <a:off x="2289025" y="3222065"/>
            <a:ext cx="221625" cy="2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/>
          <p:nvPr>
            <p:ph type="title"/>
          </p:nvPr>
        </p:nvSpPr>
        <p:spPr>
          <a:xfrm>
            <a:off x="460946" y="390382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Instrument merging: Final mapping</a:t>
            </a:r>
            <a:endParaRPr/>
          </a:p>
        </p:txBody>
      </p:sp>
      <p:pic>
        <p:nvPicPr>
          <p:cNvPr id="324" name="Google Shape;3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8661" y="1158082"/>
            <a:ext cx="4718842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8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Previous Research on Genre Identification Generative Models in Music and Horses?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0" y="193422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" sz="1500">
                <a:solidFill>
                  <a:srgbClr val="000000"/>
                </a:solidFill>
              </a:rPr>
              <a:t>Eck and Schmidhuber in 2002 demonstrated that a RNN can capture the long term structure of a musical style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" sz="1500">
                <a:solidFill>
                  <a:srgbClr val="000000"/>
                </a:solidFill>
              </a:rPr>
              <a:t>Zhou et al in 2018 created Bandnet A RNN based MIDI music composition machine that was trained on Beatles song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" sz="1500">
                <a:solidFill>
                  <a:srgbClr val="000000"/>
                </a:solidFill>
              </a:rPr>
              <a:t>Strum in 2014 on MIR systems being a “Horse”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460950" y="4588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Songs encoding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>
            <p:ph type="title"/>
          </p:nvPr>
        </p:nvSpPr>
        <p:spPr>
          <a:xfrm>
            <a:off x="460950" y="4588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Songs encoding</a:t>
            </a:r>
            <a:endParaRPr/>
          </a:p>
        </p:txBody>
      </p:sp>
      <p:pic>
        <p:nvPicPr>
          <p:cNvPr id="337" name="Google Shape;337;p30"/>
          <p:cNvPicPr preferRelativeResize="0"/>
          <p:nvPr/>
        </p:nvPicPr>
        <p:blipFill rotWithShape="1">
          <a:blip r:embed="rId3">
            <a:alphaModFix/>
          </a:blip>
          <a:srcRect b="0" l="6163" r="43193" t="0"/>
          <a:stretch/>
        </p:blipFill>
        <p:spPr>
          <a:xfrm>
            <a:off x="1616926" y="1289519"/>
            <a:ext cx="3426574" cy="32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0"/>
          <p:cNvSpPr/>
          <p:nvPr/>
        </p:nvSpPr>
        <p:spPr>
          <a:xfrm>
            <a:off x="4388300" y="3261725"/>
            <a:ext cx="6552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/>
          <p:nvPr>
            <p:ph type="title"/>
          </p:nvPr>
        </p:nvSpPr>
        <p:spPr>
          <a:xfrm>
            <a:off x="460950" y="4588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Songs encoding</a:t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4388300" y="3261725"/>
            <a:ext cx="6552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31"/>
          <p:cNvPicPr preferRelativeResize="0"/>
          <p:nvPr/>
        </p:nvPicPr>
        <p:blipFill rotWithShape="1">
          <a:blip r:embed="rId3">
            <a:alphaModFix/>
          </a:blip>
          <a:srcRect b="0" l="0" r="43193" t="0"/>
          <a:stretch/>
        </p:blipFill>
        <p:spPr>
          <a:xfrm>
            <a:off x="1210759" y="1289645"/>
            <a:ext cx="3843627" cy="324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/>
          <p:nvPr>
            <p:ph type="title"/>
          </p:nvPr>
        </p:nvSpPr>
        <p:spPr>
          <a:xfrm>
            <a:off x="460950" y="4588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Songs encoding</a:t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4388300" y="3261725"/>
            <a:ext cx="6552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32"/>
          <p:cNvPicPr preferRelativeResize="0"/>
          <p:nvPr/>
        </p:nvPicPr>
        <p:blipFill rotWithShape="1">
          <a:blip r:embed="rId3">
            <a:alphaModFix/>
          </a:blip>
          <a:srcRect b="0" l="0" r="43193" t="0"/>
          <a:stretch/>
        </p:blipFill>
        <p:spPr>
          <a:xfrm>
            <a:off x="1210759" y="1289645"/>
            <a:ext cx="3843627" cy="32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2"/>
          <p:cNvPicPr preferRelativeResize="0"/>
          <p:nvPr/>
        </p:nvPicPr>
        <p:blipFill rotWithShape="1">
          <a:blip r:embed="rId3">
            <a:alphaModFix/>
          </a:blip>
          <a:srcRect b="0" l="57665" r="0" t="12693"/>
          <a:stretch/>
        </p:blipFill>
        <p:spPr>
          <a:xfrm>
            <a:off x="5221418" y="1701344"/>
            <a:ext cx="2864351" cy="28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/>
          <p:nvPr>
            <p:ph type="title"/>
          </p:nvPr>
        </p:nvSpPr>
        <p:spPr>
          <a:xfrm>
            <a:off x="460950" y="4588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Songs encoding</a:t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4388300" y="3261725"/>
            <a:ext cx="6552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924" y="1294611"/>
            <a:ext cx="6766152" cy="324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/>
          <p:nvPr>
            <p:ph type="ctrTitle"/>
          </p:nvPr>
        </p:nvSpPr>
        <p:spPr>
          <a:xfrm>
            <a:off x="390525" y="18954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s" sz="3500"/>
              <a:t>THE MODEL</a:t>
            </a:r>
            <a:endParaRPr sz="3500"/>
          </a:p>
        </p:txBody>
      </p:sp>
      <p:sp>
        <p:nvSpPr>
          <p:cNvPr id="370" name="Google Shape;370;p34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460950" y="433923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RNNs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400" y="1201623"/>
            <a:ext cx="6531635" cy="323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79282f86e_0_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LSTM Cell</a:t>
            </a:r>
            <a:endParaRPr/>
          </a:p>
        </p:txBody>
      </p:sp>
      <p:pic>
        <p:nvPicPr>
          <p:cNvPr id="383" name="Google Shape;383;g879282f86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50" y="1506425"/>
            <a:ext cx="723875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6"/>
          <p:cNvSpPr txBox="1"/>
          <p:nvPr/>
        </p:nvSpPr>
        <p:spPr>
          <a:xfrm>
            <a:off x="460950" y="433923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</a:t>
            </a:r>
            <a:endParaRPr/>
          </a:p>
        </p:txBody>
      </p:sp>
      <p:sp>
        <p:nvSpPr>
          <p:cNvPr id="390" name="Google Shape;390;p36"/>
          <p:cNvSpPr/>
          <p:nvPr/>
        </p:nvSpPr>
        <p:spPr>
          <a:xfrm>
            <a:off x="1141660" y="2077336"/>
            <a:ext cx="974700" cy="1577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3409941" y="2077336"/>
            <a:ext cx="974700" cy="1577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5678242" y="2077336"/>
            <a:ext cx="974700" cy="1577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6"/>
          <p:cNvSpPr/>
          <p:nvPr/>
        </p:nvSpPr>
        <p:spPr>
          <a:xfrm rot="-1721391">
            <a:off x="4322169" y="1420629"/>
            <a:ext cx="846755" cy="1051369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2365604" y="2558336"/>
            <a:ext cx="795000" cy="6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6"/>
          <p:cNvSpPr/>
          <p:nvPr/>
        </p:nvSpPr>
        <p:spPr>
          <a:xfrm>
            <a:off x="4705261" y="2558336"/>
            <a:ext cx="795000" cy="6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6"/>
          <p:cNvSpPr txBox="1"/>
          <p:nvPr/>
        </p:nvSpPr>
        <p:spPr>
          <a:xfrm>
            <a:off x="1141660" y="3744582"/>
            <a:ext cx="1583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Embedding Layer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200x60x512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 txBox="1"/>
          <p:nvPr/>
        </p:nvSpPr>
        <p:spPr>
          <a:xfrm>
            <a:off x="3409951" y="3744581"/>
            <a:ext cx="15831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Recurrent Layer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2048 Units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5678242" y="3744582"/>
            <a:ext cx="1583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Dense Layer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200x60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6"/>
          <p:cNvSpPr/>
          <p:nvPr/>
        </p:nvSpPr>
        <p:spPr>
          <a:xfrm>
            <a:off x="258352" y="2513374"/>
            <a:ext cx="705600" cy="705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6"/>
          <p:cNvSpPr/>
          <p:nvPr/>
        </p:nvSpPr>
        <p:spPr>
          <a:xfrm>
            <a:off x="6830821" y="2511693"/>
            <a:ext cx="705600" cy="705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6"/>
          <p:cNvSpPr txBox="1"/>
          <p:nvPr/>
        </p:nvSpPr>
        <p:spPr>
          <a:xfrm>
            <a:off x="152425" y="1640062"/>
            <a:ext cx="1583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Input (See encoding)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30x60x4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6751141" y="1779678"/>
            <a:ext cx="1583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put (Logits)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30x60x200x4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6"/>
          <p:cNvSpPr/>
          <p:nvPr/>
        </p:nvSpPr>
        <p:spPr>
          <a:xfrm>
            <a:off x="7831100" y="2442991"/>
            <a:ext cx="974700" cy="843000"/>
          </a:xfrm>
          <a:prstGeom prst="triangle">
            <a:avLst>
              <a:gd fmla="val 50000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6"/>
          <p:cNvSpPr txBox="1"/>
          <p:nvPr/>
        </p:nvSpPr>
        <p:spPr>
          <a:xfrm>
            <a:off x="7946541" y="3411278"/>
            <a:ext cx="1583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30x60x200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ctrTitle"/>
          </p:nvPr>
        </p:nvSpPr>
        <p:spPr>
          <a:xfrm>
            <a:off x="390525" y="18954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s" sz="3500"/>
              <a:t>RESULTS</a:t>
            </a:r>
            <a:endParaRPr sz="3500"/>
          </a:p>
        </p:txBody>
      </p:sp>
      <p:sp>
        <p:nvSpPr>
          <p:cNvPr id="410" name="Google Shape;410;p37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460950" y="4990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Our Research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32550" y="193422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" sz="1500">
                <a:solidFill>
                  <a:srgbClr val="000000"/>
                </a:solidFill>
              </a:rPr>
              <a:t>RNN with LSTM cells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" sz="1500">
                <a:solidFill>
                  <a:srgbClr val="000000"/>
                </a:solidFill>
              </a:rPr>
              <a:t>Modified MIDI file data from Million Song Dataset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" sz="1500">
                <a:solidFill>
                  <a:srgbClr val="000000"/>
                </a:solidFill>
              </a:rPr>
              <a:t>16 models - 1 for each instrument track (out of 4 in total) over 3 genre</a:t>
            </a:r>
            <a:r>
              <a:rPr lang="es" sz="1500"/>
              <a:t>s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8"/>
          <p:cNvSpPr txBox="1"/>
          <p:nvPr/>
        </p:nvSpPr>
        <p:spPr>
          <a:xfrm>
            <a:off x="460950" y="433923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Loss by Genre and Instrument </a:t>
            </a:r>
            <a:endParaRPr/>
          </a:p>
        </p:txBody>
      </p:sp>
      <p:pic>
        <p:nvPicPr>
          <p:cNvPr id="417" name="Google Shape;4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4023"/>
            <a:ext cx="4389513" cy="32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925" y="1354025"/>
            <a:ext cx="4433399" cy="323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79282f86e_0_35"/>
          <p:cNvSpPr txBox="1"/>
          <p:nvPr>
            <p:ph type="title"/>
          </p:nvPr>
        </p:nvSpPr>
        <p:spPr>
          <a:xfrm>
            <a:off x="460950" y="394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 loss by genre and instrument (cont.)</a:t>
            </a:r>
            <a:endParaRPr/>
          </a:p>
        </p:txBody>
      </p:sp>
      <p:pic>
        <p:nvPicPr>
          <p:cNvPr id="424" name="Google Shape;424;g879282f86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500" y="1506425"/>
            <a:ext cx="456573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79282f86e_0_41"/>
          <p:cNvSpPr txBox="1"/>
          <p:nvPr>
            <p:ph type="title"/>
          </p:nvPr>
        </p:nvSpPr>
        <p:spPr>
          <a:xfrm>
            <a:off x="460950" y="507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Pitch loss</a:t>
            </a:r>
            <a:endParaRPr/>
          </a:p>
        </p:txBody>
      </p:sp>
      <p:pic>
        <p:nvPicPr>
          <p:cNvPr id="430" name="Google Shape;430;g879282f86e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490" y="1826625"/>
            <a:ext cx="4113084" cy="29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879282f86e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86" y="1826625"/>
            <a:ext cx="4113090" cy="299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79282f86e_0_48"/>
          <p:cNvSpPr txBox="1"/>
          <p:nvPr>
            <p:ph type="title"/>
          </p:nvPr>
        </p:nvSpPr>
        <p:spPr>
          <a:xfrm>
            <a:off x="460950" y="4016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Velocity Loss</a:t>
            </a:r>
            <a:endParaRPr/>
          </a:p>
        </p:txBody>
      </p:sp>
      <p:pic>
        <p:nvPicPr>
          <p:cNvPr id="437" name="Google Shape;437;g879282f86e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650" y="1509000"/>
            <a:ext cx="4534508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"/>
          <p:cNvSpPr txBox="1"/>
          <p:nvPr>
            <p:ph idx="1" type="body"/>
          </p:nvPr>
        </p:nvSpPr>
        <p:spPr>
          <a:xfrm>
            <a:off x="460950" y="1282375"/>
            <a:ext cx="82221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Encoding style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Larger model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More data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Benchmark (all genres)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Specific Data Clusters</a:t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460950" y="433923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 and future work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79282f86e_0_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r>
              <a:rPr lang="es"/>
              <a:t> </a:t>
            </a:r>
            <a:endParaRPr/>
          </a:p>
        </p:txBody>
      </p:sp>
      <p:sp>
        <p:nvSpPr>
          <p:cNvPr id="450" name="Google Shape;450;g879282f86e_0_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Analysis of suitable genres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Clustering by instrument families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Different</a:t>
            </a:r>
            <a:r>
              <a:rPr lang="es"/>
              <a:t> model fitting by genre and instrument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You!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" sz="4000">
                <a:solidFill>
                  <a:schemeClr val="lt1"/>
                </a:solidFill>
              </a:rPr>
              <a:t>Questions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460950" y="5293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Our Research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0" y="1827725"/>
            <a:ext cx="83910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" sz="1500">
                <a:solidFill>
                  <a:srgbClr val="000000"/>
                </a:solidFill>
              </a:rPr>
              <a:t>Minimize our model’s reliance on characteristics confounded by predefined conceptions of ground truth from musicology.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" sz="1500">
                <a:solidFill>
                  <a:srgbClr val="000000"/>
                </a:solidFill>
              </a:rPr>
              <a:t>Use the observations of the model to elucidate some of the characteristics that have been less explored in defining genres and instrument differences.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ctrTitle"/>
          </p:nvPr>
        </p:nvSpPr>
        <p:spPr>
          <a:xfrm>
            <a:off x="390525" y="18954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s" sz="3500"/>
              <a:t>PREPROCESSING</a:t>
            </a:r>
            <a:endParaRPr sz="3500"/>
          </a:p>
        </p:txBody>
      </p:sp>
      <p:sp>
        <p:nvSpPr>
          <p:cNvPr id="138" name="Google Shape;138;p6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The dataset</a:t>
            </a:r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43188" l="44728" r="30949" t="0"/>
          <a:stretch/>
        </p:blipFill>
        <p:spPr>
          <a:xfrm>
            <a:off x="4112000" y="1872925"/>
            <a:ext cx="2122227" cy="17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The dataset</a:t>
            </a:r>
            <a:endParaRPr/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44805" r="0" t="0"/>
          <a:stretch/>
        </p:blipFill>
        <p:spPr>
          <a:xfrm>
            <a:off x="4118975" y="1872925"/>
            <a:ext cx="4815948" cy="31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/>
              <a:t>The dataset</a:t>
            </a:r>
            <a:endParaRPr/>
          </a:p>
        </p:txBody>
      </p:sp>
      <p:pic>
        <p:nvPicPr>
          <p:cNvPr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075" y="1872925"/>
            <a:ext cx="8725850" cy="31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/>
          <p:nvPr/>
        </p:nvSpPr>
        <p:spPr>
          <a:xfrm>
            <a:off x="0" y="4742121"/>
            <a:ext cx="9144000" cy="401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2020-05-26T22:29:55Z</dcterms:created>
  <dc:creator>Axel Sjöberg</dc:creator>
</cp:coreProperties>
</file>