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53755e2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53755e2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5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53755e24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53755e24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Both"/>
            </a:pPr>
            <a:r>
              <a:rPr lang="en"/>
              <a:t>MVC - Django loosely follows a model-view-</a:t>
            </a:r>
            <a:r>
              <a:rPr lang="en"/>
              <a:t>controller</a:t>
            </a:r>
            <a:r>
              <a:rPr lang="en"/>
              <a:t> architecture, though the names are somewhat mixed up. Everything is passed through or </a:t>
            </a:r>
            <a:r>
              <a:rPr lang="en"/>
              <a:t>between</a:t>
            </a:r>
            <a:r>
              <a:rPr lang="en"/>
              <a:t> views.py which, per MVC, acts as the “controller” for the system. Views can call the Model to query or put data into or from the database, call any other class within the site to perform business logic, and then finally concludes by rendering the html. Here then, HTML and any Javascript is the “views” portion of MVC while Model is the model. </a:t>
            </a:r>
            <a:endParaRPr/>
          </a:p>
          <a:p>
            <a:pPr indent="-298450" lvl="0" marL="457200" rtl="0" algn="l">
              <a:spcBef>
                <a:spcPts val="0"/>
              </a:spcBef>
              <a:spcAft>
                <a:spcPts val="0"/>
              </a:spcAft>
              <a:buSzPts val="1100"/>
              <a:buAutoNum type="arabicParenBoth"/>
            </a:pPr>
            <a:r>
              <a:rPr lang="en"/>
              <a:t>We used GCLOUD APP Engine to host our platform because it had the best </a:t>
            </a:r>
            <a:r>
              <a:rPr lang="en"/>
              <a:t>documentation</a:t>
            </a:r>
            <a:r>
              <a:rPr lang="en"/>
              <a:t> and our group had some familiarity with it. In order to test our code locally we had to build a </a:t>
            </a:r>
            <a:r>
              <a:rPr lang="en"/>
              <a:t>database</a:t>
            </a:r>
            <a:r>
              <a:rPr lang="en"/>
              <a:t> within the cloud and use a proxy on our site to reach it. When the app is deployed this isn’t an issue because both the database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4a46b106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4a46b106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52b246506_7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52b246506_7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Both"/>
            </a:pPr>
            <a:r>
              <a:rPr lang="en"/>
              <a:t>MVC - Django loosely follows a model-view-controller architecture, though the names are somewhat mixed up. Everything is passed through or between views.py which, per MVC, acts as the “controller” for the system. Views can call the Model to query or put data into or from the database, call any other class within the site to perform business logic, and then finally concludes by rendering the html. Here then, HTML and any Javascript is the “views” portion of MVC while Model is the model. </a:t>
            </a:r>
            <a:endParaRPr/>
          </a:p>
          <a:p>
            <a:pPr indent="-298450" lvl="0" marL="457200" rtl="0" algn="l">
              <a:spcBef>
                <a:spcPts val="0"/>
              </a:spcBef>
              <a:spcAft>
                <a:spcPts val="0"/>
              </a:spcAft>
              <a:buSzPts val="1100"/>
              <a:buAutoNum type="arabicParenBoth"/>
            </a:pPr>
            <a:r>
              <a:rPr lang="en"/>
              <a:t>We used GCLOUD APP Engine to host our platform because it had the best documentation and our group had some familiarity with it. In order to test our code locally we had to build a database within the cloud and use a proxy on our site to reach it. When the app is deployed this isn’t an issue because both the database and the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4a46b106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4a46b106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53755e24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53755e2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Esof 423 </a:t>
            </a:r>
            <a:endParaRPr/>
          </a:p>
          <a:p>
            <a:pPr indent="0" lvl="0" marL="0" rtl="0" algn="l">
              <a:spcBef>
                <a:spcPts val="0"/>
              </a:spcBef>
              <a:spcAft>
                <a:spcPts val="0"/>
              </a:spcAft>
              <a:buNone/>
            </a:pPr>
            <a:r>
              <a:rPr lang="en"/>
              <a:t>Rivernet-2</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Axel, Jared, Ahmed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71" name="Google Shape;71;p14"/>
          <p:cNvSpPr txBox="1"/>
          <p:nvPr>
            <p:ph idx="2" type="body"/>
          </p:nvPr>
        </p:nvSpPr>
        <p:spPr>
          <a:xfrm>
            <a:off x="4800600" y="2228250"/>
            <a:ext cx="4239600" cy="6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Georgia"/>
                <a:ea typeface="Georgia"/>
                <a:cs typeface="Georgia"/>
                <a:sym typeface="Georgia"/>
              </a:rPr>
              <a:t>Hosted on Google App Engine; mySQl database</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600">
              <a:solidFill>
                <a:srgbClr val="000000"/>
              </a:solidFill>
              <a:highlight>
                <a:srgbClr val="FFFFFF"/>
              </a:highlight>
              <a:latin typeface="Georgia"/>
              <a:ea typeface="Georgia"/>
              <a:cs typeface="Georgia"/>
              <a:sym typeface="Georgia"/>
            </a:endParaRPr>
          </a:p>
        </p:txBody>
      </p:sp>
      <p:pic>
        <p:nvPicPr>
          <p:cNvPr id="72" name="Google Shape;72;p14"/>
          <p:cNvPicPr preferRelativeResize="0"/>
          <p:nvPr/>
        </p:nvPicPr>
        <p:blipFill>
          <a:blip r:embed="rId3">
            <a:alphaModFix/>
          </a:blip>
          <a:stretch>
            <a:fillRect/>
          </a:stretch>
        </p:blipFill>
        <p:spPr>
          <a:xfrm>
            <a:off x="991750" y="1411638"/>
            <a:ext cx="1800220" cy="623700"/>
          </a:xfrm>
          <a:prstGeom prst="rect">
            <a:avLst/>
          </a:prstGeom>
          <a:noFill/>
          <a:ln>
            <a:noFill/>
          </a:ln>
        </p:spPr>
      </p:pic>
      <p:pic>
        <p:nvPicPr>
          <p:cNvPr id="73" name="Google Shape;73;p14"/>
          <p:cNvPicPr preferRelativeResize="0"/>
          <p:nvPr/>
        </p:nvPicPr>
        <p:blipFill>
          <a:blip r:embed="rId4">
            <a:alphaModFix/>
          </a:blip>
          <a:stretch>
            <a:fillRect/>
          </a:stretch>
        </p:blipFill>
        <p:spPr>
          <a:xfrm>
            <a:off x="5179450" y="1411654"/>
            <a:ext cx="2593575" cy="802468"/>
          </a:xfrm>
          <a:prstGeom prst="rect">
            <a:avLst/>
          </a:prstGeom>
          <a:noFill/>
          <a:ln>
            <a:noFill/>
          </a:ln>
        </p:spPr>
      </p:pic>
      <p:sp>
        <p:nvSpPr>
          <p:cNvPr id="74" name="Google Shape;74;p14"/>
          <p:cNvSpPr txBox="1"/>
          <p:nvPr/>
        </p:nvSpPr>
        <p:spPr>
          <a:xfrm>
            <a:off x="171450" y="2322375"/>
            <a:ext cx="36159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Model, View, Controller - pattern describes system wide architecture </a:t>
            </a:r>
            <a:endParaRPr>
              <a:latin typeface="Roboto"/>
              <a:ea typeface="Roboto"/>
              <a:cs typeface="Roboto"/>
              <a:sym typeface="Roboto"/>
            </a:endParaRPr>
          </a:p>
        </p:txBody>
      </p:sp>
      <p:pic>
        <p:nvPicPr>
          <p:cNvPr id="75" name="Google Shape;75;p14"/>
          <p:cNvPicPr preferRelativeResize="0"/>
          <p:nvPr/>
        </p:nvPicPr>
        <p:blipFill>
          <a:blip r:embed="rId5">
            <a:alphaModFix/>
          </a:blip>
          <a:stretch>
            <a:fillRect/>
          </a:stretch>
        </p:blipFill>
        <p:spPr>
          <a:xfrm>
            <a:off x="249375" y="3101675"/>
            <a:ext cx="3696000" cy="1584000"/>
          </a:xfrm>
          <a:prstGeom prst="rect">
            <a:avLst/>
          </a:prstGeom>
          <a:noFill/>
          <a:ln>
            <a:noFill/>
          </a:ln>
        </p:spPr>
      </p:pic>
      <p:pic>
        <p:nvPicPr>
          <p:cNvPr id="76" name="Google Shape;76;p14"/>
          <p:cNvPicPr preferRelativeResize="0"/>
          <p:nvPr/>
        </p:nvPicPr>
        <p:blipFill>
          <a:blip r:embed="rId6">
            <a:alphaModFix/>
          </a:blip>
          <a:stretch>
            <a:fillRect/>
          </a:stretch>
        </p:blipFill>
        <p:spPr>
          <a:xfrm>
            <a:off x="4706776" y="2915250"/>
            <a:ext cx="3890851" cy="1780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72800" y="157275"/>
            <a:ext cx="280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Design </a:t>
            </a:r>
            <a:endParaRPr/>
          </a:p>
        </p:txBody>
      </p:sp>
      <p:sp>
        <p:nvSpPr>
          <p:cNvPr id="82" name="Google Shape;82;p15"/>
          <p:cNvSpPr txBox="1"/>
          <p:nvPr>
            <p:ph idx="1" type="body"/>
          </p:nvPr>
        </p:nvSpPr>
        <p:spPr>
          <a:xfrm>
            <a:off x="228550" y="779325"/>
            <a:ext cx="3312000" cy="41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0"/>
              </a:spcAft>
              <a:buNone/>
            </a:pPr>
            <a:r>
              <a:t/>
            </a:r>
            <a:endParaRPr sz="1600">
              <a:solidFill>
                <a:srgbClr val="FFFFFF"/>
              </a:solidFill>
              <a:latin typeface="Georgia"/>
              <a:ea typeface="Georgia"/>
              <a:cs typeface="Georgia"/>
              <a:sym typeface="Georgia"/>
            </a:endParaRPr>
          </a:p>
          <a:p>
            <a:pPr indent="0" lvl="0" marL="0" rtl="0" algn="l">
              <a:spcBef>
                <a:spcPts val="1600"/>
              </a:spcBef>
              <a:spcAft>
                <a:spcPts val="0"/>
              </a:spcAft>
              <a:buNone/>
            </a:pPr>
            <a:r>
              <a:t/>
            </a:r>
            <a:endParaRPr sz="1600">
              <a:solidFill>
                <a:srgbClr val="FFFFFF"/>
              </a:solidFill>
              <a:latin typeface="Georgia"/>
              <a:ea typeface="Georgia"/>
              <a:cs typeface="Georgia"/>
              <a:sym typeface="Georgia"/>
            </a:endParaRPr>
          </a:p>
          <a:p>
            <a:pPr indent="0" lvl="0" marL="0" rtl="0" algn="l">
              <a:spcBef>
                <a:spcPts val="1600"/>
              </a:spcBef>
              <a:spcAft>
                <a:spcPts val="0"/>
              </a:spcAft>
              <a:buNone/>
            </a:pPr>
            <a:r>
              <a:t/>
            </a:r>
            <a:endParaRPr sz="16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2100">
              <a:solidFill>
                <a:srgbClr val="000000"/>
              </a:solidFill>
              <a:highlight>
                <a:srgbClr val="FFFFFF"/>
              </a:highlight>
              <a:latin typeface="Arial"/>
              <a:ea typeface="Arial"/>
              <a:cs typeface="Arial"/>
              <a:sym typeface="Arial"/>
            </a:endParaRPr>
          </a:p>
        </p:txBody>
      </p:sp>
      <p:pic>
        <p:nvPicPr>
          <p:cNvPr id="83" name="Google Shape;83;p15"/>
          <p:cNvPicPr preferRelativeResize="0"/>
          <p:nvPr/>
        </p:nvPicPr>
        <p:blipFill>
          <a:blip r:embed="rId3">
            <a:alphaModFix/>
          </a:blip>
          <a:stretch>
            <a:fillRect/>
          </a:stretch>
        </p:blipFill>
        <p:spPr>
          <a:xfrm>
            <a:off x="3968075" y="157275"/>
            <a:ext cx="5009675" cy="4752324"/>
          </a:xfrm>
          <a:prstGeom prst="rect">
            <a:avLst/>
          </a:prstGeom>
          <a:noFill/>
          <a:ln>
            <a:noFill/>
          </a:ln>
        </p:spPr>
      </p:pic>
      <p:cxnSp>
        <p:nvCxnSpPr>
          <p:cNvPr id="84" name="Google Shape;84;p15"/>
          <p:cNvCxnSpPr/>
          <p:nvPr/>
        </p:nvCxnSpPr>
        <p:spPr>
          <a:xfrm>
            <a:off x="467600" y="2860125"/>
            <a:ext cx="2618400" cy="0"/>
          </a:xfrm>
          <a:prstGeom prst="straightConnector1">
            <a:avLst/>
          </a:prstGeom>
          <a:noFill/>
          <a:ln cap="flat" cmpd="sng" w="38100">
            <a:solidFill>
              <a:srgbClr val="FFFFFF"/>
            </a:solidFill>
            <a:prstDash val="solid"/>
            <a:round/>
            <a:headEnd len="med" w="med" type="none"/>
            <a:tailEnd len="med" w="med" type="none"/>
          </a:ln>
        </p:spPr>
      </p:cxnSp>
      <p:sp>
        <p:nvSpPr>
          <p:cNvPr id="85" name="Google Shape;85;p15"/>
          <p:cNvSpPr txBox="1"/>
          <p:nvPr/>
        </p:nvSpPr>
        <p:spPr>
          <a:xfrm>
            <a:off x="257425" y="2977000"/>
            <a:ext cx="3312000" cy="19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Secondary Components:</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Rivernet_api.py</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Admin.py</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Apps.py </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Ursl.py</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Configuration classes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
        <p:nvSpPr>
          <p:cNvPr id="86" name="Google Shape;86;p15"/>
          <p:cNvSpPr txBox="1"/>
          <p:nvPr/>
        </p:nvSpPr>
        <p:spPr>
          <a:xfrm>
            <a:off x="228550" y="935175"/>
            <a:ext cx="3184800" cy="18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Primary Components:</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Views.py</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Models.py</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Forms.py</a:t>
            </a:r>
            <a:endParaRPr>
              <a:solidFill>
                <a:srgbClr val="FFFFFF"/>
              </a:solidFill>
              <a:latin typeface="Times New Roman"/>
              <a:ea typeface="Times New Roman"/>
              <a:cs typeface="Times New Roman"/>
              <a:sym typeface="Times New Roman"/>
            </a:endParaRPr>
          </a:p>
          <a:p>
            <a:pPr indent="-317500" lvl="0" marL="457200" rtl="0" algn="l">
              <a:spcBef>
                <a:spcPts val="0"/>
              </a:spcBef>
              <a:spcAft>
                <a:spcPts val="0"/>
              </a:spcAft>
              <a:buClr>
                <a:srgbClr val="FFFFFF"/>
              </a:buClr>
              <a:buSzPts val="1400"/>
              <a:buFont typeface="Times New Roman"/>
              <a:buAutoNum type="arabicPeriod"/>
            </a:pPr>
            <a:r>
              <a:rPr lang="en">
                <a:solidFill>
                  <a:srgbClr val="FFFFFF"/>
                </a:solidFill>
                <a:latin typeface="Times New Roman"/>
                <a:ea typeface="Times New Roman"/>
                <a:cs typeface="Times New Roman"/>
                <a:sym typeface="Times New Roman"/>
              </a:rPr>
              <a:t>Template HTML</a:t>
            </a:r>
            <a:endParaRPr>
              <a:solidFill>
                <a:srgbClr val="FFFFFF"/>
              </a:solidFill>
              <a:latin typeface="Times New Roman"/>
              <a:ea typeface="Times New Roman"/>
              <a:cs typeface="Times New Roman"/>
              <a:sym typeface="Times New Roman"/>
            </a:endParaRPr>
          </a:p>
          <a:p>
            <a:pPr indent="-317500" lvl="1" marL="914400" rtl="0" algn="l">
              <a:spcBef>
                <a:spcPts val="0"/>
              </a:spcBef>
              <a:spcAft>
                <a:spcPts val="0"/>
              </a:spcAft>
              <a:buClr>
                <a:srgbClr val="FFFFFF"/>
              </a:buClr>
              <a:buSzPts val="1400"/>
              <a:buFont typeface="Times New Roman"/>
              <a:buAutoNum type="alphaLcPeriod"/>
            </a:pPr>
            <a:r>
              <a:rPr lang="en">
                <a:solidFill>
                  <a:srgbClr val="FFFFFF"/>
                </a:solidFill>
                <a:latin typeface="Times New Roman"/>
                <a:ea typeface="Times New Roman"/>
                <a:cs typeface="Times New Roman"/>
                <a:sym typeface="Times New Roman"/>
              </a:rPr>
              <a:t>Home.html</a:t>
            </a:r>
            <a:endParaRPr>
              <a:solidFill>
                <a:srgbClr val="FFFFFF"/>
              </a:solidFill>
              <a:latin typeface="Times New Roman"/>
              <a:ea typeface="Times New Roman"/>
              <a:cs typeface="Times New Roman"/>
              <a:sym typeface="Times New Roman"/>
            </a:endParaRPr>
          </a:p>
          <a:p>
            <a:pPr indent="-317500" lvl="1" marL="914400" rtl="0" algn="l">
              <a:spcBef>
                <a:spcPts val="0"/>
              </a:spcBef>
              <a:spcAft>
                <a:spcPts val="0"/>
              </a:spcAft>
              <a:buClr>
                <a:srgbClr val="FFFFFF"/>
              </a:buClr>
              <a:buSzPts val="1400"/>
              <a:buFont typeface="Times New Roman"/>
              <a:buAutoNum type="alphaLcPeriod"/>
            </a:pPr>
            <a:r>
              <a:rPr lang="en">
                <a:solidFill>
                  <a:srgbClr val="FFFFFF"/>
                </a:solidFill>
                <a:latin typeface="Times New Roman"/>
                <a:ea typeface="Times New Roman"/>
                <a:cs typeface="Times New Roman"/>
                <a:sym typeface="Times New Roman"/>
              </a:rPr>
              <a:t>Index.html</a:t>
            </a:r>
            <a:endParaRPr>
              <a:solidFill>
                <a:srgbClr val="FFFFFF"/>
              </a:solidFill>
              <a:latin typeface="Times New Roman"/>
              <a:ea typeface="Times New Roman"/>
              <a:cs typeface="Times New Roman"/>
              <a:sym typeface="Times New Roman"/>
            </a:endParaRPr>
          </a:p>
          <a:p>
            <a:pPr indent="-317500" lvl="1" marL="914400" rtl="0" algn="l">
              <a:spcBef>
                <a:spcPts val="0"/>
              </a:spcBef>
              <a:spcAft>
                <a:spcPts val="0"/>
              </a:spcAft>
              <a:buClr>
                <a:srgbClr val="FFFFFF"/>
              </a:buClr>
              <a:buSzPts val="1400"/>
              <a:buFont typeface="Times New Roman"/>
              <a:buAutoNum type="alphaLcPeriod"/>
            </a:pPr>
            <a:r>
              <a:rPr lang="en">
                <a:solidFill>
                  <a:srgbClr val="FFFFFF"/>
                </a:solidFill>
                <a:latin typeface="Times New Roman"/>
                <a:ea typeface="Times New Roman"/>
                <a:cs typeface="Times New Roman"/>
                <a:sym typeface="Times New Roman"/>
              </a:rPr>
              <a:t>Water_quality.html</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0" y="438575"/>
            <a:ext cx="91440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Choices and Extensibility</a:t>
            </a:r>
            <a:endParaRPr/>
          </a:p>
        </p:txBody>
      </p:sp>
      <p:sp>
        <p:nvSpPr>
          <p:cNvPr id="92" name="Google Shape;92;p16"/>
          <p:cNvSpPr txBox="1"/>
          <p:nvPr/>
        </p:nvSpPr>
        <p:spPr>
          <a:xfrm>
            <a:off x="343000" y="2244500"/>
            <a:ext cx="3647100" cy="2618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Allows for plug and play form collection across any site within the platform</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Makes cross site integration easier</a:t>
            </a:r>
            <a:endParaRPr sz="1600">
              <a:latin typeface="Times New Roman"/>
              <a:ea typeface="Times New Roman"/>
              <a:cs typeface="Times New Roman"/>
              <a:sym typeface="Times New Roman"/>
            </a:endParaRPr>
          </a:p>
        </p:txBody>
      </p:sp>
      <p:sp>
        <p:nvSpPr>
          <p:cNvPr id="93" name="Google Shape;93;p16"/>
          <p:cNvSpPr txBox="1"/>
          <p:nvPr/>
        </p:nvSpPr>
        <p:spPr>
          <a:xfrm>
            <a:off x="343000" y="1496300"/>
            <a:ext cx="3865200" cy="7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Extensible Form Collection</a:t>
            </a:r>
            <a:endParaRPr sz="2200">
              <a:latin typeface="Roboto"/>
              <a:ea typeface="Roboto"/>
              <a:cs typeface="Roboto"/>
              <a:sym typeface="Roboto"/>
            </a:endParaRPr>
          </a:p>
        </p:txBody>
      </p:sp>
      <p:sp>
        <p:nvSpPr>
          <p:cNvPr id="94" name="Google Shape;94;p16"/>
          <p:cNvSpPr txBox="1"/>
          <p:nvPr/>
        </p:nvSpPr>
        <p:spPr>
          <a:xfrm>
            <a:off x="4781550" y="1496300"/>
            <a:ext cx="3865200" cy="74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JSON Data Saving</a:t>
            </a:r>
            <a:endParaRPr sz="2200">
              <a:latin typeface="Roboto"/>
              <a:ea typeface="Roboto"/>
              <a:cs typeface="Roboto"/>
              <a:sym typeface="Roboto"/>
            </a:endParaRPr>
          </a:p>
        </p:txBody>
      </p:sp>
      <p:sp>
        <p:nvSpPr>
          <p:cNvPr id="95" name="Google Shape;95;p16"/>
          <p:cNvSpPr txBox="1"/>
          <p:nvPr/>
        </p:nvSpPr>
        <p:spPr>
          <a:xfrm>
            <a:off x="4890600" y="2244500"/>
            <a:ext cx="3647100" cy="2618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Per Roby’s request, allows getting and saving with no data </a:t>
            </a:r>
            <a:r>
              <a:rPr lang="en" sz="1600">
                <a:latin typeface="Times New Roman"/>
                <a:ea typeface="Times New Roman"/>
                <a:cs typeface="Times New Roman"/>
                <a:sym typeface="Times New Roman"/>
              </a:rPr>
              <a:t>manipulation</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Makes it easier to integrate with other cloud services</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assurance method</a:t>
            </a:r>
            <a:endParaRPr/>
          </a:p>
        </p:txBody>
      </p:sp>
      <p:sp>
        <p:nvSpPr>
          <p:cNvPr id="101" name="Google Shape;101;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100">
                <a:solidFill>
                  <a:srgbClr val="000000"/>
                </a:solidFill>
                <a:highlight>
                  <a:srgbClr val="FFFFFF"/>
                </a:highlight>
                <a:latin typeface="Arial"/>
                <a:ea typeface="Arial"/>
                <a:cs typeface="Arial"/>
                <a:sym typeface="Arial"/>
              </a:rPr>
              <a:t>Unit Testing</a:t>
            </a:r>
            <a:endParaRPr sz="2100">
              <a:solidFill>
                <a:srgbClr val="000000"/>
              </a:solidFill>
              <a:highlight>
                <a:srgbClr val="FFFFFF"/>
              </a:highlight>
              <a:latin typeface="Arial"/>
              <a:ea typeface="Arial"/>
              <a:cs typeface="Arial"/>
              <a:sym typeface="Arial"/>
            </a:endParaRPr>
          </a:p>
          <a:p>
            <a:pPr indent="457200" lvl="0" marL="0" rtl="0" algn="l">
              <a:spcBef>
                <a:spcPts val="1600"/>
              </a:spcBef>
              <a:spcAft>
                <a:spcPts val="0"/>
              </a:spcAft>
              <a:buNone/>
            </a:pPr>
            <a:r>
              <a:rPr lang="en" sz="2100">
                <a:solidFill>
                  <a:srgbClr val="000000"/>
                </a:solidFill>
                <a:highlight>
                  <a:srgbClr val="FFFFFF"/>
                </a:highlight>
                <a:latin typeface="Arial"/>
                <a:ea typeface="Arial"/>
                <a:cs typeface="Arial"/>
                <a:sym typeface="Arial"/>
              </a:rPr>
              <a:t>	Django.Tests</a:t>
            </a:r>
            <a:endParaRPr sz="2100">
              <a:solidFill>
                <a:srgbClr val="000000"/>
              </a:solidFill>
              <a:highlight>
                <a:srgbClr val="FFFFFF"/>
              </a:highlight>
              <a:latin typeface="Arial"/>
              <a:ea typeface="Arial"/>
              <a:cs typeface="Arial"/>
              <a:sym typeface="Arial"/>
            </a:endParaRPr>
          </a:p>
          <a:p>
            <a:pPr indent="457200" lvl="0" marL="0" rtl="0" algn="l">
              <a:spcBef>
                <a:spcPts val="1600"/>
              </a:spcBef>
              <a:spcAft>
                <a:spcPts val="0"/>
              </a:spcAft>
              <a:buNone/>
            </a:pPr>
            <a:r>
              <a:rPr lang="en" sz="2100">
                <a:solidFill>
                  <a:srgbClr val="000000"/>
                </a:solidFill>
                <a:highlight>
                  <a:srgbClr val="FFFFFF"/>
                </a:highlight>
                <a:latin typeface="Arial"/>
                <a:ea typeface="Arial"/>
                <a:cs typeface="Arial"/>
                <a:sym typeface="Arial"/>
              </a:rPr>
              <a:t>System Testing</a:t>
            </a:r>
            <a:endParaRPr sz="2100">
              <a:solidFill>
                <a:srgbClr val="000000"/>
              </a:solidFill>
              <a:highlight>
                <a:srgbClr val="FFFFFF"/>
              </a:highlight>
              <a:latin typeface="Arial"/>
              <a:ea typeface="Arial"/>
              <a:cs typeface="Arial"/>
              <a:sym typeface="Arial"/>
            </a:endParaRPr>
          </a:p>
          <a:p>
            <a:pPr indent="457200" lvl="0" marL="0" rtl="0" algn="l">
              <a:spcBef>
                <a:spcPts val="1600"/>
              </a:spcBef>
              <a:spcAft>
                <a:spcPts val="0"/>
              </a:spcAft>
              <a:buNone/>
            </a:pPr>
            <a:r>
              <a:rPr lang="en" sz="2100">
                <a:solidFill>
                  <a:srgbClr val="000000"/>
                </a:solidFill>
                <a:highlight>
                  <a:srgbClr val="FFFFFF"/>
                </a:highlight>
                <a:latin typeface="Arial"/>
                <a:ea typeface="Arial"/>
                <a:cs typeface="Arial"/>
                <a:sym typeface="Arial"/>
              </a:rPr>
              <a:t>	Selenium</a:t>
            </a:r>
            <a:endParaRPr sz="2100">
              <a:solidFill>
                <a:srgbClr val="000000"/>
              </a:solidFill>
              <a:highlight>
                <a:srgbClr val="FFFFFF"/>
              </a:highlight>
              <a:latin typeface="Arial"/>
              <a:ea typeface="Arial"/>
              <a:cs typeface="Arial"/>
              <a:sym typeface="Arial"/>
            </a:endParaRPr>
          </a:p>
          <a:p>
            <a:pPr indent="457200" lvl="0" marL="0" rtl="0" algn="l">
              <a:spcBef>
                <a:spcPts val="1600"/>
              </a:spcBef>
              <a:spcAft>
                <a:spcPts val="0"/>
              </a:spcAft>
              <a:buNone/>
            </a:pPr>
            <a:r>
              <a:rPr lang="en" sz="2100">
                <a:solidFill>
                  <a:srgbClr val="000000"/>
                </a:solidFill>
                <a:highlight>
                  <a:srgbClr val="FFFFFF"/>
                </a:highlight>
                <a:latin typeface="Arial"/>
                <a:ea typeface="Arial"/>
                <a:cs typeface="Arial"/>
                <a:sym typeface="Arial"/>
              </a:rPr>
              <a:t>User Testing</a:t>
            </a:r>
            <a:endParaRPr sz="2100">
              <a:solidFill>
                <a:srgbClr val="000000"/>
              </a:solidFill>
              <a:highlight>
                <a:srgbClr val="FFFFFF"/>
              </a:highlight>
              <a:latin typeface="Arial"/>
              <a:ea typeface="Arial"/>
              <a:cs typeface="Arial"/>
              <a:sym typeface="Arial"/>
            </a:endParaRPr>
          </a:p>
          <a:p>
            <a:pPr indent="457200" lvl="0" marL="0" rtl="0" algn="l">
              <a:spcBef>
                <a:spcPts val="1600"/>
              </a:spcBef>
              <a:spcAft>
                <a:spcPts val="0"/>
              </a:spcAft>
              <a:buNone/>
            </a:pPr>
            <a:r>
              <a:rPr lang="en" sz="2100">
                <a:solidFill>
                  <a:srgbClr val="000000"/>
                </a:solidFill>
                <a:highlight>
                  <a:srgbClr val="FFFFFF"/>
                </a:highlight>
                <a:latin typeface="Arial"/>
                <a:ea typeface="Arial"/>
                <a:cs typeface="Arial"/>
                <a:sym typeface="Arial"/>
              </a:rPr>
              <a:t>	User 1</a:t>
            </a:r>
            <a:endParaRPr sz="2100">
              <a:solidFill>
                <a:srgbClr val="000000"/>
              </a:solidFill>
              <a:highlight>
                <a:srgbClr val="FFFFFF"/>
              </a:highlight>
              <a:latin typeface="Arial"/>
              <a:ea typeface="Arial"/>
              <a:cs typeface="Arial"/>
              <a:sym typeface="Arial"/>
            </a:endParaRPr>
          </a:p>
          <a:p>
            <a:pPr indent="457200" lvl="0" marL="0" rtl="0" algn="l">
              <a:spcBef>
                <a:spcPts val="1600"/>
              </a:spcBef>
              <a:spcAft>
                <a:spcPts val="1600"/>
              </a:spcAft>
              <a:buNone/>
            </a:pPr>
            <a:r>
              <a:rPr lang="en" sz="2100">
                <a:solidFill>
                  <a:srgbClr val="000000"/>
                </a:solidFill>
                <a:highlight>
                  <a:srgbClr val="FFFFFF"/>
                </a:highlight>
                <a:latin typeface="Arial"/>
                <a:ea typeface="Arial"/>
                <a:cs typeface="Arial"/>
                <a:sym typeface="Arial"/>
              </a:rPr>
              <a:t>	User 2</a:t>
            </a:r>
            <a:endParaRPr sz="2100">
              <a:solidFill>
                <a:srgbClr val="000000"/>
              </a:solidFill>
              <a:highlight>
                <a:srgbClr val="FFFFFF"/>
              </a:highlight>
              <a:latin typeface="Arial"/>
              <a:ea typeface="Arial"/>
              <a:cs typeface="Arial"/>
              <a:sym typeface="Arial"/>
            </a:endParaRPr>
          </a:p>
        </p:txBody>
      </p:sp>
      <p:pic>
        <p:nvPicPr>
          <p:cNvPr id="102" name="Google Shape;102;p17"/>
          <p:cNvPicPr preferRelativeResize="0"/>
          <p:nvPr/>
        </p:nvPicPr>
        <p:blipFill>
          <a:blip r:embed="rId3">
            <a:alphaModFix/>
          </a:blip>
          <a:stretch>
            <a:fillRect/>
          </a:stretch>
        </p:blipFill>
        <p:spPr>
          <a:xfrm>
            <a:off x="870050" y="2448250"/>
            <a:ext cx="2355725" cy="1323919"/>
          </a:xfrm>
          <a:prstGeom prst="rect">
            <a:avLst/>
          </a:prstGeom>
          <a:noFill/>
          <a:ln>
            <a:noFill/>
          </a:ln>
        </p:spPr>
      </p:pic>
      <p:pic>
        <p:nvPicPr>
          <p:cNvPr id="103" name="Google Shape;103;p17"/>
          <p:cNvPicPr preferRelativeResize="0"/>
          <p:nvPr/>
        </p:nvPicPr>
        <p:blipFill>
          <a:blip r:embed="rId4">
            <a:alphaModFix/>
          </a:blip>
          <a:stretch>
            <a:fillRect/>
          </a:stretch>
        </p:blipFill>
        <p:spPr>
          <a:xfrm>
            <a:off x="870050" y="3772170"/>
            <a:ext cx="2355725" cy="1238655"/>
          </a:xfrm>
          <a:prstGeom prst="rect">
            <a:avLst/>
          </a:prstGeom>
          <a:noFill/>
          <a:ln>
            <a:noFill/>
          </a:ln>
        </p:spPr>
      </p:pic>
      <p:pic>
        <p:nvPicPr>
          <p:cNvPr id="104" name="Google Shape;104;p17"/>
          <p:cNvPicPr preferRelativeResize="0"/>
          <p:nvPr/>
        </p:nvPicPr>
        <p:blipFill>
          <a:blip r:embed="rId5">
            <a:alphaModFix/>
          </a:blip>
          <a:stretch>
            <a:fillRect/>
          </a:stretch>
        </p:blipFill>
        <p:spPr>
          <a:xfrm>
            <a:off x="870050" y="1441075"/>
            <a:ext cx="2355725" cy="114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t>
            </a:r>
            <a:endParaRPr/>
          </a:p>
        </p:txBody>
      </p:sp>
      <p:sp>
        <p:nvSpPr>
          <p:cNvPr id="110" name="Google Shape;110;p1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1" name="Google Shape;111;p1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