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82" r:id="rId3"/>
    <p:sldId id="290" r:id="rId4"/>
    <p:sldId id="291" r:id="rId5"/>
    <p:sldId id="292" r:id="rId6"/>
    <p:sldId id="304" r:id="rId7"/>
    <p:sldId id="303" r:id="rId8"/>
    <p:sldId id="293" r:id="rId9"/>
    <p:sldId id="294" r:id="rId10"/>
    <p:sldId id="295" r:id="rId11"/>
    <p:sldId id="305" r:id="rId12"/>
    <p:sldId id="297" r:id="rId13"/>
    <p:sldId id="298" r:id="rId14"/>
    <p:sldId id="300" r:id="rId15"/>
    <p:sldId id="301" r:id="rId16"/>
    <p:sldId id="302" r:id="rId17"/>
    <p:sldId id="299" r:id="rId18"/>
    <p:sldId id="288" r:id="rId19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1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017AC1"/>
    <a:srgbClr val="0079C1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3" autoAdjust="0"/>
    <p:restoredTop sz="70194" autoAdjust="0"/>
  </p:normalViewPr>
  <p:slideViewPr>
    <p:cSldViewPr>
      <p:cViewPr varScale="1">
        <p:scale>
          <a:sx n="85" d="100"/>
          <a:sy n="85" d="100"/>
        </p:scale>
        <p:origin x="2172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0893688-01D5-4159-93FD-4A4A667A6B8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99400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dirty="0" smtClean="0">
              <a:latin typeface="Arial" panose="020B0604020202020204" pitchFamily="34" charset="0"/>
            </a:endParaRPr>
          </a:p>
        </p:txBody>
      </p:sp>
      <p:sp>
        <p:nvSpPr>
          <p:cNvPr id="512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5451E8-575E-46A5-92A0-7BEF931D30DF}" type="slidenum">
              <a:rPr lang="de-DE" altLang="de-DE" smtClean="0"/>
              <a:pPr/>
              <a:t>1</a:t>
            </a:fld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47406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Bremsstrahlung: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fast electrons are decelerated by the Coulomb fields of the atoms in the anode material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characteristic emission lines: direct interaction of the fast electrons with the inner shell electrons of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anodematerial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93688-01D5-4159-93FD-4A4A667A6B8E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11524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Metal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artefacts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not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easily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simulated alone but required a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full CT simulator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Metal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artefacts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 the epitome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beam </a:t>
            </a:r>
            <a:r>
              <a:rPr lang="de-DE" sz="1200" b="1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hardening</a:t>
            </a:r>
            <a:endParaRPr lang="de-DE" sz="1200" b="1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physical model mainly based on 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Lambert-</a:t>
            </a:r>
            <a:r>
              <a:rPr lang="de-DE" sz="1200" b="1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Beer’s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Law</a:t>
            </a:r>
          </a:p>
          <a:p>
            <a:r>
              <a:rPr lang="de-DE" sz="1200" b="1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Poisson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1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noise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Ring </a:t>
            </a:r>
            <a:r>
              <a:rPr lang="de-DE" sz="1200" b="1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artefacts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1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or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motion artefacts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-&gt; future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Port to 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CUDA-C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possible</a:t>
            </a:r>
            <a:endParaRPr lang="de-DE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93688-01D5-4159-93FD-4A4A667A6B8E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4515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master b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358775" y="1827213"/>
            <a:ext cx="8424863" cy="1295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de-DE" noProof="0" smtClean="0"/>
              <a:t>Click to edit Master title style</a:t>
            </a:r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3429000"/>
            <a:ext cx="8424863" cy="2159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38347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AD9A3-9A7A-41CB-84C8-9F599778750D}" type="datetime1">
              <a:rPr lang="de-DE"/>
              <a:pPr>
                <a:defRPr/>
              </a:pPr>
              <a:t>04.09.2014</a:t>
            </a:fld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dirty="0" smtClean="0"/>
              <a:t>Simulation of CT metal artefacts </a:t>
            </a:r>
            <a:r>
              <a:rPr lang="de-DE" dirty="0" smtClean="0"/>
              <a:t>– Alexander Winkler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C9288-9740-4DB2-97EF-90CC3D91548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58472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8613" y="914400"/>
            <a:ext cx="2105025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775" y="914400"/>
            <a:ext cx="6167438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D5B22-CBFD-4F5A-A0F4-C3213AD9CF6D}" type="datetime1">
              <a:rPr lang="de-DE"/>
              <a:pPr>
                <a:defRPr/>
              </a:pPr>
              <a:t>04.09.2014</a:t>
            </a:fld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dirty="0" smtClean="0"/>
              <a:t>Simulation of CT metal artefacts </a:t>
            </a:r>
            <a:r>
              <a:rPr lang="de-DE" dirty="0" smtClean="0"/>
              <a:t>– Alexander Winkler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DCFEB-16C7-4C15-A825-4E917580C7C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16196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7FDB9-E9DA-41FE-9FAD-B2291F28D55E}" type="datetime1">
              <a:rPr lang="de-DE"/>
              <a:pPr>
                <a:defRPr/>
              </a:pPr>
              <a:t>04.09.2014</a:t>
            </a:fld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dirty="0" smtClean="0"/>
              <a:t>Simulation of CT metal artefacts </a:t>
            </a:r>
            <a:r>
              <a:rPr lang="de-DE" dirty="0" smtClean="0"/>
              <a:t>– Alexander Winkler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8EDDC-C098-49BB-8518-65BF03D04AD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81225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F27E0-EF44-41EB-8F1B-8013C0BB0ACB}" type="datetime1">
              <a:rPr lang="de-DE"/>
              <a:pPr>
                <a:defRPr/>
              </a:pPr>
              <a:t>04.09.2014</a:t>
            </a:fld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dirty="0" smtClean="0"/>
              <a:t>Simulation of CT metal artefacts </a:t>
            </a:r>
            <a:r>
              <a:rPr lang="de-DE" dirty="0" smtClean="0"/>
              <a:t>– Alexander Winkler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8A63A-9FFA-4761-9C80-75C0043E53A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3496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828800"/>
            <a:ext cx="4135438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828800"/>
            <a:ext cx="41370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55A45-C497-4E43-B816-0D94DD50B7FB}" type="datetime1">
              <a:rPr lang="de-DE"/>
              <a:pPr>
                <a:defRPr/>
              </a:pPr>
              <a:t>04.09.2014</a:t>
            </a:fld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dirty="0" smtClean="0"/>
              <a:t>Simulation of CT metal artefacts </a:t>
            </a:r>
            <a:r>
              <a:rPr lang="de-DE" dirty="0" smtClean="0"/>
              <a:t>– Alexander Winkler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51824-DD69-4378-9250-D879B277D8E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534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E8E2F-CB9F-460B-8367-E24613331342}" type="datetime1">
              <a:rPr lang="de-DE"/>
              <a:pPr>
                <a:defRPr/>
              </a:pPr>
              <a:t>04.09.2014</a:t>
            </a:fld>
            <a:endParaRPr lang="de-DE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dirty="0" smtClean="0"/>
              <a:t>Simulation of CT metal artefacts </a:t>
            </a:r>
            <a:r>
              <a:rPr lang="de-DE" dirty="0" smtClean="0"/>
              <a:t>– Alexander Winkler</a:t>
            </a:r>
            <a:endParaRPr lang="de-D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86F8A-BA5C-4B29-80C9-5B11D5BAC87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46366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313C0-AD0B-4A42-AE12-676D6E63640C}" type="datetime1">
              <a:rPr lang="de-DE"/>
              <a:pPr>
                <a:defRPr/>
              </a:pPr>
              <a:t>04.09.2014</a:t>
            </a:fld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dirty="0" smtClean="0"/>
              <a:t>Simulation of CT metal artefacts </a:t>
            </a:r>
            <a:r>
              <a:rPr lang="de-DE" dirty="0" smtClean="0"/>
              <a:t>– Alexander Winkler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C2F4D-4C4C-4AF1-9AC5-16B2492CA7CD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43419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20387-83A1-4379-A235-EB072222D303}" type="datetime1">
              <a:rPr lang="de-DE"/>
              <a:pPr>
                <a:defRPr/>
              </a:pPr>
              <a:t>04.09.2014</a:t>
            </a:fld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dirty="0" smtClean="0"/>
              <a:t>Simulation of CT metal artefacts </a:t>
            </a:r>
            <a:r>
              <a:rPr lang="de-DE" dirty="0" smtClean="0"/>
              <a:t>– Alexander Winkler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D19BB-6750-40C2-928B-5849867F92B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916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082E9-DEC6-4ACC-A516-E48463E9FC1D}" type="datetime1">
              <a:rPr lang="de-DE"/>
              <a:pPr>
                <a:defRPr/>
              </a:pPr>
              <a:t>04.09.2014</a:t>
            </a:fld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dirty="0" smtClean="0"/>
              <a:t>Simulation of CT metal artefacts </a:t>
            </a:r>
            <a:r>
              <a:rPr lang="de-DE" dirty="0" smtClean="0"/>
              <a:t>– Alexander Winkler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630B4-5ED4-4F76-9C10-FCA1D3B78E2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84682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192B3-A8EC-4FEC-8D86-7C54BE71BB77}" type="datetime1">
              <a:rPr lang="de-DE"/>
              <a:pPr>
                <a:defRPr/>
              </a:pPr>
              <a:t>04.09.2014</a:t>
            </a:fld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dirty="0" smtClean="0"/>
              <a:t>Simulation of CT metal artefacts </a:t>
            </a:r>
            <a:r>
              <a:rPr lang="de-DE" dirty="0" smtClean="0"/>
              <a:t>– Alexander Winkler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169F3-ED26-4518-8188-BDAED4B97E3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6092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master bg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914400"/>
            <a:ext cx="84248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828800"/>
            <a:ext cx="842486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481763"/>
            <a:ext cx="140335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0079C1"/>
                </a:solidFill>
                <a:latin typeface="+mn-lt"/>
              </a:defRPr>
            </a:lvl1pPr>
          </a:lstStyle>
          <a:p>
            <a:pPr>
              <a:defRPr/>
            </a:pPr>
            <a:fld id="{3C48F22D-D22F-4B37-9DB6-AAC385B06E95}" type="datetime1">
              <a:rPr lang="de-DE"/>
              <a:pPr>
                <a:defRPr/>
              </a:pPr>
              <a:t>04.09.2014</a:t>
            </a:fld>
            <a:endParaRPr lang="de-DE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2875" y="6481763"/>
            <a:ext cx="6715125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0079C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de-DE" dirty="0" smtClean="0"/>
              <a:t>Simulation of CT metal artefacts</a:t>
            </a:r>
            <a:r>
              <a:rPr lang="de-DE" dirty="0" smtClean="0"/>
              <a:t>– </a:t>
            </a:r>
            <a:r>
              <a:rPr lang="de-DE" dirty="0"/>
              <a:t>Alexander Winkler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5163" y="6481763"/>
            <a:ext cx="706437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0079C1"/>
                </a:solidFill>
                <a:latin typeface="TUM Neue Helvetica 55 Regular" pitchFamily="34" charset="0"/>
              </a:defRPr>
            </a:lvl1pPr>
          </a:lstStyle>
          <a:p>
            <a:pPr>
              <a:defRPr/>
            </a:pPr>
            <a:fld id="{990C8918-10BB-4181-B6CE-03BAC7ACC5D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333333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Simulation of CT metal artefacts</a:t>
            </a:r>
            <a:endParaRPr lang="de-DE" altLang="de-DE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endParaRPr lang="en-US" altLang="de-DE" dirty="0" smtClean="0"/>
          </a:p>
          <a:p>
            <a:pPr algn="r" eaLnBrk="1" hangingPunct="1"/>
            <a:r>
              <a:rPr lang="en-US" altLang="de-DE" dirty="0" smtClean="0"/>
              <a:t>Alexander Winkler</a:t>
            </a:r>
          </a:p>
          <a:p>
            <a:pPr algn="r" eaLnBrk="1" hangingPunct="1"/>
            <a:endParaRPr lang="en-US" altLang="de-DE" dirty="0" smtClean="0"/>
          </a:p>
          <a:p>
            <a:pPr algn="r" eaLnBrk="1" hangingPunct="1"/>
            <a:endParaRPr lang="en-US" altLang="de-DE" dirty="0"/>
          </a:p>
          <a:p>
            <a:pPr algn="r" eaLnBrk="1" hangingPunct="1"/>
            <a:endParaRPr lang="en-US" altLang="de-DE" dirty="0" smtClean="0"/>
          </a:p>
          <a:p>
            <a:pPr algn="r" eaLnBrk="1" hangingPunct="1"/>
            <a:endParaRPr lang="en-US" altLang="de-DE" dirty="0" smtClean="0"/>
          </a:p>
          <a:p>
            <a:pPr algn="r" eaLnBrk="1" hangingPunct="1"/>
            <a:endParaRPr lang="en-US" altLang="de-DE" dirty="0" smtClean="0"/>
          </a:p>
          <a:p>
            <a:pPr algn="r" eaLnBrk="1" hangingPunct="1"/>
            <a:r>
              <a:rPr lang="en-US" altLang="de-DE" dirty="0" smtClean="0">
                <a:solidFill>
                  <a:srgbClr val="0079C1"/>
                </a:solidFill>
              </a:rPr>
              <a:t>Clinical project final presentation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958303"/>
              </p:ext>
            </p:extLst>
          </p:nvPr>
        </p:nvGraphicFramePr>
        <p:xfrm>
          <a:off x="4876800" y="4343400"/>
          <a:ext cx="4038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Advisors</a:t>
                      </a:r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Dipl.-Inf. Philipp Stefan,</a:t>
                      </a:r>
                    </a:p>
                    <a:p>
                      <a:pPr algn="l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Dipl.-Inf. </a:t>
                      </a:r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PatrickWucherer</a:t>
                      </a:r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l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Pascal </a:t>
                      </a:r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Fallavollita</a:t>
                      </a:r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Ph.D</a:t>
                      </a:r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de-DE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CT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Lookup </a:t>
            </a:r>
            <a:r>
              <a:rPr lang="de-DE" b="1" dirty="0" err="1" smtClean="0"/>
              <a:t>tables</a:t>
            </a:r>
            <a:r>
              <a:rPr lang="de-DE" b="1" dirty="0" smtClean="0"/>
              <a:t> </a:t>
            </a:r>
            <a:r>
              <a:rPr lang="de-DE" b="1" dirty="0" err="1" smtClean="0"/>
              <a:t>for</a:t>
            </a:r>
            <a:r>
              <a:rPr lang="de-DE" b="1" dirty="0" smtClean="0"/>
              <a:t> X-Ray </a:t>
            </a:r>
            <a:r>
              <a:rPr lang="de-DE" b="1" dirty="0" err="1" smtClean="0"/>
              <a:t>spectra</a:t>
            </a:r>
            <a:endParaRPr lang="de-DE" b="1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smtClean="0"/>
              <a:t>Simulation of CT metal artefacts </a:t>
            </a:r>
            <a:r>
              <a:rPr lang="de-DE" smtClean="0"/>
              <a:t>– Alexander Winkler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8EDDC-C098-49BB-8518-65BF03D04AD4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5" y="2306956"/>
            <a:ext cx="6629400" cy="402002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064375" y="4572656"/>
            <a:ext cx="1927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Sampled from:</a:t>
            </a:r>
          </a:p>
          <a:p>
            <a:r>
              <a:rPr lang="en-US" sz="1200" dirty="0" smtClean="0"/>
              <a:t>J</a:t>
            </a:r>
            <a:r>
              <a:rPr lang="en-US" sz="1200" dirty="0"/>
              <a:t>. Anthony Seibert. X-ray imaging physics for nuclear medicine technologists. part 1:</a:t>
            </a:r>
          </a:p>
          <a:p>
            <a:r>
              <a:rPr lang="en-US" sz="1200" dirty="0"/>
              <a:t>Basic principles of x-ray production. J. </a:t>
            </a:r>
            <a:r>
              <a:rPr lang="en-US" sz="1200" dirty="0" err="1"/>
              <a:t>Nucl</a:t>
            </a:r>
            <a:r>
              <a:rPr lang="en-US" sz="1200" dirty="0"/>
              <a:t>. Med. Technol., 32 no. 3,:139–147, 2004.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598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CT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Lookup </a:t>
            </a:r>
            <a:r>
              <a:rPr lang="de-DE" b="1" dirty="0" err="1"/>
              <a:t>tables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 smtClean="0"/>
              <a:t>attenuation</a:t>
            </a:r>
            <a:r>
              <a:rPr lang="de-DE" b="1" dirty="0" smtClean="0"/>
              <a:t> </a:t>
            </a:r>
            <a:r>
              <a:rPr lang="de-DE" b="1" dirty="0" err="1"/>
              <a:t>coefficients</a:t>
            </a:r>
            <a:endParaRPr lang="de-DE" b="1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smtClean="0"/>
              <a:t>Simulation of CT metal artefacts </a:t>
            </a:r>
            <a:r>
              <a:rPr lang="de-DE" smtClean="0"/>
              <a:t>– Alexander Winkler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8EDDC-C098-49BB-8518-65BF03D04AD4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  <p:sp>
        <p:nvSpPr>
          <p:cNvPr id="6" name="Textfeld 5"/>
          <p:cNvSpPr txBox="1"/>
          <p:nvPr/>
        </p:nvSpPr>
        <p:spPr>
          <a:xfrm>
            <a:off x="7064375" y="4038414"/>
            <a:ext cx="1927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Tables by:</a:t>
            </a:r>
          </a:p>
          <a:p>
            <a:r>
              <a:rPr lang="en-US" sz="1200" dirty="0"/>
              <a:t>S. M. Seltzer J. H. Hubbell. Tables of x-ray mass attenuation coefficients and mass</a:t>
            </a:r>
          </a:p>
          <a:p>
            <a:r>
              <a:rPr lang="en-US" sz="1200" dirty="0"/>
              <a:t>energy-absorption coefficients from 1 </a:t>
            </a:r>
            <a:r>
              <a:rPr lang="en-US" sz="1200" dirty="0" err="1"/>
              <a:t>kev</a:t>
            </a:r>
            <a:r>
              <a:rPr lang="en-US" sz="1200" dirty="0"/>
              <a:t> to 20 </a:t>
            </a:r>
            <a:r>
              <a:rPr lang="en-US" sz="1200" dirty="0" err="1"/>
              <a:t>mev</a:t>
            </a:r>
            <a:r>
              <a:rPr lang="en-US" sz="1200" dirty="0"/>
              <a:t> for elements z = 1 to 92 and 48</a:t>
            </a:r>
          </a:p>
          <a:p>
            <a:r>
              <a:rPr lang="en-US" sz="1200" dirty="0"/>
              <a:t>additional substances of </a:t>
            </a:r>
            <a:r>
              <a:rPr lang="en-US" sz="1200" dirty="0" err="1"/>
              <a:t>dosimetric</a:t>
            </a:r>
            <a:r>
              <a:rPr lang="en-US" sz="1200" dirty="0"/>
              <a:t> interest, May 1996.</a:t>
            </a:r>
            <a:endParaRPr lang="de-DE" sz="12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13" y="2263316"/>
            <a:ext cx="5204618" cy="406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CT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 smtClean="0"/>
              <a:t>Configuration</a:t>
            </a:r>
            <a:r>
              <a:rPr lang="de-DE" b="1" dirty="0" smtClean="0"/>
              <a:t> </a:t>
            </a:r>
            <a:r>
              <a:rPr lang="de-DE" b="1" dirty="0" err="1" smtClean="0"/>
              <a:t>file</a:t>
            </a:r>
            <a:endParaRPr lang="de-DE" b="1" dirty="0" smtClean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pathToSlice</a:t>
            </a:r>
            <a:r>
              <a:rPr 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slices</a:t>
            </a:r>
            <a:r>
              <a:rPr 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/Segmentation2</a:t>
            </a:r>
          </a:p>
          <a:p>
            <a:pPr marL="0" indent="0">
              <a:buNone/>
            </a:pPr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pathToOutputReconstruction</a:t>
            </a:r>
            <a:r>
              <a:rPr 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outData.pgm</a:t>
            </a:r>
            <a:endParaRPr lang="de-DE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pathToOutputSinogram</a:t>
            </a:r>
            <a:r>
              <a:rPr 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simulatedSinogram.pgm</a:t>
            </a:r>
            <a:endParaRPr lang="de-DE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pathToXRaySpectra</a:t>
            </a:r>
            <a:r>
              <a:rPr 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=Data/</a:t>
            </a:r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XRaySpectra</a:t>
            </a:r>
            <a:endParaRPr lang="de-DE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minEnergy</a:t>
            </a:r>
            <a:r>
              <a:rPr 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=20</a:t>
            </a:r>
          </a:p>
          <a:p>
            <a:pPr marL="0" indent="0">
              <a:buNone/>
            </a:pPr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maxEnergy</a:t>
            </a:r>
            <a:r>
              <a:rPr 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=140</a:t>
            </a:r>
          </a:p>
          <a:p>
            <a:pPr marL="0" indent="0">
              <a:buNone/>
            </a:pPr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energyLevels</a:t>
            </a:r>
            <a:r>
              <a:rPr 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=8</a:t>
            </a:r>
          </a:p>
          <a:p>
            <a:pPr marL="0" indent="0">
              <a:buNone/>
            </a:pPr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numberOfProjectionAngles</a:t>
            </a:r>
            <a:r>
              <a:rPr 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=64</a:t>
            </a:r>
          </a:p>
          <a:p>
            <a:pPr marL="0" indent="0">
              <a:buNone/>
            </a:pPr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numberOfThreads</a:t>
            </a:r>
            <a:r>
              <a:rPr 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</a:p>
          <a:p>
            <a:pPr marL="0" indent="0">
              <a:buNone/>
            </a:pPr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tubeEnergy</a:t>
            </a:r>
            <a:r>
              <a:rPr 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=140</a:t>
            </a:r>
          </a:p>
          <a:p>
            <a:pPr marL="0" indent="0">
              <a:buNone/>
            </a:pPr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detectorThreshold</a:t>
            </a:r>
            <a:r>
              <a:rPr 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=100</a:t>
            </a:r>
          </a:p>
          <a:p>
            <a:pPr marL="0" indent="0">
              <a:buNone/>
            </a:pPr>
            <a:r>
              <a:rPr 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attenuationMultiplicator</a:t>
            </a:r>
            <a:r>
              <a:rPr 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smtClean="0"/>
              <a:t>Simulation of CT metal artefacts </a:t>
            </a:r>
            <a:r>
              <a:rPr lang="de-DE" smtClean="0"/>
              <a:t>– Alexander Winkler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8EDDC-C098-49BB-8518-65BF03D04AD4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975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CT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Miscellaneous parts of the </a:t>
            </a:r>
            <a:r>
              <a:rPr lang="en-US" b="1" dirty="0" smtClean="0"/>
              <a:t>simulator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Out paradigm was not to rely on any third party libraries</a:t>
            </a:r>
          </a:p>
          <a:p>
            <a:pPr lvl="1"/>
            <a:r>
              <a:rPr lang="en-US" dirty="0" smtClean="0"/>
              <a:t>So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had</a:t>
            </a:r>
            <a:r>
              <a:rPr lang="de-DE" dirty="0" smtClean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…</a:t>
            </a:r>
            <a:endParaRPr lang="en-US" dirty="0" smtClean="0"/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Own logger (inspired by loggers like log4j)</a:t>
            </a: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Different </a:t>
            </a:r>
            <a:r>
              <a:rPr lang="en-US" sz="1200" dirty="0" err="1" smtClean="0">
                <a:cs typeface="Courier New" panose="02070309020205020404" pitchFamily="49" charset="0"/>
              </a:rPr>
              <a:t>loglevels</a:t>
            </a:r>
            <a:r>
              <a:rPr lang="en-US" sz="1200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TRACE &gt; DEBUG &gt; INFO &gt; WARN &gt; ERR &gt; FATAL 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Heavily relies on macros to guarantee no major impact on performance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Outputs </a:t>
            </a:r>
            <a:r>
              <a:rPr lang="en-US" dirty="0" err="1">
                <a:cs typeface="Courier New" panose="02070309020205020404" pitchFamily="49" charset="0"/>
              </a:rPr>
              <a:t>loglevel</a:t>
            </a:r>
            <a:r>
              <a:rPr lang="en-US" dirty="0">
                <a:cs typeface="Courier New" panose="02070309020205020404" pitchFamily="49" charset="0"/>
              </a:rPr>
              <a:t>, source </a:t>
            </a:r>
            <a:r>
              <a:rPr lang="en-US" dirty="0" smtClean="0">
                <a:cs typeface="Courier New" panose="02070309020205020404" pitchFamily="49" charset="0"/>
              </a:rPr>
              <a:t>code file</a:t>
            </a:r>
            <a:r>
              <a:rPr lang="en-US" dirty="0">
                <a:cs typeface="Courier New" panose="02070309020205020404" pitchFamily="49" charset="0"/>
              </a:rPr>
              <a:t>, function, line and message</a:t>
            </a:r>
            <a:r>
              <a:rPr lang="en-US" dirty="0" smtClean="0">
                <a:cs typeface="Courier New" panose="02070309020205020404" pitchFamily="49" charset="0"/>
              </a:rPr>
              <a:t>. In “verbose mode”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also write output to file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Image </a:t>
            </a:r>
            <a:r>
              <a:rPr lang="de-DE" dirty="0" err="1">
                <a:cs typeface="Courier New" panose="02070309020205020404" pitchFamily="49" charset="0"/>
              </a:rPr>
              <a:t>reading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and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cs typeface="Courier New" panose="02070309020205020404" pitchFamily="49" charset="0"/>
              </a:rPr>
              <a:t>writing</a:t>
            </a:r>
            <a:endParaRPr lang="de-DE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portable </a:t>
            </a:r>
            <a:r>
              <a:rPr lang="en-US" dirty="0" err="1"/>
              <a:t>graymap</a:t>
            </a:r>
            <a:r>
              <a:rPr lang="en-US" dirty="0"/>
              <a:t> format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(Portable </a:t>
            </a:r>
            <a:r>
              <a:rPr lang="de-DE" dirty="0" err="1" smtClean="0"/>
              <a:t>Anymap</a:t>
            </a:r>
            <a:r>
              <a:rPr lang="de-DE" dirty="0" smtClean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Netpbm</a:t>
            </a:r>
            <a:r>
              <a:rPr lang="de-DE" dirty="0"/>
              <a:t> </a:t>
            </a:r>
            <a:r>
              <a:rPr lang="de-DE" dirty="0" err="1" smtClean="0"/>
              <a:t>format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easiest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formats</a:t>
            </a:r>
            <a:endParaRPr lang="de-DE" dirty="0" smtClean="0"/>
          </a:p>
          <a:p>
            <a:pPr lvl="2"/>
            <a:r>
              <a:rPr lang="de-DE" dirty="0" smtClean="0"/>
              <a:t>Super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header</a:t>
            </a:r>
            <a:r>
              <a:rPr lang="de-DE" dirty="0" smtClean="0"/>
              <a:t> </a:t>
            </a:r>
            <a:r>
              <a:rPr lang="de-DE" dirty="0" err="1" smtClean="0"/>
              <a:t>followed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color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in ASCII </a:t>
            </a:r>
            <a:r>
              <a:rPr lang="de-DE" dirty="0" err="1" smtClean="0"/>
              <a:t>separated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whitespaces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smtClean="0"/>
              <a:t>Simulation of CT metal artefacts </a:t>
            </a:r>
            <a:r>
              <a:rPr lang="de-DE" smtClean="0"/>
              <a:t>– Alexander Winkler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8EDDC-C098-49BB-8518-65BF03D04AD4}" type="slidenum">
              <a:rPr lang="de-DE" altLang="de-DE" smtClean="0"/>
              <a:pPr>
                <a:defRPr/>
              </a:pPr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252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4" y="1828800"/>
            <a:ext cx="8424863" cy="4343400"/>
          </a:xfrm>
        </p:spPr>
        <p:txBody>
          <a:bodyPr/>
          <a:lstStyle/>
          <a:p>
            <a:r>
              <a:rPr lang="en-US" dirty="0" smtClean="0"/>
              <a:t>Images take long to compute (5-60 minutes on my laptop)</a:t>
            </a:r>
          </a:p>
          <a:p>
            <a:r>
              <a:rPr lang="en-US" dirty="0" smtClean="0"/>
              <a:t>CPU speed and number of threads/cores is the limiting factor</a:t>
            </a:r>
          </a:p>
          <a:p>
            <a:r>
              <a:rPr lang="en-US" dirty="0" smtClean="0"/>
              <a:t>Computation speed is direct proportional to</a:t>
            </a:r>
          </a:p>
          <a:p>
            <a:pPr lvl="1"/>
            <a:r>
              <a:rPr lang="en-US" dirty="0" smtClean="0"/>
              <a:t>Number of projections</a:t>
            </a:r>
          </a:p>
          <a:p>
            <a:pPr lvl="1"/>
            <a:r>
              <a:rPr lang="en-US" dirty="0" smtClean="0"/>
              <a:t>Number of energy levels</a:t>
            </a:r>
          </a:p>
          <a:p>
            <a:pPr lvl="1"/>
            <a:endParaRPr lang="en-US" dirty="0" smtClean="0"/>
          </a:p>
          <a:p>
            <a:r>
              <a:rPr lang="en-US" dirty="0"/>
              <a:t>Computation speed </a:t>
            </a:r>
            <a:r>
              <a:rPr lang="en-US" dirty="0" smtClean="0"/>
              <a:t>is indirect proportional to the number of threads</a:t>
            </a:r>
          </a:p>
          <a:p>
            <a:endParaRPr lang="en-US" dirty="0" smtClean="0"/>
          </a:p>
          <a:p>
            <a:r>
              <a:rPr lang="en-US" dirty="0" smtClean="0"/>
              <a:t>We think that simulation of the CT would be a good candidate for the calculation on the graphics card</a:t>
            </a:r>
          </a:p>
          <a:p>
            <a:pPr lvl="1"/>
            <a:r>
              <a:rPr lang="en-US" dirty="0" smtClean="0"/>
              <a:t>All rays from all projections can be run in parallel, no dependencies on each other</a:t>
            </a:r>
          </a:p>
          <a:p>
            <a:pPr lvl="1"/>
            <a:r>
              <a:rPr lang="en-US" dirty="0" smtClean="0"/>
              <a:t>Current simulator is written in C, a port to CUDA-C should be possible with reasonable amount of work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smtClean="0"/>
              <a:t>Simulation of CT metal artefacts </a:t>
            </a:r>
            <a:r>
              <a:rPr lang="de-DE" smtClean="0"/>
              <a:t>– Alexander Winkler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8EDDC-C098-49BB-8518-65BF03D04AD4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7051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4" y="1828800"/>
            <a:ext cx="8424863" cy="4343400"/>
          </a:xfrm>
        </p:spPr>
        <p:txBody>
          <a:bodyPr/>
          <a:lstStyle/>
          <a:p>
            <a:pPr lvl="1"/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smtClean="0"/>
              <a:t>Simulation of CT metal artefacts </a:t>
            </a:r>
            <a:r>
              <a:rPr lang="de-DE" smtClean="0"/>
              <a:t>– Alexander Winkler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8EDDC-C098-49BB-8518-65BF03D04AD4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62" y="1798320"/>
            <a:ext cx="4055038" cy="405503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037" y="1798320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4" y="1828800"/>
            <a:ext cx="8424863" cy="4343400"/>
          </a:xfrm>
        </p:spPr>
        <p:txBody>
          <a:bodyPr/>
          <a:lstStyle/>
          <a:p>
            <a:pPr lvl="1"/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smtClean="0"/>
              <a:t>Simulation of CT metal artefacts </a:t>
            </a:r>
            <a:r>
              <a:rPr lang="de-DE" smtClean="0"/>
              <a:t>– Alexander Winkler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8EDDC-C098-49BB-8518-65BF03D04AD4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6" y="1842868"/>
            <a:ext cx="4038600" cy="40386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037" y="1842868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3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 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828800"/>
            <a:ext cx="6498208" cy="4343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More easily implementable CT artefacts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Ring </a:t>
            </a:r>
            <a:r>
              <a:rPr lang="en-US" dirty="0" smtClean="0"/>
              <a:t>artefacts</a:t>
            </a:r>
          </a:p>
          <a:p>
            <a:pPr lvl="1"/>
            <a:r>
              <a:rPr lang="en-US" dirty="0" smtClean="0"/>
              <a:t>Caused by </a:t>
            </a:r>
            <a:r>
              <a:rPr lang="en-US" dirty="0" err="1" smtClean="0"/>
              <a:t>miscalibrated</a:t>
            </a:r>
            <a:r>
              <a:rPr lang="en-US" dirty="0" smtClean="0"/>
              <a:t> detector</a:t>
            </a:r>
          </a:p>
          <a:p>
            <a:pPr lvl="1"/>
            <a:r>
              <a:rPr lang="en-US" dirty="0" smtClean="0"/>
              <a:t>Multiply/Add intensity value by random numbers at the end of the ray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Poisson Noise</a:t>
            </a:r>
          </a:p>
          <a:p>
            <a:pPr lvl="1"/>
            <a:r>
              <a:rPr lang="en-US" dirty="0" smtClean="0"/>
              <a:t>Caused by discrete particle nature of light at low X-Ray doses</a:t>
            </a:r>
          </a:p>
          <a:p>
            <a:pPr lvl="1"/>
            <a:r>
              <a:rPr lang="en-US" dirty="0" smtClean="0"/>
              <a:t>Modify relative </a:t>
            </a:r>
            <a:r>
              <a:rPr lang="en-US" dirty="0"/>
              <a:t>photon count at the start of </a:t>
            </a:r>
            <a:r>
              <a:rPr lang="en-US" dirty="0" smtClean="0"/>
              <a:t>the ray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Motion artefacts</a:t>
            </a:r>
          </a:p>
          <a:p>
            <a:pPr lvl="1"/>
            <a:r>
              <a:rPr lang="en-US" dirty="0" smtClean="0"/>
              <a:t>Caused by the patient moving during the scan</a:t>
            </a:r>
          </a:p>
          <a:p>
            <a:pPr lvl="1"/>
            <a:r>
              <a:rPr lang="en-US" dirty="0" smtClean="0"/>
              <a:t>Merge </a:t>
            </a:r>
            <a:r>
              <a:rPr lang="en-US" dirty="0" err="1" smtClean="0"/>
              <a:t>sinograms</a:t>
            </a:r>
            <a:r>
              <a:rPr lang="en-US" dirty="0" smtClean="0"/>
              <a:t> from two or more simulation runs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smtClean="0"/>
              <a:t>Simulation of CT metal artefacts </a:t>
            </a:r>
            <a:r>
              <a:rPr lang="de-DE" smtClean="0"/>
              <a:t>– Alexander Winkler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8EDDC-C098-49BB-8518-65BF03D04AD4}" type="slidenum">
              <a:rPr lang="de-DE" altLang="de-DE" smtClean="0"/>
              <a:pPr>
                <a:defRPr/>
              </a:pPr>
              <a:t>17</a:t>
            </a:fld>
            <a:endParaRPr lang="de-DE" alt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983" y="935502"/>
            <a:ext cx="1775469" cy="151058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00"/>
          <a:stretch/>
        </p:blipFill>
        <p:spPr>
          <a:xfrm>
            <a:off x="6856983" y="2570699"/>
            <a:ext cx="1775470" cy="153041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225733"/>
            <a:ext cx="1775470" cy="203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dirty="0"/>
              <a:t>Simulation of CT metal </a:t>
            </a:r>
            <a:r>
              <a:rPr lang="en-US" altLang="de-DE" dirty="0" smtClean="0"/>
              <a:t>artefacts </a:t>
            </a:r>
            <a:r>
              <a:rPr lang="de-DE" dirty="0" smtClean="0"/>
              <a:t>– Alexander Winkler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AD19BB-6750-40C2-928B-5849867F92B0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  <p:pic>
        <p:nvPicPr>
          <p:cNvPr id="2050" name="Picture 2" descr="http://laurenhuston.com/wp-content/uploads/2011/08/ques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1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metal artefacts in CT</a:t>
            </a:r>
            <a:endParaRPr lang="en-US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828800"/>
            <a:ext cx="8424863" cy="4572000"/>
          </a:xfrm>
        </p:spPr>
        <p:txBody>
          <a:bodyPr/>
          <a:lstStyle/>
          <a:p>
            <a:pPr algn="just"/>
            <a:r>
              <a:rPr lang="en-US" dirty="0"/>
              <a:t>The human body usually does not contain any metal </a:t>
            </a:r>
            <a:r>
              <a:rPr lang="en-US" dirty="0" smtClean="0"/>
              <a:t>objects</a:t>
            </a:r>
          </a:p>
          <a:p>
            <a:pPr lvl="1"/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 smtClean="0"/>
              <a:t>medical</a:t>
            </a:r>
            <a:r>
              <a:rPr lang="de-DE" dirty="0"/>
              <a:t> </a:t>
            </a:r>
            <a:r>
              <a:rPr lang="en-US" b="1" dirty="0" smtClean="0"/>
              <a:t>implants</a:t>
            </a:r>
            <a:r>
              <a:rPr lang="en-US" dirty="0" smtClean="0"/>
              <a:t> </a:t>
            </a:r>
            <a:r>
              <a:rPr lang="en-US" dirty="0"/>
              <a:t>are composed of </a:t>
            </a:r>
            <a:r>
              <a:rPr lang="en-US" dirty="0" smtClean="0"/>
              <a:t>metal</a:t>
            </a:r>
          </a:p>
          <a:p>
            <a:pPr lvl="2"/>
            <a:r>
              <a:rPr lang="de-DE" dirty="0" err="1"/>
              <a:t>Artificial</a:t>
            </a:r>
            <a:r>
              <a:rPr lang="de-DE" dirty="0"/>
              <a:t> hip </a:t>
            </a:r>
            <a:r>
              <a:rPr lang="de-DE" dirty="0" err="1" smtClean="0"/>
              <a:t>bones</a:t>
            </a:r>
            <a:endParaRPr lang="de-DE" dirty="0"/>
          </a:p>
          <a:p>
            <a:pPr lvl="2"/>
            <a:r>
              <a:rPr lang="de-DE" dirty="0"/>
              <a:t>dental </a:t>
            </a:r>
            <a:r>
              <a:rPr lang="de-DE" dirty="0" err="1" smtClean="0"/>
              <a:t>fillings</a:t>
            </a:r>
            <a:endParaRPr lang="de-DE" dirty="0"/>
          </a:p>
          <a:p>
            <a:pPr lvl="2"/>
            <a:r>
              <a:rPr lang="de-DE" dirty="0" smtClean="0"/>
              <a:t>Pacemakers</a:t>
            </a:r>
            <a:endParaRPr lang="de-DE" dirty="0"/>
          </a:p>
          <a:p>
            <a:pPr lvl="2"/>
            <a:r>
              <a:rPr lang="de-DE" dirty="0" err="1"/>
              <a:t>intramedullary</a:t>
            </a:r>
            <a:r>
              <a:rPr lang="de-DE" dirty="0"/>
              <a:t> </a:t>
            </a:r>
            <a:r>
              <a:rPr lang="de-DE" dirty="0" err="1" smtClean="0"/>
              <a:t>rods</a:t>
            </a:r>
            <a:endParaRPr lang="de-DE" dirty="0"/>
          </a:p>
          <a:p>
            <a:pPr lvl="2"/>
            <a:r>
              <a:rPr lang="de-DE" dirty="0" err="1" smtClean="0"/>
              <a:t>Screws</a:t>
            </a:r>
            <a:endParaRPr lang="de-DE" dirty="0" smtClean="0"/>
          </a:p>
          <a:p>
            <a:pPr lvl="2"/>
            <a:r>
              <a:rPr lang="de-DE" dirty="0" err="1" smtClean="0"/>
              <a:t>Needles</a:t>
            </a:r>
            <a:endParaRPr lang="de-DE" dirty="0" smtClean="0"/>
          </a:p>
          <a:p>
            <a:pPr lvl="2"/>
            <a:r>
              <a:rPr lang="de-DE" dirty="0" err="1" smtClean="0"/>
              <a:t>Trocars</a:t>
            </a:r>
            <a:endParaRPr lang="de-DE" dirty="0"/>
          </a:p>
          <a:p>
            <a:pPr lvl="2"/>
            <a:r>
              <a:rPr lang="de-DE" dirty="0" smtClean="0"/>
              <a:t>etc.</a:t>
            </a:r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r>
              <a:rPr lang="en-US" dirty="0"/>
              <a:t>artefacts usually consist of </a:t>
            </a:r>
            <a:r>
              <a:rPr lang="en-US" b="1" dirty="0"/>
              <a:t>dark stripes </a:t>
            </a:r>
            <a:r>
              <a:rPr lang="en-US" dirty="0"/>
              <a:t>between metal objects </a:t>
            </a:r>
            <a:r>
              <a:rPr lang="en-US" b="1" dirty="0"/>
              <a:t>with light, </a:t>
            </a:r>
            <a:r>
              <a:rPr lang="en-US" b="1" dirty="0" smtClean="0"/>
              <a:t>pinstriped lines</a:t>
            </a:r>
            <a:r>
              <a:rPr lang="en-US" dirty="0" smtClean="0"/>
              <a:t> </a:t>
            </a:r>
            <a:r>
              <a:rPr lang="en-US" dirty="0"/>
              <a:t>covering the surrounding </a:t>
            </a:r>
            <a:r>
              <a:rPr lang="en-US" dirty="0" smtClean="0"/>
              <a:t>tissue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dirty="0"/>
              <a:t>Simulation of CT metal </a:t>
            </a:r>
            <a:r>
              <a:rPr lang="en-US" altLang="de-DE" dirty="0" smtClean="0"/>
              <a:t>artefacts </a:t>
            </a:r>
            <a:r>
              <a:rPr lang="de-DE" dirty="0" smtClean="0"/>
              <a:t>– </a:t>
            </a:r>
            <a:r>
              <a:rPr lang="de-DE" dirty="0" smtClean="0"/>
              <a:t>Alexander Winkler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8EDDC-C098-49BB-8518-65BF03D04AD4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210206"/>
            <a:ext cx="3678238" cy="331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5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X-Ray </a:t>
            </a:r>
            <a:r>
              <a:rPr lang="de-DE" dirty="0" err="1"/>
              <a:t>physics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Generation of X-Ray radiation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generate X-Ray radiation an </a:t>
            </a:r>
            <a:r>
              <a:rPr lang="en-US" b="1" dirty="0" smtClean="0"/>
              <a:t>X-Ray tube </a:t>
            </a:r>
            <a:r>
              <a:rPr lang="en-US" dirty="0" smtClean="0"/>
              <a:t>is used</a:t>
            </a:r>
          </a:p>
          <a:p>
            <a:r>
              <a:rPr lang="en-US" dirty="0" smtClean="0"/>
              <a:t>consists of a cathode and a rotating (tungsten) anode</a:t>
            </a:r>
          </a:p>
          <a:p>
            <a:r>
              <a:rPr lang="en-US" dirty="0" smtClean="0"/>
              <a:t>electrons from the cathode hit</a:t>
            </a:r>
          </a:p>
          <a:p>
            <a:pPr marL="0" indent="0">
              <a:buNone/>
            </a:pPr>
            <a:r>
              <a:rPr lang="en-US" dirty="0" smtClean="0"/>
              <a:t>      the anode</a:t>
            </a:r>
          </a:p>
          <a:p>
            <a:pPr lvl="1"/>
            <a:r>
              <a:rPr lang="en-US" dirty="0" smtClean="0"/>
              <a:t>Bremsstrahlung</a:t>
            </a:r>
          </a:p>
          <a:p>
            <a:pPr lvl="1"/>
            <a:r>
              <a:rPr lang="en-US" dirty="0" smtClean="0"/>
              <a:t>Characteristic emission lines</a:t>
            </a:r>
          </a:p>
          <a:p>
            <a:r>
              <a:rPr lang="en-US" dirty="0" smtClean="0"/>
              <a:t>Both effects together result in</a:t>
            </a:r>
          </a:p>
          <a:p>
            <a:pPr marL="0" indent="0">
              <a:buNone/>
            </a:pPr>
            <a:r>
              <a:rPr lang="en-US" dirty="0" smtClean="0"/>
              <a:t>      the total </a:t>
            </a:r>
            <a:r>
              <a:rPr lang="en-US" b="1" dirty="0" smtClean="0"/>
              <a:t>emission spectrum</a:t>
            </a:r>
          </a:p>
          <a:p>
            <a:pPr marL="0" indent="0">
              <a:buNone/>
            </a:pPr>
            <a:r>
              <a:rPr lang="en-US" dirty="0" smtClean="0"/>
              <a:t>      of the X-Ray source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smtClean="0"/>
              <a:t>Simulation of CT metal artefacts </a:t>
            </a:r>
            <a:r>
              <a:rPr lang="de-DE" smtClean="0"/>
              <a:t>– Alexander Winkler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8EDDC-C098-49BB-8518-65BF03D04AD4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926" y="3200400"/>
            <a:ext cx="5105400" cy="31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X-Ray </a:t>
            </a:r>
            <a:r>
              <a:rPr lang="de-DE" dirty="0" err="1"/>
              <a:t>physics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b="1" dirty="0" smtClean="0"/>
                  <a:t>Attenuation </a:t>
                </a:r>
                <a:r>
                  <a:rPr lang="de-DE" b="1" dirty="0" err="1" smtClean="0"/>
                  <a:t>of</a:t>
                </a:r>
                <a:r>
                  <a:rPr lang="de-DE" b="1" dirty="0" smtClean="0"/>
                  <a:t> X-Ray </a:t>
                </a:r>
                <a:r>
                  <a:rPr lang="de-DE" b="1" dirty="0" err="1" smtClean="0"/>
                  <a:t>photons</a:t>
                </a:r>
                <a:r>
                  <a:rPr lang="de-DE" b="1" dirty="0" smtClean="0"/>
                  <a:t>: </a:t>
                </a:r>
                <a:r>
                  <a:rPr lang="de-DE" b="1" dirty="0"/>
                  <a:t>Lambert-</a:t>
                </a:r>
                <a:r>
                  <a:rPr lang="de-DE" b="1" dirty="0" err="1"/>
                  <a:t>Beer’s</a:t>
                </a:r>
                <a:r>
                  <a:rPr lang="de-DE" b="1" dirty="0"/>
                  <a:t> </a:t>
                </a:r>
                <a:r>
                  <a:rPr lang="de-DE" b="1" dirty="0" smtClean="0"/>
                  <a:t>Law</a:t>
                </a:r>
              </a:p>
              <a:p>
                <a:pPr marL="0" indent="0">
                  <a:buNone/>
                </a:pPr>
                <a:endParaRPr lang="de-DE" dirty="0" smtClean="0"/>
              </a:p>
              <a:p>
                <a:r>
                  <a:rPr lang="en-US" dirty="0"/>
                  <a:t>Usually all physical mechanisms that lead to the attenuation of radiation intensity </a:t>
                </a:r>
                <a:r>
                  <a:rPr lang="en-US" dirty="0" smtClean="0"/>
                  <a:t>behind a </a:t>
                </a:r>
                <a:r>
                  <a:rPr lang="en-US" i="1" dirty="0"/>
                  <a:t>homogeneous object </a:t>
                </a:r>
                <a:r>
                  <a:rPr lang="en-US" dirty="0"/>
                  <a:t>are summed up in a </a:t>
                </a:r>
                <a:r>
                  <a:rPr lang="en-US" i="1" dirty="0"/>
                  <a:t>single</a:t>
                </a:r>
                <a:r>
                  <a:rPr lang="en-US" dirty="0"/>
                  <a:t> </a:t>
                </a:r>
                <a:r>
                  <a:rPr lang="en-US" i="1" dirty="0"/>
                  <a:t>attenuation coefficient </a:t>
                </a:r>
                <a:r>
                  <a:rPr lang="en-US" dirty="0" smtClean="0"/>
                  <a:t>µ</a:t>
                </a:r>
              </a:p>
              <a:p>
                <a:r>
                  <a:rPr lang="de-DE" dirty="0"/>
                  <a:t>In </a:t>
                </a:r>
                <a:r>
                  <a:rPr lang="de-DE" dirty="0" err="1"/>
                  <a:t>this</a:t>
                </a:r>
                <a:r>
                  <a:rPr lang="de-DE" dirty="0"/>
                  <a:t> </a:t>
                </a:r>
                <a:r>
                  <a:rPr lang="de-DE" dirty="0" smtClean="0"/>
                  <a:t>simple </a:t>
                </a:r>
                <a:r>
                  <a:rPr lang="en-US" dirty="0" smtClean="0"/>
                  <a:t>model </a:t>
                </a:r>
                <a:r>
                  <a:rPr lang="en-US" dirty="0"/>
                  <a:t>the total attenuation of a monochromatic X-Ray beam after passing a distance of </a:t>
                </a:r>
                <a:r>
                  <a:rPr lang="en-US" dirty="0" smtClean="0"/>
                  <a:t>through </a:t>
                </a:r>
                <a:r>
                  <a:rPr lang="en-US" dirty="0"/>
                  <a:t>an object can be calculated </a:t>
                </a:r>
                <a:r>
                  <a:rPr lang="en-US" dirty="0" smtClean="0"/>
                  <a:t>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de-DE" dirty="0" smtClean="0"/>
              </a:p>
              <a:p>
                <a:r>
                  <a:rPr lang="de-DE" dirty="0" err="1" smtClean="0"/>
                  <a:t>By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reordering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taking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limit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leads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endParaRPr lang="de-D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de-DE" dirty="0" smtClean="0"/>
              </a:p>
              <a:p>
                <a:r>
                  <a:rPr lang="en-US" dirty="0" smtClean="0"/>
                  <a:t>Solving </a:t>
                </a:r>
                <a:r>
                  <a:rPr lang="en-US" dirty="0"/>
                  <a:t>this ordinary linear and homogeneous, </a:t>
                </a:r>
                <a:r>
                  <a:rPr lang="en-US" dirty="0" err="1" smtClean="0"/>
                  <a:t>firstorder</a:t>
                </a:r>
                <a:r>
                  <a:rPr lang="en-US" dirty="0"/>
                  <a:t> </a:t>
                </a:r>
                <a:r>
                  <a:rPr lang="en-US" dirty="0" smtClean="0"/>
                  <a:t>differential </a:t>
                </a:r>
                <a:r>
                  <a:rPr lang="en-US" dirty="0"/>
                  <a:t>equation with constant coefficients this </a:t>
                </a:r>
                <a:r>
                  <a:rPr lang="en-US" dirty="0" smtClean="0"/>
                  <a:t>gives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DE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51" t="-7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smtClean="0"/>
              <a:t>Simulation of CT metal artefacts </a:t>
            </a:r>
            <a:r>
              <a:rPr lang="de-DE" smtClean="0"/>
              <a:t>– Alexander Winkler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8EDDC-C098-49BB-8518-65BF03D04AD4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55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X-Ray </a:t>
            </a:r>
            <a:r>
              <a:rPr lang="de-DE" dirty="0" err="1"/>
              <a:t>physics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828800"/>
            <a:ext cx="4518025" cy="4343400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Beam </a:t>
            </a:r>
            <a:r>
              <a:rPr lang="de-DE" b="1" dirty="0" err="1" smtClean="0"/>
              <a:t>hardening</a:t>
            </a:r>
            <a:endParaRPr lang="de-DE" b="1" dirty="0" smtClean="0"/>
          </a:p>
          <a:p>
            <a:pPr marL="0" indent="0">
              <a:buNone/>
            </a:pPr>
            <a:endParaRPr lang="de-DE" dirty="0"/>
          </a:p>
          <a:p>
            <a:r>
              <a:rPr lang="en-US" i="1" dirty="0"/>
              <a:t>Colloquially</a:t>
            </a:r>
            <a:r>
              <a:rPr lang="en-US" dirty="0"/>
              <a:t>, X-ray is known to have the property of effectively penetrating </a:t>
            </a:r>
            <a:r>
              <a:rPr lang="en-US" dirty="0" smtClean="0"/>
              <a:t>material.</a:t>
            </a:r>
          </a:p>
          <a:p>
            <a:endParaRPr lang="en-US" dirty="0" smtClean="0"/>
          </a:p>
          <a:p>
            <a:r>
              <a:rPr lang="en-US" dirty="0" smtClean="0"/>
              <a:t>But radiation </a:t>
            </a:r>
            <a:r>
              <a:rPr lang="en-US" dirty="0"/>
              <a:t>attenuation </a:t>
            </a:r>
            <a:r>
              <a:rPr lang="en-US" dirty="0" smtClean="0"/>
              <a:t>is </a:t>
            </a:r>
            <a:r>
              <a:rPr lang="en-US" dirty="0"/>
              <a:t>not only </a:t>
            </a:r>
            <a:r>
              <a:rPr lang="en-US" dirty="0" smtClean="0"/>
              <a:t>dependent </a:t>
            </a:r>
            <a:r>
              <a:rPr lang="en-US" dirty="0"/>
              <a:t>on </a:t>
            </a:r>
            <a:r>
              <a:rPr lang="en-US" b="1" dirty="0" smtClean="0"/>
              <a:t>path length</a:t>
            </a:r>
            <a:endParaRPr lang="en-US" b="1" dirty="0"/>
          </a:p>
          <a:p>
            <a:pPr lvl="1"/>
            <a:r>
              <a:rPr lang="en-US" dirty="0"/>
              <a:t>but is </a:t>
            </a:r>
            <a:r>
              <a:rPr lang="en-US" dirty="0" smtClean="0"/>
              <a:t>a </a:t>
            </a:r>
            <a:r>
              <a:rPr lang="en-US" dirty="0"/>
              <a:t>function of the specific, </a:t>
            </a:r>
            <a:r>
              <a:rPr lang="en-US" b="1" dirty="0"/>
              <a:t>wavelength-dependent </a:t>
            </a:r>
            <a:r>
              <a:rPr lang="en-US" dirty="0"/>
              <a:t>interaction </a:t>
            </a:r>
            <a:r>
              <a:rPr lang="en-US" dirty="0" smtClean="0"/>
              <a:t>between X-ray </a:t>
            </a:r>
            <a:r>
              <a:rPr lang="en-US" dirty="0"/>
              <a:t>and the material concerned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/>
              <a:t>Lambert-Beer’s Law is </a:t>
            </a:r>
            <a:r>
              <a:rPr lang="en-US" dirty="0" smtClean="0"/>
              <a:t>a simplification</a:t>
            </a:r>
          </a:p>
          <a:p>
            <a:pPr lvl="1"/>
            <a:r>
              <a:rPr lang="en-US" dirty="0" smtClean="0"/>
              <a:t>it does not take </a:t>
            </a:r>
            <a:r>
              <a:rPr lang="en-US" b="1" dirty="0" smtClean="0"/>
              <a:t>beam hardening </a:t>
            </a:r>
            <a:r>
              <a:rPr lang="en-US" dirty="0" smtClean="0"/>
              <a:t>into account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smtClean="0"/>
              <a:t>Simulation of CT metal artefacts </a:t>
            </a:r>
            <a:r>
              <a:rPr lang="de-DE" smtClean="0"/>
              <a:t>– Alexander Winkler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8EDDC-C098-49BB-8518-65BF03D04AD4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773766"/>
            <a:ext cx="4256348" cy="445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X-Ray </a:t>
            </a:r>
            <a:r>
              <a:rPr lang="de-DE" dirty="0" err="1"/>
              <a:t>physics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828800"/>
            <a:ext cx="4518025" cy="4343400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Beam </a:t>
            </a:r>
            <a:r>
              <a:rPr lang="de-DE" b="1" dirty="0" err="1" smtClean="0"/>
              <a:t>hardening</a:t>
            </a:r>
            <a:endParaRPr lang="de-DE" b="1" dirty="0" smtClean="0"/>
          </a:p>
          <a:p>
            <a:pPr marL="0" indent="0">
              <a:buNone/>
            </a:pPr>
            <a:endParaRPr lang="de-DE" dirty="0"/>
          </a:p>
          <a:p>
            <a:r>
              <a:rPr lang="en-US" i="1" dirty="0"/>
              <a:t>Colloquially</a:t>
            </a:r>
            <a:r>
              <a:rPr lang="en-US" dirty="0"/>
              <a:t>, X-ray is known to have the property of effectively penetrating </a:t>
            </a:r>
            <a:r>
              <a:rPr lang="en-US" dirty="0" smtClean="0"/>
              <a:t>material.</a:t>
            </a:r>
          </a:p>
          <a:p>
            <a:endParaRPr lang="en-US" dirty="0" smtClean="0"/>
          </a:p>
          <a:p>
            <a:r>
              <a:rPr lang="en-US" dirty="0" smtClean="0"/>
              <a:t>But radiation </a:t>
            </a:r>
            <a:r>
              <a:rPr lang="en-US" dirty="0"/>
              <a:t>attenuation </a:t>
            </a:r>
            <a:r>
              <a:rPr lang="en-US" dirty="0" smtClean="0"/>
              <a:t>is </a:t>
            </a:r>
            <a:r>
              <a:rPr lang="en-US" dirty="0"/>
              <a:t>not only </a:t>
            </a:r>
            <a:r>
              <a:rPr lang="en-US" dirty="0" smtClean="0"/>
              <a:t>dependent </a:t>
            </a:r>
            <a:r>
              <a:rPr lang="en-US" dirty="0"/>
              <a:t>on </a:t>
            </a:r>
            <a:r>
              <a:rPr lang="en-US" b="1" dirty="0" smtClean="0"/>
              <a:t>path length</a:t>
            </a:r>
            <a:endParaRPr lang="en-US" b="1" dirty="0"/>
          </a:p>
          <a:p>
            <a:pPr lvl="1"/>
            <a:r>
              <a:rPr lang="en-US" dirty="0"/>
              <a:t>but is </a:t>
            </a:r>
            <a:r>
              <a:rPr lang="en-US" dirty="0" smtClean="0"/>
              <a:t>a </a:t>
            </a:r>
            <a:r>
              <a:rPr lang="en-US" dirty="0"/>
              <a:t>function of the specific, </a:t>
            </a:r>
            <a:r>
              <a:rPr lang="en-US" b="1" dirty="0"/>
              <a:t>wavelength-dependent </a:t>
            </a:r>
            <a:r>
              <a:rPr lang="en-US" dirty="0"/>
              <a:t>interaction </a:t>
            </a:r>
            <a:r>
              <a:rPr lang="en-US" dirty="0" smtClean="0"/>
              <a:t>between X-ray </a:t>
            </a:r>
            <a:r>
              <a:rPr lang="en-US" dirty="0"/>
              <a:t>and the material concerned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/>
              <a:t>Lambert-Beer’s Law is </a:t>
            </a:r>
            <a:r>
              <a:rPr lang="en-US" dirty="0" smtClean="0"/>
              <a:t>a simplification</a:t>
            </a:r>
          </a:p>
          <a:p>
            <a:pPr lvl="1"/>
            <a:r>
              <a:rPr lang="en-US" dirty="0" smtClean="0"/>
              <a:t>it does not take </a:t>
            </a:r>
            <a:r>
              <a:rPr lang="en-US" b="1" dirty="0" smtClean="0"/>
              <a:t>beam hardening </a:t>
            </a:r>
            <a:r>
              <a:rPr lang="en-US" dirty="0" smtClean="0"/>
              <a:t>into account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smtClean="0"/>
              <a:t>Simulation of CT metal artefacts </a:t>
            </a:r>
            <a:r>
              <a:rPr lang="de-DE" smtClean="0"/>
              <a:t>– Alexander Winkler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8EDDC-C098-49BB-8518-65BF03D04AD4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263" y="1676400"/>
            <a:ext cx="4659473" cy="299650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962911" y="1828800"/>
            <a:ext cx="781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High</a:t>
            </a:r>
          </a:p>
          <a:p>
            <a:r>
              <a:rPr lang="de-DE" sz="1000" dirty="0" err="1" smtClean="0"/>
              <a:t>energy</a:t>
            </a:r>
            <a:endParaRPr lang="de-DE" sz="1000" dirty="0"/>
          </a:p>
        </p:txBody>
      </p:sp>
      <p:sp>
        <p:nvSpPr>
          <p:cNvPr id="9" name="Textfeld 8"/>
          <p:cNvSpPr txBox="1"/>
          <p:nvPr/>
        </p:nvSpPr>
        <p:spPr>
          <a:xfrm>
            <a:off x="4029354" y="1828262"/>
            <a:ext cx="82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Low</a:t>
            </a:r>
          </a:p>
          <a:p>
            <a:r>
              <a:rPr lang="de-DE" sz="1000" dirty="0" err="1" smtClean="0"/>
              <a:t>energy</a:t>
            </a:r>
            <a:endParaRPr lang="de-DE" sz="1000" dirty="0"/>
          </a:p>
        </p:txBody>
      </p:sp>
      <p:sp>
        <p:nvSpPr>
          <p:cNvPr id="10" name="Textfeld 9"/>
          <p:cNvSpPr txBox="1"/>
          <p:nvPr/>
        </p:nvSpPr>
        <p:spPr>
          <a:xfrm>
            <a:off x="5375709" y="4673761"/>
            <a:ext cx="88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Ratio 40/24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8254636" y="4672909"/>
            <a:ext cx="88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Ratio 20/18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205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X-Ray </a:t>
            </a:r>
            <a:r>
              <a:rPr lang="de-DE" dirty="0" err="1"/>
              <a:t>physics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Beam hardening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Taking energy dependence into account this leads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𝜂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nary>
                            </m:sup>
                          </m:sSup>
                        </m:e>
                      </m:nary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a beam is completely attenuated this is called </a:t>
                </a:r>
                <a:r>
                  <a:rPr lang="en-US" b="1" dirty="0" smtClean="0"/>
                  <a:t>photon starvation</a:t>
                </a:r>
              </a:p>
              <a:p>
                <a:endParaRPr lang="en-US" b="1" dirty="0" smtClean="0"/>
              </a:p>
              <a:p>
                <a:r>
                  <a:rPr lang="en-US" dirty="0"/>
                  <a:t>behind a thick metal object the system detects an </a:t>
                </a:r>
                <a:r>
                  <a:rPr lang="en-US" i="1" dirty="0"/>
                  <a:t>infinitely high </a:t>
                </a:r>
                <a:r>
                  <a:rPr lang="en-US" i="1" dirty="0" smtClean="0"/>
                  <a:t>attenuation</a:t>
                </a:r>
              </a:p>
              <a:p>
                <a:endParaRPr lang="en-US" dirty="0" smtClean="0"/>
              </a:p>
              <a:p>
                <a:r>
                  <a:rPr lang="en-US" dirty="0"/>
                  <a:t>Filtered </a:t>
                </a:r>
                <a:r>
                  <a:rPr lang="en-US" dirty="0" err="1"/>
                  <a:t>backprojection</a:t>
                </a:r>
                <a:r>
                  <a:rPr lang="en-US" dirty="0"/>
                  <a:t> does not cope with </a:t>
                </a:r>
                <a:r>
                  <a:rPr lang="en-US" dirty="0" smtClean="0"/>
                  <a:t>these inconsistencies</a:t>
                </a:r>
              </a:p>
              <a:p>
                <a:pPr lvl="1"/>
                <a:r>
                  <a:rPr lang="en-US" dirty="0"/>
                  <a:t>lines through the object are encountered with extremely </a:t>
                </a:r>
                <a:r>
                  <a:rPr lang="en-US" dirty="0" smtClean="0"/>
                  <a:t>high numerical </a:t>
                </a:r>
                <a:r>
                  <a:rPr lang="en-US" dirty="0"/>
                  <a:t>values, which spread across the entire image and are not compensated for </a:t>
                </a:r>
                <a:r>
                  <a:rPr lang="en-US" dirty="0" smtClean="0"/>
                  <a:t>by any </a:t>
                </a:r>
                <a:r>
                  <a:rPr lang="en-US" dirty="0"/>
                  <a:t>other projection direction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51" t="-7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smtClean="0"/>
              <a:t>Simulation of CT metal artefacts </a:t>
            </a:r>
            <a:r>
              <a:rPr lang="de-DE" smtClean="0"/>
              <a:t>– Alexander Winkler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8EDDC-C098-49BB-8518-65BF03D04AD4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336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Forward Projection</a:t>
                </a:r>
                <a:endParaRPr lang="en-US" b="1" dirty="0"/>
              </a:p>
              <a:p>
                <a:r>
                  <a:rPr lang="en-US" dirty="0" smtClean="0"/>
                  <a:t>Forward projection is essentially a Radon Transform</a:t>
                </a:r>
              </a:p>
              <a:p>
                <a:pPr lvl="1"/>
                <a:r>
                  <a:rPr lang="en-US" dirty="0" smtClean="0"/>
                  <a:t>With some special conditionals to simulate physical effects not present in the mathematical model</a:t>
                </a:r>
              </a:p>
              <a:p>
                <a:r>
                  <a:rPr lang="en-US" dirty="0" smtClean="0"/>
                  <a:t>For this simulation parallel beam geometry was chosen</a:t>
                </a:r>
              </a:p>
              <a:p>
                <a:pPr lvl="1"/>
                <a:r>
                  <a:rPr lang="en-US" dirty="0" smtClean="0"/>
                  <a:t>Equivalent to fan beam geometry</a:t>
                </a:r>
              </a:p>
              <a:p>
                <a:r>
                  <a:rPr lang="en-US" dirty="0" smtClean="0"/>
                  <a:t>Simulation of</a:t>
                </a:r>
                <a:endParaRPr lang="en-US" dirty="0"/>
              </a:p>
              <a:p>
                <a:pPr lvl="1"/>
                <a:r>
                  <a:rPr lang="en-US" dirty="0" smtClean="0"/>
                  <a:t>Attenuation according </a:t>
                </a:r>
                <a:r>
                  <a:rPr lang="en-US" dirty="0"/>
                  <a:t>to Lambert-Beer’s Law modified to take energy dependence into </a:t>
                </a:r>
                <a:r>
                  <a:rPr lang="en-US" dirty="0" smtClean="0"/>
                  <a:t>account</a:t>
                </a:r>
                <a:endParaRPr lang="en-US" dirty="0"/>
              </a:p>
              <a:p>
                <a:pPr lvl="1"/>
                <a:r>
                  <a:rPr lang="en-US" dirty="0" smtClean="0"/>
                  <a:t>X-Ray tube spectra at different voltages</a:t>
                </a:r>
              </a:p>
              <a:p>
                <a:pPr lvl="1"/>
                <a:r>
                  <a:rPr lang="en-US" dirty="0" err="1" smtClean="0"/>
                  <a:t>Polychromaticy</a:t>
                </a:r>
                <a:r>
                  <a:rPr lang="en-US" dirty="0" smtClean="0"/>
                  <a:t> by several monochromatic runs</a:t>
                </a:r>
              </a:p>
              <a:p>
                <a:r>
                  <a:rPr lang="en-US" dirty="0" smtClean="0"/>
                  <a:t>Complete forward projection can be formulated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𝜂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  <m:sup/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𝜂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𝑒𝑛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nary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51" t="-7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smtClean="0"/>
              <a:t>Simulation of CT metal artefacts </a:t>
            </a:r>
            <a:r>
              <a:rPr lang="de-DE" smtClean="0"/>
              <a:t>– Alexander Winkler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8EDDC-C098-49BB-8518-65BF03D04AD4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800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CT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Segmented</a:t>
            </a:r>
            <a:r>
              <a:rPr lang="de-DE" b="1" dirty="0"/>
              <a:t> CT slice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smtClean="0"/>
              <a:t>Simulation of CT metal artefacts </a:t>
            </a:r>
            <a:r>
              <a:rPr lang="de-DE" smtClean="0"/>
              <a:t>– Alexander Winkler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8EDDC-C098-49BB-8518-65BF03D04AD4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53" y="2242149"/>
            <a:ext cx="5828506" cy="393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UM Neue Helvetica 55 Regular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1069</Words>
  <Application>Microsoft Office PowerPoint</Application>
  <PresentationFormat>Bildschirmpräsentation (4:3)</PresentationFormat>
  <Paragraphs>227</Paragraphs>
  <Slides>18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TUM Neue Helvetica 55 Regular</vt:lpstr>
      <vt:lpstr>Courier New</vt:lpstr>
      <vt:lpstr>Cambria Math</vt:lpstr>
      <vt:lpstr>Default Design</vt:lpstr>
      <vt:lpstr>Simulation of CT metal artefacts</vt:lpstr>
      <vt:lpstr>Examples of metal artefacts in CT</vt:lpstr>
      <vt:lpstr>Fundamentals of X-Ray physics</vt:lpstr>
      <vt:lpstr>Fundamentals of X-Ray physics</vt:lpstr>
      <vt:lpstr>Fundamentals of X-Ray physics</vt:lpstr>
      <vt:lpstr>Fundamentals of X-Ray physics</vt:lpstr>
      <vt:lpstr>Fundamentals of X-Ray physics</vt:lpstr>
      <vt:lpstr>Simulation of CT</vt:lpstr>
      <vt:lpstr>Simulation of CT</vt:lpstr>
      <vt:lpstr>Simulation of CT</vt:lpstr>
      <vt:lpstr>Simulation of CT</vt:lpstr>
      <vt:lpstr>Simulation of CT</vt:lpstr>
      <vt:lpstr>Simulation of CT</vt:lpstr>
      <vt:lpstr>Results</vt:lpstr>
      <vt:lpstr>Results</vt:lpstr>
      <vt:lpstr>Results</vt:lpstr>
      <vt:lpstr>Future Work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</dc:creator>
  <cp:lastModifiedBy>Alexander Winkler</cp:lastModifiedBy>
  <cp:revision>183</cp:revision>
  <cp:lastPrinted>1601-01-01T00:00:00Z</cp:lastPrinted>
  <dcterms:created xsi:type="dcterms:W3CDTF">1601-01-01T00:00:00Z</dcterms:created>
  <dcterms:modified xsi:type="dcterms:W3CDTF">2014-09-03T22:56:40Z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