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88" r:id="rId17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9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17AC1"/>
    <a:srgbClr val="0079C1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70194" autoAdjust="0"/>
  </p:normalViewPr>
  <p:slideViewPr>
    <p:cSldViewPr>
      <p:cViewPr varScale="1">
        <p:scale>
          <a:sx n="53" d="100"/>
          <a:sy n="53" d="100"/>
        </p:scale>
        <p:origin x="175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0893688-01D5-4159-93FD-4A4A667A6B8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400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err="1" smtClean="0">
                <a:latin typeface="Arial" panose="020B0604020202020204" pitchFamily="34" charset="0"/>
              </a:rPr>
              <a:t>Desired</a:t>
            </a:r>
            <a:r>
              <a:rPr lang="de-DE" altLang="de-DE" dirty="0" smtClean="0">
                <a:latin typeface="Arial" panose="020B0604020202020204" pitchFamily="34" charset="0"/>
              </a:rPr>
              <a:t>-view </a:t>
            </a:r>
            <a:r>
              <a:rPr lang="de-DE" altLang="de-DE" dirty="0" err="1" smtClean="0">
                <a:latin typeface="Arial" panose="020B0604020202020204" pitchFamily="34" charset="0"/>
              </a:rPr>
              <a:t>based</a:t>
            </a:r>
            <a:r>
              <a:rPr lang="de-DE" altLang="de-DE" dirty="0" smtClean="0">
                <a:latin typeface="Arial" panose="020B0604020202020204" pitchFamily="34" charset="0"/>
              </a:rPr>
              <a:t> </a:t>
            </a:r>
            <a:r>
              <a:rPr lang="de-DE" altLang="de-DE" dirty="0" err="1" smtClean="0">
                <a:latin typeface="Arial" panose="020B0604020202020204" pitchFamily="34" charset="0"/>
              </a:rPr>
              <a:t>system</a:t>
            </a:r>
            <a:endParaRPr lang="de-DE" altLang="de-DE" dirty="0" smtClean="0">
              <a:latin typeface="Arial" panose="020B0604020202020204" pitchFamily="34" charset="0"/>
            </a:endParaRPr>
          </a:p>
        </p:txBody>
      </p:sp>
      <p:sp>
        <p:nvSpPr>
          <p:cNvPr id="512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5451E8-575E-46A5-92A0-7BEF931D30D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47406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Metal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artefacts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not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easily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simulated alone but required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full CT simulator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Metal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artefacts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the epitome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beam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hardening</a:t>
            </a:r>
            <a:endParaRPr lang="de-DE" sz="1200" b="1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physical model mainly based on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Lambert-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Beer’s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Law</a:t>
            </a:r>
          </a:p>
          <a:p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Poisson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noise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Ring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artefacts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motion artefacts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-&gt; future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Port to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CUDA-C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possible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93688-01D5-4159-93FD-4A4A667A6B8E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515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aster b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58775" y="1827213"/>
            <a:ext cx="8424863" cy="129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3429000"/>
            <a:ext cx="8424863" cy="2159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3834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AD9A3-9A7A-41CB-84C8-9F599778750D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9288-9740-4DB2-97EF-90CC3D91548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58472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914400"/>
            <a:ext cx="2105025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914400"/>
            <a:ext cx="6167438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D5B22-CBFD-4F5A-A0F4-C3213AD9CF6D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CFEB-16C7-4C15-A825-4E917580C7C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619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7FDB9-E9DA-41FE-9FAD-B2291F28D55E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8EDDC-C098-49BB-8518-65BF03D04AD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122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27E0-EF44-41EB-8F1B-8013C0BB0ACB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8A63A-9FFA-4761-9C80-75C0043E53A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349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828800"/>
            <a:ext cx="4135438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828800"/>
            <a:ext cx="41370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55A45-C497-4E43-B816-0D94DD50B7FB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51824-DD69-4378-9250-D879B277D8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534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E8E2F-CB9F-460B-8367-E24613331342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86F8A-BA5C-4B29-80C9-5B11D5BAC87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4636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13C0-AD0B-4A42-AE12-676D6E63640C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2F4D-4C4C-4AF1-9AC5-16B2492CA7C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341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20387-83A1-4379-A235-EB072222D303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D19BB-6750-40C2-928B-5849867F92B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16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082E9-DEC6-4ACC-A516-E48463E9FC1D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630B4-5ED4-4F76-9C10-FCA1D3B78E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8468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192B3-A8EC-4FEC-8D86-7C54BE71BB77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169F3-ED26-4518-8188-BDAED4B97E3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609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master bg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914400"/>
            <a:ext cx="84248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828800"/>
            <a:ext cx="84248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481763"/>
            <a:ext cx="140335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79C1"/>
                </a:solidFill>
                <a:latin typeface="+mn-lt"/>
              </a:defRPr>
            </a:lvl1pPr>
          </a:lstStyle>
          <a:p>
            <a:pPr>
              <a:defRPr/>
            </a:pPr>
            <a:fld id="{3C48F22D-D22F-4B37-9DB6-AAC385B06E95}" type="datetime1">
              <a:rPr lang="de-DE"/>
              <a:pPr>
                <a:defRPr/>
              </a:pPr>
              <a:t>18.08.2014</a:t>
            </a:fld>
            <a:endParaRPr lang="de-DE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2875" y="6481763"/>
            <a:ext cx="671512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79C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de-DE" dirty="0" smtClean="0"/>
              <a:t>Simulation of CT metal artefacts</a:t>
            </a:r>
            <a:r>
              <a:rPr lang="de-DE" dirty="0" smtClean="0"/>
              <a:t>– </a:t>
            </a:r>
            <a:r>
              <a:rPr lang="de-DE" dirty="0"/>
              <a:t>Alexander Winkler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5163" y="6481763"/>
            <a:ext cx="706437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79C1"/>
                </a:solidFill>
                <a:latin typeface="TUM Neue Helvetica 55 Regular" pitchFamily="34" charset="0"/>
              </a:defRPr>
            </a:lvl1pPr>
          </a:lstStyle>
          <a:p>
            <a:pPr>
              <a:defRPr/>
            </a:pPr>
            <a:fld id="{990C8918-10BB-4181-B6CE-03BAC7ACC5D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Simulation of CT metal artefacts</a:t>
            </a:r>
            <a:endParaRPr lang="de-DE" altLang="de-DE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endParaRPr lang="en-US" altLang="de-DE" dirty="0" smtClean="0"/>
          </a:p>
          <a:p>
            <a:pPr algn="r" eaLnBrk="1" hangingPunct="1"/>
            <a:r>
              <a:rPr lang="en-US" altLang="de-DE" dirty="0" smtClean="0"/>
              <a:t>Alexander </a:t>
            </a:r>
            <a:r>
              <a:rPr lang="en-US" altLang="de-DE" dirty="0" smtClean="0"/>
              <a:t>Winkler</a:t>
            </a:r>
          </a:p>
          <a:p>
            <a:pPr algn="r" eaLnBrk="1" hangingPunct="1"/>
            <a:endParaRPr lang="en-US" altLang="de-DE" dirty="0" smtClean="0"/>
          </a:p>
          <a:p>
            <a:pPr algn="r" eaLnBrk="1" hangingPunct="1"/>
            <a:endParaRPr lang="en-US" altLang="de-DE" dirty="0"/>
          </a:p>
          <a:p>
            <a:pPr algn="r" eaLnBrk="1" hangingPunct="1"/>
            <a:endParaRPr lang="en-US" altLang="de-DE" dirty="0" smtClean="0"/>
          </a:p>
          <a:p>
            <a:pPr algn="r" eaLnBrk="1" hangingPunct="1"/>
            <a:endParaRPr lang="en-US" altLang="de-DE" dirty="0" smtClean="0"/>
          </a:p>
          <a:p>
            <a:pPr algn="r" eaLnBrk="1" hangingPunct="1"/>
            <a:endParaRPr lang="en-US" altLang="de-DE" dirty="0" smtClean="0"/>
          </a:p>
          <a:p>
            <a:pPr algn="r" eaLnBrk="1" hangingPunct="1"/>
            <a:r>
              <a:rPr lang="en-US" altLang="de-DE" dirty="0" smtClean="0">
                <a:solidFill>
                  <a:srgbClr val="0079C1"/>
                </a:solidFill>
              </a:rPr>
              <a:t>Clinical project final </a:t>
            </a:r>
            <a:r>
              <a:rPr lang="en-US" altLang="de-DE" dirty="0" smtClean="0">
                <a:solidFill>
                  <a:srgbClr val="0079C1"/>
                </a:solidFill>
              </a:rPr>
              <a:t>presentation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58303"/>
              </p:ext>
            </p:extLst>
          </p:nvPr>
        </p:nvGraphicFramePr>
        <p:xfrm>
          <a:off x="4876800" y="4343400"/>
          <a:ext cx="4038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Advisors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Dipl.-Inf. Philipp Stefan,</a:t>
                      </a:r>
                    </a:p>
                    <a:p>
                      <a:pPr algn="l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Dipl.-Inf.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PatrickWucherer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Pascal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Fallavollita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Ph.D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de-DE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Configuration</a:t>
            </a:r>
            <a:r>
              <a:rPr lang="de-DE" b="1" dirty="0" smtClean="0"/>
              <a:t>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pathToSlice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slices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/Segmentation2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pathToOutputReconstruction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outData.pgm</a:t>
            </a:r>
            <a:endParaRPr lang="de-DE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pathToOutputSinogram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simulatedSinogram.pgm</a:t>
            </a:r>
            <a:endParaRPr lang="de-DE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pathToXRaySpectra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=Data/</a:t>
            </a: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XRaySpectra</a:t>
            </a:r>
            <a:endParaRPr lang="de-DE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minEnergy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maxEnergy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=140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energyLevels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numberOfProjectionAngles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=64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numberOfThreads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tubeEnergy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=140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detectorThreshold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attenuationMultiplicator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97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Miscellaneous parts of the </a:t>
            </a:r>
            <a:r>
              <a:rPr lang="en-US" b="1" dirty="0" smtClean="0"/>
              <a:t>simulator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Own logger (inspired by loggers like log4j)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Different </a:t>
            </a:r>
            <a:r>
              <a:rPr lang="en-US" sz="1200" dirty="0" err="1" smtClean="0">
                <a:cs typeface="Courier New" panose="02070309020205020404" pitchFamily="49" charset="0"/>
              </a:rPr>
              <a:t>loglevels</a:t>
            </a:r>
            <a:r>
              <a:rPr lang="en-US" sz="1200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TRACE &gt; DEBUG &gt; INFO &gt; WARN &gt; ERR &gt; FATAL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Heavily relies on macros to guarantee no major impact on performance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Outputs </a:t>
            </a:r>
            <a:r>
              <a:rPr lang="en-US" dirty="0" err="1">
                <a:cs typeface="Courier New" panose="02070309020205020404" pitchFamily="49" charset="0"/>
              </a:rPr>
              <a:t>loglevel</a:t>
            </a:r>
            <a:r>
              <a:rPr lang="en-US" dirty="0">
                <a:cs typeface="Courier New" panose="02070309020205020404" pitchFamily="49" charset="0"/>
              </a:rPr>
              <a:t>, source </a:t>
            </a:r>
            <a:r>
              <a:rPr lang="en-US" dirty="0" smtClean="0">
                <a:cs typeface="Courier New" panose="02070309020205020404" pitchFamily="49" charset="0"/>
              </a:rPr>
              <a:t>code file</a:t>
            </a:r>
            <a:r>
              <a:rPr lang="en-US" dirty="0">
                <a:cs typeface="Courier New" panose="02070309020205020404" pitchFamily="49" charset="0"/>
              </a:rPr>
              <a:t>, function, line and message</a:t>
            </a:r>
            <a:r>
              <a:rPr lang="en-US" dirty="0" smtClean="0">
                <a:cs typeface="Courier New" panose="02070309020205020404" pitchFamily="49" charset="0"/>
              </a:rPr>
              <a:t>. In “verbose mode”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also write output to file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Image </a:t>
            </a:r>
            <a:r>
              <a:rPr lang="de-DE" dirty="0" err="1">
                <a:cs typeface="Courier New" panose="02070309020205020404" pitchFamily="49" charset="0"/>
              </a:rPr>
              <a:t>reading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and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writing</a:t>
            </a:r>
            <a:endParaRPr lang="de-DE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portable </a:t>
            </a:r>
            <a:r>
              <a:rPr lang="en-US" dirty="0" err="1"/>
              <a:t>graymap</a:t>
            </a:r>
            <a:r>
              <a:rPr lang="en-US" dirty="0"/>
              <a:t> format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(Portable </a:t>
            </a:r>
            <a:r>
              <a:rPr lang="de-DE" dirty="0" err="1" smtClean="0"/>
              <a:t>Anymap</a:t>
            </a:r>
            <a:r>
              <a:rPr lang="de-DE" dirty="0" smtClean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Netpbm</a:t>
            </a:r>
            <a:r>
              <a:rPr lang="de-DE" dirty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easiest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formats</a:t>
            </a:r>
            <a:endParaRPr lang="de-DE" dirty="0" smtClean="0"/>
          </a:p>
          <a:p>
            <a:pPr lvl="2"/>
            <a:r>
              <a:rPr lang="de-DE" dirty="0" smtClean="0"/>
              <a:t>Super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in ASCII </a:t>
            </a:r>
            <a:r>
              <a:rPr lang="de-DE" dirty="0" err="1" smtClean="0"/>
              <a:t>separated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whitespaces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5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28800"/>
            <a:ext cx="6498208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More easily implementable CT artefacts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Ring </a:t>
            </a:r>
            <a:r>
              <a:rPr lang="en-US" dirty="0" smtClean="0"/>
              <a:t>artefacts</a:t>
            </a:r>
          </a:p>
          <a:p>
            <a:pPr lvl="1"/>
            <a:r>
              <a:rPr lang="en-US" dirty="0" smtClean="0"/>
              <a:t>Caused by </a:t>
            </a:r>
            <a:r>
              <a:rPr lang="en-US" dirty="0" err="1" smtClean="0"/>
              <a:t>miscalibrated</a:t>
            </a:r>
            <a:r>
              <a:rPr lang="en-US" dirty="0" smtClean="0"/>
              <a:t> detector</a:t>
            </a:r>
          </a:p>
          <a:p>
            <a:pPr lvl="1"/>
            <a:r>
              <a:rPr lang="en-US" dirty="0" smtClean="0"/>
              <a:t>Multiply/Add intensity value by random numbers at the end of the 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Poisson Noise</a:t>
            </a:r>
          </a:p>
          <a:p>
            <a:pPr lvl="1"/>
            <a:r>
              <a:rPr lang="en-US" dirty="0" smtClean="0"/>
              <a:t>Caused by discrete particle nature of light at low X-Ray doses</a:t>
            </a:r>
          </a:p>
          <a:p>
            <a:pPr lvl="1"/>
            <a:r>
              <a:rPr lang="en-US" dirty="0" smtClean="0"/>
              <a:t>Modify relative </a:t>
            </a:r>
            <a:r>
              <a:rPr lang="en-US" dirty="0"/>
              <a:t>photon count at the start of </a:t>
            </a:r>
            <a:r>
              <a:rPr lang="en-US" dirty="0" smtClean="0"/>
              <a:t>the 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Motion artefacts</a:t>
            </a:r>
          </a:p>
          <a:p>
            <a:pPr lvl="1"/>
            <a:r>
              <a:rPr lang="en-US" dirty="0" smtClean="0"/>
              <a:t>Caused by the patient moving during the scan</a:t>
            </a:r>
          </a:p>
          <a:p>
            <a:pPr lvl="1"/>
            <a:r>
              <a:rPr lang="en-US" dirty="0" smtClean="0"/>
              <a:t>Merge </a:t>
            </a:r>
            <a:r>
              <a:rPr lang="en-US" dirty="0" err="1" smtClean="0"/>
              <a:t>sinograms</a:t>
            </a:r>
            <a:r>
              <a:rPr lang="en-US" dirty="0" smtClean="0"/>
              <a:t> from two or more simulation runs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83" y="935502"/>
            <a:ext cx="1775469" cy="15105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00"/>
          <a:stretch/>
        </p:blipFill>
        <p:spPr>
          <a:xfrm>
            <a:off x="6856983" y="2570699"/>
            <a:ext cx="1775470" cy="15304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25733"/>
            <a:ext cx="1775470" cy="20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828800"/>
            <a:ext cx="8424863" cy="4343400"/>
          </a:xfrm>
        </p:spPr>
        <p:txBody>
          <a:bodyPr/>
          <a:lstStyle/>
          <a:p>
            <a:r>
              <a:rPr lang="en-US" dirty="0" smtClean="0"/>
              <a:t>Images take long to compute (5-60 minutes on my laptop)</a:t>
            </a:r>
          </a:p>
          <a:p>
            <a:r>
              <a:rPr lang="en-US" dirty="0" smtClean="0"/>
              <a:t>CPU speed and number of threads/cores is the limiting factor</a:t>
            </a:r>
          </a:p>
          <a:p>
            <a:r>
              <a:rPr lang="en-US" dirty="0" smtClean="0"/>
              <a:t>Computation speed is direct proportional to</a:t>
            </a:r>
          </a:p>
          <a:p>
            <a:pPr lvl="1"/>
            <a:r>
              <a:rPr lang="en-US" dirty="0" smtClean="0"/>
              <a:t>Number of projections</a:t>
            </a:r>
          </a:p>
          <a:p>
            <a:pPr lvl="1"/>
            <a:r>
              <a:rPr lang="en-US" dirty="0" smtClean="0"/>
              <a:t>Number of energy levels</a:t>
            </a:r>
          </a:p>
          <a:p>
            <a:pPr lvl="1"/>
            <a:endParaRPr lang="en-US" dirty="0" smtClean="0"/>
          </a:p>
          <a:p>
            <a:r>
              <a:rPr lang="en-US" dirty="0"/>
              <a:t>Computation speed is  </a:t>
            </a:r>
            <a:r>
              <a:rPr lang="en-US" dirty="0" smtClean="0"/>
              <a:t>indirect proportional to the number of threads</a:t>
            </a:r>
          </a:p>
          <a:p>
            <a:endParaRPr lang="en-US" dirty="0" smtClean="0"/>
          </a:p>
          <a:p>
            <a:r>
              <a:rPr lang="en-US" dirty="0" smtClean="0"/>
              <a:t>We think that simulation of the CT would be a good candidate for the calculation on the graphics card</a:t>
            </a:r>
          </a:p>
          <a:p>
            <a:pPr lvl="1"/>
            <a:r>
              <a:rPr lang="en-US" dirty="0" smtClean="0"/>
              <a:t>All rays from all projections can be run in parallel, no dependencies on each other</a:t>
            </a:r>
          </a:p>
          <a:p>
            <a:pPr lvl="1"/>
            <a:r>
              <a:rPr lang="en-US" dirty="0" smtClean="0"/>
              <a:t>Current simulator is written in C, a port to CUDA-C should be possible in reasonable time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05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828800"/>
            <a:ext cx="8424863" cy="4343400"/>
          </a:xfrm>
        </p:spPr>
        <p:txBody>
          <a:bodyPr/>
          <a:lstStyle/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2" y="1798320"/>
            <a:ext cx="4055038" cy="40550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37" y="179832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828800"/>
            <a:ext cx="8424863" cy="4343400"/>
          </a:xfrm>
        </p:spPr>
        <p:txBody>
          <a:bodyPr/>
          <a:lstStyle/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6" y="1842868"/>
            <a:ext cx="4038600" cy="4038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37" y="1842868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Simulation of CT metal </a:t>
            </a:r>
            <a:r>
              <a:rPr lang="en-US" altLang="de-DE" dirty="0" smtClean="0"/>
              <a:t>artefacts </a:t>
            </a:r>
            <a:r>
              <a:rPr lang="de-DE" dirty="0" smtClean="0"/>
              <a:t>– </a:t>
            </a:r>
            <a:r>
              <a:rPr lang="de-DE" dirty="0" smtClean="0"/>
              <a:t>Alexander Winkler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D19BB-6750-40C2-928B-5849867F92B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  <p:pic>
        <p:nvPicPr>
          <p:cNvPr id="2050" name="Picture 2" descr="http://laurenhuston.com/wp-content/uploads/2011/08/ques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1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metal artefacts in CT</a:t>
            </a:r>
            <a:endParaRPr lang="en-US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28800"/>
            <a:ext cx="8424863" cy="4572000"/>
          </a:xfrm>
        </p:spPr>
        <p:txBody>
          <a:bodyPr/>
          <a:lstStyle/>
          <a:p>
            <a:pPr algn="just"/>
            <a:r>
              <a:rPr lang="en-US" dirty="0"/>
              <a:t>The human body usually does not contain any metal </a:t>
            </a:r>
            <a:r>
              <a:rPr lang="en-US" dirty="0" smtClean="0"/>
              <a:t>objects</a:t>
            </a:r>
          </a:p>
          <a:p>
            <a:pPr lvl="1"/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 smtClean="0"/>
              <a:t>medical</a:t>
            </a:r>
            <a:r>
              <a:rPr lang="de-DE" dirty="0"/>
              <a:t> </a:t>
            </a:r>
            <a:r>
              <a:rPr lang="en-US" dirty="0" smtClean="0"/>
              <a:t>implants </a:t>
            </a:r>
            <a:r>
              <a:rPr lang="en-US" dirty="0"/>
              <a:t>are composed of </a:t>
            </a:r>
            <a:r>
              <a:rPr lang="en-US" dirty="0" smtClean="0"/>
              <a:t>metal</a:t>
            </a:r>
          </a:p>
          <a:p>
            <a:pPr lvl="2"/>
            <a:r>
              <a:rPr lang="de-DE" dirty="0" err="1"/>
              <a:t>Artificial</a:t>
            </a:r>
            <a:r>
              <a:rPr lang="de-DE" dirty="0"/>
              <a:t> hip </a:t>
            </a:r>
            <a:r>
              <a:rPr lang="de-DE" dirty="0" err="1" smtClean="0"/>
              <a:t>bones</a:t>
            </a:r>
            <a:endParaRPr lang="de-DE" dirty="0"/>
          </a:p>
          <a:p>
            <a:pPr lvl="2"/>
            <a:r>
              <a:rPr lang="de-DE" dirty="0"/>
              <a:t>dental </a:t>
            </a:r>
            <a:r>
              <a:rPr lang="de-DE" dirty="0" err="1" smtClean="0"/>
              <a:t>fillings</a:t>
            </a:r>
            <a:endParaRPr lang="de-DE" dirty="0"/>
          </a:p>
          <a:p>
            <a:pPr lvl="2"/>
            <a:r>
              <a:rPr lang="de-DE" dirty="0" smtClean="0"/>
              <a:t>Pacemakers</a:t>
            </a:r>
            <a:endParaRPr lang="de-DE" dirty="0"/>
          </a:p>
          <a:p>
            <a:pPr lvl="2"/>
            <a:r>
              <a:rPr lang="de-DE" dirty="0" err="1"/>
              <a:t>intramedullary</a:t>
            </a:r>
            <a:r>
              <a:rPr lang="de-DE" dirty="0"/>
              <a:t> </a:t>
            </a:r>
            <a:r>
              <a:rPr lang="de-DE" dirty="0" err="1" smtClean="0"/>
              <a:t>rods</a:t>
            </a:r>
            <a:endParaRPr lang="de-DE" dirty="0"/>
          </a:p>
          <a:p>
            <a:pPr lvl="2"/>
            <a:r>
              <a:rPr lang="de-DE" dirty="0" err="1" smtClean="0"/>
              <a:t>Screws</a:t>
            </a:r>
            <a:endParaRPr lang="de-DE" dirty="0" smtClean="0"/>
          </a:p>
          <a:p>
            <a:pPr lvl="2"/>
            <a:r>
              <a:rPr lang="de-DE" dirty="0" err="1" smtClean="0"/>
              <a:t>Needles</a:t>
            </a:r>
            <a:endParaRPr lang="de-DE" dirty="0" smtClean="0"/>
          </a:p>
          <a:p>
            <a:pPr lvl="2"/>
            <a:r>
              <a:rPr lang="de-DE" dirty="0" err="1" smtClean="0"/>
              <a:t>Trocars</a:t>
            </a:r>
            <a:endParaRPr lang="de-DE" dirty="0"/>
          </a:p>
          <a:p>
            <a:pPr lvl="2"/>
            <a:r>
              <a:rPr lang="de-DE" dirty="0" smtClean="0"/>
              <a:t>etc.</a:t>
            </a:r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r>
              <a:rPr lang="en-US" dirty="0"/>
              <a:t>artefacts usually consist of </a:t>
            </a:r>
            <a:r>
              <a:rPr lang="en-US" b="1" dirty="0"/>
              <a:t>dark stripes </a:t>
            </a:r>
            <a:r>
              <a:rPr lang="en-US" dirty="0"/>
              <a:t>between metal objects </a:t>
            </a:r>
            <a:r>
              <a:rPr lang="en-US" b="1" dirty="0"/>
              <a:t>with light, </a:t>
            </a:r>
            <a:r>
              <a:rPr lang="en-US" b="1" dirty="0" smtClean="0"/>
              <a:t>pinstriped lines</a:t>
            </a:r>
            <a:r>
              <a:rPr lang="en-US" dirty="0" smtClean="0"/>
              <a:t> </a:t>
            </a:r>
            <a:r>
              <a:rPr lang="en-US" dirty="0"/>
              <a:t>covering the surrounding </a:t>
            </a:r>
            <a:r>
              <a:rPr lang="en-US" dirty="0" smtClean="0"/>
              <a:t>tissue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Simulation of CT metal artefacts</a:t>
            </a:r>
            <a:r>
              <a:rPr lang="de-DE" dirty="0" smtClean="0"/>
              <a:t>– </a:t>
            </a:r>
            <a:r>
              <a:rPr lang="de-DE" dirty="0" smtClean="0"/>
              <a:t>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10206"/>
            <a:ext cx="3678238" cy="33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X-Ray </a:t>
            </a:r>
            <a:r>
              <a:rPr lang="de-DE" dirty="0" err="1"/>
              <a:t>physics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X-Ray </a:t>
            </a:r>
            <a:r>
              <a:rPr lang="de-DE" dirty="0" err="1" smtClean="0"/>
              <a:t>radiation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en-US" dirty="0" smtClean="0"/>
              <a:t>to </a:t>
            </a:r>
            <a:r>
              <a:rPr lang="en-US" dirty="0"/>
              <a:t>generate X-Ray radiation an X-Ray tube is </a:t>
            </a:r>
            <a:r>
              <a:rPr lang="en-US" dirty="0" smtClean="0"/>
              <a:t>used</a:t>
            </a:r>
          </a:p>
          <a:p>
            <a:r>
              <a:rPr lang="de-DE" dirty="0" err="1" smtClean="0"/>
              <a:t>Consisting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cathode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 smtClean="0"/>
              <a:t>rotating</a:t>
            </a:r>
            <a:r>
              <a:rPr lang="de-DE" dirty="0"/>
              <a:t> </a:t>
            </a:r>
            <a:r>
              <a:rPr lang="en-US" dirty="0"/>
              <a:t>tungsten </a:t>
            </a:r>
            <a:r>
              <a:rPr lang="en-US" dirty="0" smtClean="0"/>
              <a:t>anode</a:t>
            </a:r>
          </a:p>
          <a:p>
            <a:r>
              <a:rPr lang="en-US" dirty="0"/>
              <a:t>electrons from the cathode </a:t>
            </a:r>
            <a:r>
              <a:rPr lang="en-US" dirty="0" smtClean="0"/>
              <a:t>hit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anode</a:t>
            </a:r>
          </a:p>
          <a:p>
            <a:pPr lvl="1"/>
            <a:r>
              <a:rPr lang="de-DE" dirty="0" smtClean="0"/>
              <a:t>Bremsstrahlung</a:t>
            </a:r>
          </a:p>
          <a:p>
            <a:pPr lvl="1"/>
            <a:r>
              <a:rPr lang="de-DE" dirty="0" err="1" smtClean="0"/>
              <a:t>Characteristic</a:t>
            </a:r>
            <a:r>
              <a:rPr lang="de-DE" dirty="0" smtClean="0"/>
              <a:t> X-Rays</a:t>
            </a:r>
          </a:p>
          <a:p>
            <a:r>
              <a:rPr lang="en-US" dirty="0"/>
              <a:t>Both effects together result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total emission spectrum</a:t>
            </a:r>
          </a:p>
          <a:p>
            <a:pPr marL="0" indent="0">
              <a:buNone/>
            </a:pPr>
            <a:r>
              <a:rPr lang="en-US" dirty="0" smtClean="0"/>
              <a:t>      of </a:t>
            </a:r>
            <a:r>
              <a:rPr lang="en-US" dirty="0"/>
              <a:t>the X-Ray source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26" y="3200400"/>
            <a:ext cx="5105400" cy="31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X-Ray </a:t>
            </a:r>
            <a:r>
              <a:rPr lang="de-DE" dirty="0" err="1"/>
              <a:t>physics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Attenuation </a:t>
                </a:r>
                <a:r>
                  <a:rPr lang="de-DE" b="1" dirty="0" err="1" smtClean="0"/>
                  <a:t>of</a:t>
                </a:r>
                <a:r>
                  <a:rPr lang="de-DE" b="1" dirty="0" smtClean="0"/>
                  <a:t> X-Ray </a:t>
                </a:r>
                <a:r>
                  <a:rPr lang="de-DE" b="1" dirty="0" err="1" smtClean="0"/>
                  <a:t>photons</a:t>
                </a:r>
                <a:r>
                  <a:rPr lang="de-DE" b="1" dirty="0" smtClean="0"/>
                  <a:t>: </a:t>
                </a:r>
                <a:r>
                  <a:rPr lang="de-DE" b="1" dirty="0"/>
                  <a:t>Lambert-</a:t>
                </a:r>
                <a:r>
                  <a:rPr lang="de-DE" b="1" dirty="0" err="1"/>
                  <a:t>Beer’s</a:t>
                </a:r>
                <a:r>
                  <a:rPr lang="de-DE" b="1" dirty="0"/>
                  <a:t> </a:t>
                </a:r>
                <a:r>
                  <a:rPr lang="de-DE" b="1" dirty="0" smtClean="0"/>
                  <a:t>Law</a:t>
                </a:r>
              </a:p>
              <a:p>
                <a:pPr marL="0" indent="0">
                  <a:buNone/>
                </a:pPr>
                <a:endParaRPr lang="de-DE" dirty="0" smtClean="0"/>
              </a:p>
              <a:p>
                <a:r>
                  <a:rPr lang="en-US" dirty="0"/>
                  <a:t>Usually all physical mechanisms that lead to the attenuation of radiation intensity </a:t>
                </a:r>
                <a:r>
                  <a:rPr lang="en-US" dirty="0" smtClean="0"/>
                  <a:t>behind a </a:t>
                </a:r>
                <a:r>
                  <a:rPr lang="en-US" i="1" dirty="0"/>
                  <a:t>homogeneous object </a:t>
                </a:r>
                <a:r>
                  <a:rPr lang="en-US" dirty="0"/>
                  <a:t>are summed up in a </a:t>
                </a:r>
                <a:r>
                  <a:rPr lang="en-US" i="1" dirty="0"/>
                  <a:t>single</a:t>
                </a:r>
                <a:r>
                  <a:rPr lang="en-US" dirty="0"/>
                  <a:t> </a:t>
                </a:r>
                <a:r>
                  <a:rPr lang="en-US" i="1" dirty="0"/>
                  <a:t>attenuation coefficient </a:t>
                </a:r>
                <a:r>
                  <a:rPr lang="en-US" dirty="0" smtClean="0"/>
                  <a:t>µ</a:t>
                </a:r>
              </a:p>
              <a:p>
                <a:r>
                  <a:rPr lang="de-DE" dirty="0"/>
                  <a:t>In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smtClean="0"/>
                  <a:t>simple </a:t>
                </a:r>
                <a:r>
                  <a:rPr lang="en-US" dirty="0" smtClean="0"/>
                  <a:t>model </a:t>
                </a:r>
                <a:r>
                  <a:rPr lang="en-US" dirty="0"/>
                  <a:t>the total attenuation of a monochromatic X-Ray beam after passing a distance of </a:t>
                </a:r>
                <a:r>
                  <a:rPr lang="en-US" dirty="0" smtClean="0"/>
                  <a:t>through </a:t>
                </a:r>
                <a:r>
                  <a:rPr lang="en-US" dirty="0"/>
                  <a:t>an object can be calculated </a:t>
                </a:r>
                <a:r>
                  <a:rPr lang="en-US" dirty="0" smtClean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de-DE" dirty="0" smtClean="0"/>
              </a:p>
              <a:p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reordering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taking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limit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dirty="0" smtClean="0"/>
              </a:p>
              <a:p>
                <a:r>
                  <a:rPr lang="en-US" dirty="0" smtClean="0"/>
                  <a:t>Solving </a:t>
                </a:r>
                <a:r>
                  <a:rPr lang="en-US" dirty="0"/>
                  <a:t>this ordinary linear and homogeneous, </a:t>
                </a:r>
                <a:r>
                  <a:rPr lang="en-US" dirty="0" err="1" smtClean="0"/>
                  <a:t>firstorder</a:t>
                </a:r>
                <a:r>
                  <a:rPr lang="en-US" dirty="0"/>
                  <a:t> </a:t>
                </a:r>
                <a:r>
                  <a:rPr lang="en-US" dirty="0" smtClean="0"/>
                  <a:t>differential </a:t>
                </a:r>
                <a:r>
                  <a:rPr lang="en-US" dirty="0"/>
                  <a:t>equation with constant coefficients this </a:t>
                </a:r>
                <a:r>
                  <a:rPr lang="en-US" dirty="0" smtClean="0"/>
                  <a:t>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1" t="-7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5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X-Ray </a:t>
            </a:r>
            <a:r>
              <a:rPr lang="de-DE" dirty="0" err="1"/>
              <a:t>physics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Beam </a:t>
                </a:r>
                <a:r>
                  <a:rPr lang="de-DE" b="1" dirty="0" err="1" smtClean="0"/>
                  <a:t>hardening</a:t>
                </a:r>
                <a:endParaRPr lang="de-DE" b="1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 smtClean="0"/>
                  <a:t>Radiation attenuation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is </a:t>
                </a:r>
                <a:r>
                  <a:rPr lang="en-US" dirty="0"/>
                  <a:t>not </a:t>
                </a:r>
                <a:r>
                  <a:rPr lang="en-US" dirty="0" smtClean="0"/>
                  <a:t>only dependent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on </a:t>
                </a:r>
                <a:r>
                  <a:rPr lang="en-US" dirty="0"/>
                  <a:t>path length but </a:t>
                </a:r>
                <a:r>
                  <a:rPr lang="en-US" dirty="0" smtClean="0"/>
                  <a:t>also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wavelength dependent</a:t>
                </a:r>
              </a:p>
              <a:p>
                <a:r>
                  <a:rPr lang="en-US" dirty="0" smtClean="0"/>
                  <a:t>Lambert-Beer’s Law is a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simplification</a:t>
                </a:r>
              </a:p>
              <a:p>
                <a:r>
                  <a:rPr lang="en-US" dirty="0" smtClean="0"/>
                  <a:t>Taking energy dependence into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account this leads to</a:t>
                </a:r>
              </a:p>
              <a:p>
                <a:pPr marL="0" indent="0">
                  <a:buNone/>
                </a:pPr>
                <a:r>
                  <a:rPr lang="de-DE" b="0" dirty="0" smtClean="0"/>
                  <a:t>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nary>
                          </m:sup>
                        </m:sSup>
                      </m:e>
                    </m:nary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de-DE" dirty="0" smtClean="0"/>
              </a:p>
              <a:p>
                <a:pPr/>
                <a:r>
                  <a:rPr lang="de-DE" dirty="0" err="1" smtClean="0"/>
                  <a:t>Reconstruction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does</a:t>
                </a:r>
                <a:r>
                  <a:rPr lang="de-DE" dirty="0" smtClean="0"/>
                  <a:t> not </a:t>
                </a:r>
                <a:r>
                  <a:rPr lang="de-DE" dirty="0" err="1" smtClean="0"/>
                  <a:t>take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this</a:t>
                </a: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   non linear </a:t>
                </a:r>
                <a:r>
                  <a:rPr lang="de-DE" dirty="0" err="1" smtClean="0"/>
                  <a:t>realtionship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account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1" t="-701" b="-5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06" y="2189854"/>
            <a:ext cx="5638396" cy="362605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173502" y="23622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High</a:t>
            </a:r>
          </a:p>
          <a:p>
            <a:r>
              <a:rPr lang="de-DE" sz="1000" dirty="0" err="1" smtClean="0"/>
              <a:t>energy</a:t>
            </a:r>
            <a:endParaRPr lang="de-DE" sz="1000" dirty="0"/>
          </a:p>
        </p:txBody>
      </p:sp>
      <p:sp>
        <p:nvSpPr>
          <p:cNvPr id="8" name="Textfeld 7"/>
          <p:cNvSpPr txBox="1"/>
          <p:nvPr/>
        </p:nvSpPr>
        <p:spPr>
          <a:xfrm>
            <a:off x="3213339" y="23622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Low</a:t>
            </a:r>
          </a:p>
          <a:p>
            <a:r>
              <a:rPr lang="de-DE" sz="1000" dirty="0" err="1" smtClean="0"/>
              <a:t>energy</a:t>
            </a:r>
            <a:endParaRPr lang="de-DE" sz="1000" dirty="0"/>
          </a:p>
        </p:txBody>
      </p:sp>
      <p:sp>
        <p:nvSpPr>
          <p:cNvPr id="9" name="Textfeld 8"/>
          <p:cNvSpPr txBox="1"/>
          <p:nvPr/>
        </p:nvSpPr>
        <p:spPr>
          <a:xfrm>
            <a:off x="4484046" y="575263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Ratio 40/24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724577" y="575263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Ratio 20/18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52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Forward </a:t>
                </a:r>
                <a:r>
                  <a:rPr lang="de-DE" b="1" dirty="0" err="1" smtClean="0"/>
                  <a:t>Projection</a:t>
                </a:r>
                <a:endParaRPr lang="de-DE" b="1" dirty="0"/>
              </a:p>
              <a:p>
                <a:r>
                  <a:rPr lang="de-DE" dirty="0" smtClean="0"/>
                  <a:t>Forward </a:t>
                </a:r>
                <a:r>
                  <a:rPr lang="de-DE" dirty="0" err="1" smtClean="0"/>
                  <a:t>projection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essentially</a:t>
                </a:r>
                <a:r>
                  <a:rPr lang="de-DE" dirty="0" smtClean="0"/>
                  <a:t> a Radon Transform</a:t>
                </a:r>
              </a:p>
              <a:p>
                <a:pPr lvl="1"/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some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special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conditionals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simulate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physical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effects</a:t>
                </a:r>
                <a:r>
                  <a:rPr lang="de-DE" dirty="0" smtClean="0"/>
                  <a:t> not </a:t>
                </a:r>
                <a:r>
                  <a:rPr lang="de-DE" dirty="0" err="1" smtClean="0"/>
                  <a:t>present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mathematical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model</a:t>
                </a:r>
                <a:endParaRPr lang="de-DE" dirty="0" smtClean="0"/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simulation</a:t>
                </a:r>
                <a:r>
                  <a:rPr lang="de-DE" dirty="0" smtClean="0"/>
                  <a:t> parallel beam </a:t>
                </a:r>
                <a:r>
                  <a:rPr lang="de-DE" dirty="0" err="1" smtClean="0"/>
                  <a:t>geometry</a:t>
                </a:r>
                <a:r>
                  <a:rPr lang="de-DE" dirty="0" smtClean="0"/>
                  <a:t> was </a:t>
                </a:r>
                <a:r>
                  <a:rPr lang="de-DE" dirty="0" err="1" smtClean="0"/>
                  <a:t>chosen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Equivalent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fan</a:t>
                </a:r>
                <a:r>
                  <a:rPr lang="de-DE" dirty="0" smtClean="0"/>
                  <a:t> beam </a:t>
                </a:r>
                <a:r>
                  <a:rPr lang="de-DE" dirty="0" err="1" smtClean="0"/>
                  <a:t>geometry</a:t>
                </a:r>
                <a:endParaRPr lang="de-DE" dirty="0" smtClean="0"/>
              </a:p>
              <a:p>
                <a:r>
                  <a:rPr lang="de-DE" dirty="0" smtClean="0"/>
                  <a:t>Simulation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an X-Ray </a:t>
                </a:r>
                <a:r>
                  <a:rPr lang="de-DE" dirty="0" err="1" smtClean="0"/>
                  <a:t>tube</a:t>
                </a:r>
                <a:r>
                  <a:rPr lang="de-DE" dirty="0" smtClean="0"/>
                  <a:t> at different </a:t>
                </a:r>
                <a:r>
                  <a:rPr lang="de-DE" dirty="0" err="1" smtClean="0"/>
                  <a:t>voltages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Lookup </a:t>
                </a:r>
                <a:r>
                  <a:rPr lang="de-DE" dirty="0" err="1" smtClean="0"/>
                  <a:t>tables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spectra</a:t>
                </a:r>
                <a:endParaRPr lang="de-DE" dirty="0" smtClean="0"/>
              </a:p>
              <a:p>
                <a:r>
                  <a:rPr lang="de-DE" dirty="0" smtClean="0"/>
                  <a:t>Simulation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attenuation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Segmented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patient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dataset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Lookup </a:t>
                </a:r>
                <a:r>
                  <a:rPr lang="de-DE" dirty="0" err="1" smtClean="0"/>
                  <a:t>tables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attenuation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values</a:t>
                </a:r>
                <a:endParaRPr lang="de-DE" dirty="0" smtClean="0"/>
              </a:p>
              <a:p>
                <a:r>
                  <a:rPr lang="de-DE" dirty="0" err="1" smtClean="0"/>
                  <a:t>Complete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forward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projection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formulated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e-DE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de-DE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𝑒𝑛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1" t="-701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80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Segmented</a:t>
            </a:r>
            <a:r>
              <a:rPr lang="de-DE" b="1" dirty="0"/>
              <a:t> CT slice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53" y="2242149"/>
            <a:ext cx="5828506" cy="39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X-Ray </a:t>
            </a:r>
            <a:r>
              <a:rPr lang="de-DE" b="1" dirty="0" err="1" smtClean="0"/>
              <a:t>spectra</a:t>
            </a: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2209800"/>
            <a:ext cx="6629400" cy="40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Attenuation</a:t>
            </a:r>
            <a:r>
              <a:rPr lang="de-DE" b="1" dirty="0" smtClean="0"/>
              <a:t> </a:t>
            </a:r>
            <a:r>
              <a:rPr lang="de-DE" b="1" dirty="0" err="1" smtClean="0"/>
              <a:t>coefficients</a:t>
            </a: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97" y="2263316"/>
            <a:ext cx="5204618" cy="40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Office PowerPoint</Application>
  <PresentationFormat>Bildschirmpräsentation (4:3)</PresentationFormat>
  <Paragraphs>196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Courier New</vt:lpstr>
      <vt:lpstr>Cambria Math</vt:lpstr>
      <vt:lpstr>Arial</vt:lpstr>
      <vt:lpstr>TUM Neue Helvetica 55 Regular</vt:lpstr>
      <vt:lpstr>Default Design</vt:lpstr>
      <vt:lpstr>Simulation of CT metal artefacts</vt:lpstr>
      <vt:lpstr>Examples of metal artefacts in CT</vt:lpstr>
      <vt:lpstr>Fundamentals of X-Ray physics</vt:lpstr>
      <vt:lpstr>Fundamentals of X-Ray physics</vt:lpstr>
      <vt:lpstr>Fundamentals of X-Ray physics</vt:lpstr>
      <vt:lpstr>Simulation of CT</vt:lpstr>
      <vt:lpstr>Simulation of CT</vt:lpstr>
      <vt:lpstr>Simulation of CT</vt:lpstr>
      <vt:lpstr>Simulation of CT</vt:lpstr>
      <vt:lpstr>Simulation of CT</vt:lpstr>
      <vt:lpstr>Simulation of CT</vt:lpstr>
      <vt:lpstr>Simulation of CT</vt:lpstr>
      <vt:lpstr>Results</vt:lpstr>
      <vt:lpstr>Results</vt:lpstr>
      <vt:lpstr>Results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 Winkler</cp:lastModifiedBy>
  <cp:revision>173</cp:revision>
  <cp:lastPrinted>1601-01-01T00:00:00Z</cp:lastPrinted>
  <dcterms:created xsi:type="dcterms:W3CDTF">1601-01-01T00:00:00Z</dcterms:created>
  <dcterms:modified xsi:type="dcterms:W3CDTF">2014-08-18T17:11:37Z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