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82" r:id="rId3"/>
    <p:sldId id="288" r:id="rId4"/>
    <p:sldId id="283" r:id="rId5"/>
    <p:sldId id="281" r:id="rId6"/>
    <p:sldId id="284" r:id="rId7"/>
    <p:sldId id="286" r:id="rId8"/>
    <p:sldId id="287" r:id="rId9"/>
    <p:sldId id="298" r:id="rId10"/>
    <p:sldId id="299" r:id="rId11"/>
    <p:sldId id="300" r:id="rId12"/>
    <p:sldId id="290" r:id="rId13"/>
    <p:sldId id="289" r:id="rId14"/>
    <p:sldId id="294" r:id="rId15"/>
    <p:sldId id="297" r:id="rId16"/>
    <p:sldId id="280" r:id="rId17"/>
    <p:sldId id="274" r:id="rId18"/>
    <p:sldId id="296" r:id="rId19"/>
    <p:sldId id="293" r:id="rId20"/>
    <p:sldId id="295" r:id="rId21"/>
    <p:sldId id="291" r:id="rId22"/>
    <p:sldId id="292" r:id="rId23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63E2"/>
    <a:srgbClr val="FDF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55"/>
    <p:restoredTop sz="96170"/>
  </p:normalViewPr>
  <p:slideViewPr>
    <p:cSldViewPr snapToGrid="0">
      <p:cViewPr varScale="1">
        <p:scale>
          <a:sx n="90" d="100"/>
          <a:sy n="90" d="100"/>
        </p:scale>
        <p:origin x="232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31723-5761-69CA-B936-DA4CC6677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1B5A2C-D99E-F511-4C5C-2BCB46347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89FA3-7546-9CE0-DBDD-A68A3F044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F425-1C12-1844-A58D-0CAD9C44B100}" type="datetimeFigureOut">
              <a:rPr lang="en-BE" smtClean="0"/>
              <a:t>23/06/2023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8235B-3E96-EBE9-8875-AFBDBED64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65901-C300-7E77-3F8B-E38372799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61C3-818E-0C4E-94BD-A1D85C06C7B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97712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27F54-DCF3-2D5E-773E-7421CF898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F527E8-C2C6-46AE-9EAD-17715B652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FE043-7692-4A69-F847-9FCF2BCAC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F425-1C12-1844-A58D-0CAD9C44B100}" type="datetimeFigureOut">
              <a:rPr lang="en-BE" smtClean="0"/>
              <a:t>23/06/2023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7D08B-AB93-282B-7BEC-A732BFF4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EAEEB-DBDF-671F-ECAE-112481939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61C3-818E-0C4E-94BD-A1D85C06C7B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5055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5F924F-04E3-CCE5-35B9-A308FDF20E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2A530-D2ED-DF8F-6315-2A8FCF894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16610-392E-9804-967D-E0320EBE2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F425-1C12-1844-A58D-0CAD9C44B100}" type="datetimeFigureOut">
              <a:rPr lang="en-BE" smtClean="0"/>
              <a:t>23/06/2023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B85AC-C03B-E2F9-0351-0E0B111AE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828BF-6DC0-54F2-873D-AAAB36692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61C3-818E-0C4E-94BD-A1D85C06C7B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5344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B20FD-46C9-90FF-8FC0-04CD6A4B6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27465-D28C-52F1-B114-B9192FB72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6DC14-21AA-E885-E247-77242CBB2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F425-1C12-1844-A58D-0CAD9C44B100}" type="datetimeFigureOut">
              <a:rPr lang="en-BE" smtClean="0"/>
              <a:t>23/06/2023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93C6A-8CD8-A0D9-BCDF-887532E4C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4A5C1-A72E-F4B8-A153-5D4B5B081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61C3-818E-0C4E-94BD-A1D85C06C7B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83704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6DA2A-4B76-F91C-FE07-9649C7A18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EF593-DCA5-C1A9-0174-D93D99B84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BA31F-C5A5-97AC-7CA7-C022E4DC6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F425-1C12-1844-A58D-0CAD9C44B100}" type="datetimeFigureOut">
              <a:rPr lang="en-BE" smtClean="0"/>
              <a:t>23/06/2023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E0E81-D0DC-13F3-0C3A-95FB74991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AE37-C773-3373-5AAB-7EBA03966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61C3-818E-0C4E-94BD-A1D85C06C7B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25741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AB075-FA97-F5B8-F8C1-07A483CEB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E39CE-874B-D94D-59EF-85D929B9A3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01E93-1B51-F15C-A21F-BEA2F8BC8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96B06-B127-B7FC-A9C7-37CD399F1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F425-1C12-1844-A58D-0CAD9C44B100}" type="datetimeFigureOut">
              <a:rPr lang="en-BE" smtClean="0"/>
              <a:t>23/06/2023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3318C-ECDB-853B-5491-48B240991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1E2443-C0AB-E32F-2B18-F51381E8D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61C3-818E-0C4E-94BD-A1D85C06C7B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55254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E008-782F-37F4-E9AE-D7EA26732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459A9-57CB-D4E2-B307-5C7629075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7197C9-5052-F18D-A543-0D582FF64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A55B76-FC69-7D85-259E-E9D70744D3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746741-B856-44C3-1609-EA5E698AD7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91F243-E5D8-F482-3260-E599FBDD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F425-1C12-1844-A58D-0CAD9C44B100}" type="datetimeFigureOut">
              <a:rPr lang="en-BE" smtClean="0"/>
              <a:t>23/06/2023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6B04E5-4A7D-06B6-2AF5-16147B8D9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658B0B-0064-97B7-540B-DB233FA7F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61C3-818E-0C4E-94BD-A1D85C06C7B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2230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FB2D2-731F-D0C4-F039-E256B5E05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D19E61-A512-9F90-2B5C-06CA8001B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F425-1C12-1844-A58D-0CAD9C44B100}" type="datetimeFigureOut">
              <a:rPr lang="en-BE" smtClean="0"/>
              <a:t>23/06/2023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28C6DF-8482-336A-7DA7-683346CEB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344B0-C7EF-5274-7D40-55383F5A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61C3-818E-0C4E-94BD-A1D85C06C7B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9737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197567-11C9-D82F-AD2A-4F0F8A258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F425-1C12-1844-A58D-0CAD9C44B100}" type="datetimeFigureOut">
              <a:rPr lang="en-BE" smtClean="0"/>
              <a:t>23/06/2023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4E79B5-8494-BFE2-4AE3-1D33F9D36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790AD7-113E-9E39-E4D1-83CDD02A1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61C3-818E-0C4E-94BD-A1D85C06C7B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54681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7141-CF4B-2627-30BF-9FA8DCE9F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CD0B2-7865-2B26-8B75-2CCA37B79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51AC06-EDAB-BBE4-C782-29A433CAF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09D69-E445-6FB9-6DE4-651D10115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F425-1C12-1844-A58D-0CAD9C44B100}" type="datetimeFigureOut">
              <a:rPr lang="en-BE" smtClean="0"/>
              <a:t>23/06/2023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903388-DD6C-4A9C-2DC5-71BA74B4A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ED7D5-6B44-B7C6-FD77-BE75D6167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61C3-818E-0C4E-94BD-A1D85C06C7B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32303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46B7B-C0DE-1A0D-9C01-C88EBC3F2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B60514-9B61-91DA-537E-AD2321D33B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A9A9A9-7F5D-0355-18CA-DFFFC952C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247FAB-E574-2337-D41F-412FC2A6F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F425-1C12-1844-A58D-0CAD9C44B100}" type="datetimeFigureOut">
              <a:rPr lang="en-BE" smtClean="0"/>
              <a:t>23/06/2023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8949D-02CE-23F2-A03D-518BBFDC8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E0A2D-35B8-D851-6249-AAFF79161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61C3-818E-0C4E-94BD-A1D85C06C7B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6291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1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BF46A9-4C85-E0EA-0F62-3B06B52A5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1376E-A751-A789-47D4-7CAAFECD3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7FF35-5CEA-FCD0-1B29-3AFA5F9FA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2F425-1C12-1844-A58D-0CAD9C44B100}" type="datetimeFigureOut">
              <a:rPr lang="en-BE" smtClean="0"/>
              <a:t>23/06/2023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1443A-5F63-2582-C232-B1A39579F6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6F0EB-8127-602A-7BEB-6B9979BE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361C3-818E-0C4E-94BD-A1D85C06C7B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3817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F497B-09A8-0574-BA4D-2BA34D18C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3443" y="2173357"/>
            <a:ext cx="9144000" cy="946076"/>
          </a:xfrm>
        </p:spPr>
        <p:txBody>
          <a:bodyPr/>
          <a:lstStyle/>
          <a:p>
            <a:r>
              <a:rPr lang="en-BE" dirty="0">
                <a:solidFill>
                  <a:srgbClr val="AB63E2"/>
                </a:solidFill>
                <a:latin typeface="Cherry Bomb" panose="02000000000000000000" pitchFamily="2" charset="-128"/>
                <a:ea typeface="Cherry Bomb" panose="02000000000000000000" pitchFamily="2" charset="-128"/>
              </a:rPr>
              <a:t>OnChainBunnies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C7FE349-9367-D121-D63F-4FC395A7B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773" y="1422400"/>
            <a:ext cx="3776871" cy="377687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D63AF5E-86C5-3F94-4735-3765D0C664BE}"/>
              </a:ext>
            </a:extLst>
          </p:cNvPr>
          <p:cNvSpPr txBox="1">
            <a:spLocks/>
          </p:cNvSpPr>
          <p:nvPr/>
        </p:nvSpPr>
        <p:spPr>
          <a:xfrm>
            <a:off x="4287078" y="2677318"/>
            <a:ext cx="5976730" cy="18884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BE" sz="4400" dirty="0">
                <a:solidFill>
                  <a:srgbClr val="AB63E2"/>
                </a:solidFill>
                <a:latin typeface="Cherry Bomb" panose="02000000000000000000" pitchFamily="2" charset="-128"/>
                <a:ea typeface="Cherry Bomb" panose="02000000000000000000" pitchFamily="2" charset="-128"/>
              </a:rPr>
              <a:t>Do you hop on the chain with us?</a:t>
            </a:r>
          </a:p>
        </p:txBody>
      </p:sp>
    </p:spTree>
    <p:extLst>
      <p:ext uri="{BB962C8B-B14F-4D97-AF65-F5344CB8AC3E}">
        <p14:creationId xmlns:p14="http://schemas.microsoft.com/office/powerpoint/2010/main" val="3933385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F497B-09A8-0574-BA4D-2BA34D18C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0059" y="5050306"/>
            <a:ext cx="9945757" cy="946076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rgbClr val="AB63E2"/>
                </a:solidFill>
                <a:latin typeface="Cherry Bomb" panose="02000000000000000000" pitchFamily="2" charset="-128"/>
                <a:ea typeface="Cherry Bomb" panose="02000000000000000000" pitchFamily="2" charset="-128"/>
              </a:rPr>
              <a:t>There are 23 children in the 3rd grade. They will receive a math notebook, a language notebook, a French notebook and a KO notebook from their teacher at the beginning of the school year. How many notebooks will the teacher hand out in total?</a:t>
            </a:r>
            <a:endParaRPr lang="en-BE" sz="4800" dirty="0">
              <a:solidFill>
                <a:srgbClr val="AB63E2"/>
              </a:solidFill>
              <a:latin typeface="Cherry Bomb" panose="02000000000000000000" pitchFamily="2" charset="-128"/>
              <a:ea typeface="Cherry Bomb" panose="02000000000000000000" pitchFamily="2" charset="-128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D63AF5E-86C5-3F94-4735-3765D0C664BE}"/>
              </a:ext>
            </a:extLst>
          </p:cNvPr>
          <p:cNvSpPr txBox="1">
            <a:spLocks/>
          </p:cNvSpPr>
          <p:nvPr/>
        </p:nvSpPr>
        <p:spPr>
          <a:xfrm>
            <a:off x="4287078" y="2677318"/>
            <a:ext cx="5976730" cy="18884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BE" sz="4400" dirty="0">
              <a:solidFill>
                <a:srgbClr val="AB63E2"/>
              </a:solidFill>
              <a:latin typeface="Cherry Bomb" panose="02000000000000000000" pitchFamily="2" charset="-128"/>
              <a:ea typeface="Cherry Bomb" panose="020000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9733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F497B-09A8-0574-BA4D-2BA34D18C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9854" y="5154261"/>
            <a:ext cx="9945757" cy="946076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rgbClr val="AB63E2"/>
                </a:solidFill>
                <a:latin typeface="Cherry Bomb" panose="02000000000000000000" pitchFamily="2" charset="-128"/>
                <a:ea typeface="Cherry Bomb" panose="02000000000000000000" pitchFamily="2" charset="-128"/>
              </a:rPr>
              <a:t>The 23 students want to make a cup of fruit salad as a teenage snack. With 1 apple, 1 pear, 1 orange and 1 banana, they can make 4 cups of fruit salad. How many pears do they need for everyone to have 1 cup of fruit salad?</a:t>
            </a:r>
            <a:endParaRPr lang="en-BE" sz="4800" dirty="0">
              <a:solidFill>
                <a:srgbClr val="AB63E2"/>
              </a:solidFill>
              <a:latin typeface="Cherry Bomb" panose="02000000000000000000" pitchFamily="2" charset="-128"/>
              <a:ea typeface="Cherry Bomb" panose="02000000000000000000" pitchFamily="2" charset="-128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D63AF5E-86C5-3F94-4735-3765D0C664BE}"/>
              </a:ext>
            </a:extLst>
          </p:cNvPr>
          <p:cNvSpPr txBox="1">
            <a:spLocks/>
          </p:cNvSpPr>
          <p:nvPr/>
        </p:nvSpPr>
        <p:spPr>
          <a:xfrm>
            <a:off x="4287078" y="2677318"/>
            <a:ext cx="5976730" cy="18884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BE" sz="4400" dirty="0">
              <a:solidFill>
                <a:srgbClr val="AB63E2"/>
              </a:solidFill>
              <a:latin typeface="Cherry Bomb" panose="02000000000000000000" pitchFamily="2" charset="-128"/>
              <a:ea typeface="Cherry Bomb" panose="020000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9626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F497B-09A8-0574-BA4D-2BA34D18C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9408" y="4092716"/>
            <a:ext cx="9144000" cy="946076"/>
          </a:xfrm>
        </p:spPr>
        <p:txBody>
          <a:bodyPr>
            <a:normAutofit/>
          </a:bodyPr>
          <a:lstStyle/>
          <a:p>
            <a:r>
              <a:rPr lang="en-BE" dirty="0">
                <a:solidFill>
                  <a:srgbClr val="AB63E2"/>
                </a:solidFill>
                <a:latin typeface="Cherry Bomb" panose="02000000000000000000" pitchFamily="2" charset="-128"/>
                <a:ea typeface="Cherry Bomb" panose="02000000000000000000" pitchFamily="2" charset="-128"/>
              </a:rPr>
              <a:t>NFTs? What is that?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C7FE349-9367-D121-D63F-4FC395A7B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28660" y="452057"/>
            <a:ext cx="3776871" cy="377687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D63AF5E-86C5-3F94-4735-3765D0C664BE}"/>
              </a:ext>
            </a:extLst>
          </p:cNvPr>
          <p:cNvSpPr txBox="1">
            <a:spLocks/>
          </p:cNvSpPr>
          <p:nvPr/>
        </p:nvSpPr>
        <p:spPr>
          <a:xfrm>
            <a:off x="4287078" y="2677318"/>
            <a:ext cx="5976730" cy="18884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BE" sz="4400" dirty="0">
              <a:solidFill>
                <a:srgbClr val="AB63E2"/>
              </a:solidFill>
              <a:latin typeface="Cherry Bomb" panose="02000000000000000000" pitchFamily="2" charset="-128"/>
              <a:ea typeface="Cherry Bomb" panose="020000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4834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87CC2-BADD-BBB4-A378-F5EE7BDAC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>
                <a:solidFill>
                  <a:srgbClr val="AB63E2"/>
                </a:solidFill>
                <a:latin typeface="Cherry Bomb" panose="02000000000000000000" pitchFamily="2" charset="-128"/>
                <a:ea typeface="Cherry Bomb" panose="02000000000000000000" pitchFamily="2" charset="-128"/>
              </a:rPr>
              <a:t>What are NFTs?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69257-B75C-E1D6-9AFE-02C6A5C4A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>
                <a:solidFill>
                  <a:srgbClr val="AB63E2"/>
                </a:solidFill>
                <a:latin typeface="Cherry Bomb" panose="02000000000000000000" pitchFamily="2" charset="-128"/>
                <a:ea typeface="Cherry Bomb" panose="02000000000000000000" pitchFamily="2" charset="-128"/>
              </a:rPr>
              <a:t>Roblox</a:t>
            </a:r>
          </a:p>
          <a:p>
            <a:r>
              <a:rPr lang="en-BE" dirty="0">
                <a:solidFill>
                  <a:srgbClr val="AB63E2"/>
                </a:solidFill>
                <a:latin typeface="Cherry Bomb" panose="02000000000000000000" pitchFamily="2" charset="-128"/>
                <a:ea typeface="Cherry Bomb" panose="02000000000000000000" pitchFamily="2" charset="-128"/>
              </a:rPr>
              <a:t>Non Fungible Token</a:t>
            </a:r>
          </a:p>
          <a:p>
            <a:r>
              <a:rPr lang="en-BE" dirty="0">
                <a:solidFill>
                  <a:srgbClr val="AB63E2"/>
                </a:solidFill>
                <a:latin typeface="Cherry Bomb" panose="02000000000000000000" pitchFamily="2" charset="-128"/>
                <a:ea typeface="Cherry Bomb" panose="02000000000000000000" pitchFamily="2" charset="-128"/>
              </a:rPr>
              <a:t>Exists out of 3 things:</a:t>
            </a:r>
          </a:p>
          <a:p>
            <a:pPr lvl="1"/>
            <a:r>
              <a:rPr lang="en-BE" dirty="0">
                <a:solidFill>
                  <a:srgbClr val="AB63E2"/>
                </a:solidFill>
                <a:latin typeface="Cherry Bomb" panose="02000000000000000000" pitchFamily="2" charset="-128"/>
                <a:ea typeface="Cherry Bomb" panose="02000000000000000000" pitchFamily="2" charset="-128"/>
              </a:rPr>
              <a:t>The image</a:t>
            </a:r>
          </a:p>
          <a:p>
            <a:pPr lvl="1"/>
            <a:r>
              <a:rPr lang="en-BE" dirty="0">
                <a:solidFill>
                  <a:srgbClr val="AB63E2"/>
                </a:solidFill>
                <a:latin typeface="Cherry Bomb" panose="02000000000000000000" pitchFamily="2" charset="-128"/>
                <a:ea typeface="Cherry Bomb" panose="02000000000000000000" pitchFamily="2" charset="-128"/>
              </a:rPr>
              <a:t>The metadata</a:t>
            </a:r>
          </a:p>
          <a:p>
            <a:pPr lvl="1"/>
            <a:r>
              <a:rPr lang="en-BE" dirty="0">
                <a:solidFill>
                  <a:srgbClr val="AB63E2"/>
                </a:solidFill>
                <a:latin typeface="Cherry Bomb" panose="02000000000000000000" pitchFamily="2" charset="-128"/>
                <a:ea typeface="Cherry Bomb" panose="02000000000000000000" pitchFamily="2" charset="-128"/>
              </a:rPr>
              <a:t>Prove that it is yours</a:t>
            </a:r>
          </a:p>
          <a:p>
            <a:endParaRPr lang="en-BE" dirty="0">
              <a:solidFill>
                <a:srgbClr val="AB63E2"/>
              </a:solidFill>
              <a:latin typeface="Cherry Bomb" panose="02000000000000000000" pitchFamily="2" charset="-128"/>
              <a:ea typeface="Cherry Bomb" panose="02000000000000000000" pitchFamily="2" charset="-128"/>
            </a:endParaRPr>
          </a:p>
          <a:p>
            <a:endParaRPr lang="en-BE" dirty="0">
              <a:solidFill>
                <a:srgbClr val="AB63E2"/>
              </a:solidFill>
              <a:latin typeface="Cherry Bomb" panose="02000000000000000000" pitchFamily="2" charset="-128"/>
              <a:ea typeface="Cherry Bomb" panose="02000000000000000000" pitchFamily="2" charset="-128"/>
            </a:endParaRPr>
          </a:p>
          <a:p>
            <a:pPr marL="457200" lvl="1" indent="0">
              <a:buNone/>
            </a:pPr>
            <a:endParaRPr lang="en-BE" dirty="0">
              <a:solidFill>
                <a:srgbClr val="AB63E2"/>
              </a:solidFill>
              <a:latin typeface="Cherry Bomb" panose="02000000000000000000" pitchFamily="2" charset="-128"/>
              <a:ea typeface="Cherry Bomb" panose="02000000000000000000" pitchFamily="2" charset="-12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2062F1-6CDF-8A44-FBEA-727356461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22" y="365125"/>
            <a:ext cx="3412415" cy="3006455"/>
          </a:xfrm>
          <a:prstGeom prst="rect">
            <a:avLst/>
          </a:prstGeom>
        </p:spPr>
      </p:pic>
      <p:pic>
        <p:nvPicPr>
          <p:cNvPr id="8194" name="Picture 2" descr="11 Questions the Art Market Should Have About the Bored Ape Yacht Club, the  NFT Craze Raking in Millions, Answered by an Actual Expert">
            <a:extLst>
              <a:ext uri="{FF2B5EF4-FFF2-40B4-BE49-F238E27FC236}">
                <a16:creationId xmlns:a16="http://schemas.microsoft.com/office/drawing/2014/main" id="{BCB7B405-12DA-7D00-4A1C-50FC958F5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742" y="3643257"/>
            <a:ext cx="2976204" cy="2976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oblox business model criticized as exploiting children | GamesIndustry.biz">
            <a:extLst>
              <a:ext uri="{FF2B5EF4-FFF2-40B4-BE49-F238E27FC236}">
                <a16:creationId xmlns:a16="http://schemas.microsoft.com/office/drawing/2014/main" id="{31AB789B-5222-00A1-B352-F75F38FF5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1" y="4604926"/>
            <a:ext cx="3581395" cy="201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095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87CC2-BADD-BBB4-A378-F5EE7BDAC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>
                <a:solidFill>
                  <a:srgbClr val="AB63E2"/>
                </a:solidFill>
                <a:latin typeface="Cherry Bomb" panose="02000000000000000000" pitchFamily="2" charset="-128"/>
                <a:ea typeface="Cherry Bomb" panose="02000000000000000000" pitchFamily="2" charset="-128"/>
              </a:rPr>
              <a:t>An NFT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69257-B75C-E1D6-9AFE-02C6A5C4A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>
                <a:solidFill>
                  <a:srgbClr val="AB63E2"/>
                </a:solidFill>
                <a:latin typeface="Cherry Bomb" panose="02000000000000000000" pitchFamily="2" charset="-128"/>
                <a:ea typeface="Cherry Bomb" panose="02000000000000000000" pitchFamily="2" charset="-128"/>
              </a:rPr>
              <a:t>Lots of items in the same category</a:t>
            </a:r>
          </a:p>
          <a:p>
            <a:r>
              <a:rPr lang="en-BE" dirty="0">
                <a:solidFill>
                  <a:srgbClr val="AB63E2"/>
                </a:solidFill>
                <a:latin typeface="Cherry Bomb" panose="02000000000000000000" pitchFamily="2" charset="-128"/>
                <a:ea typeface="Cherry Bomb" panose="02000000000000000000" pitchFamily="2" charset="-128"/>
              </a:rPr>
              <a:t>Traits</a:t>
            </a:r>
          </a:p>
          <a:p>
            <a:r>
              <a:rPr lang="en-BE" dirty="0">
                <a:solidFill>
                  <a:srgbClr val="AB63E2"/>
                </a:solidFill>
                <a:latin typeface="Cherry Bomb" panose="02000000000000000000" pitchFamily="2" charset="-128"/>
                <a:ea typeface="Cherry Bomb" panose="02000000000000000000" pitchFamily="2" charset="-128"/>
              </a:rPr>
              <a:t>Compare with pokemoncards</a:t>
            </a:r>
          </a:p>
          <a:p>
            <a:endParaRPr lang="en-BE" dirty="0">
              <a:solidFill>
                <a:srgbClr val="AB63E2"/>
              </a:solidFill>
              <a:latin typeface="Cherry Bomb" panose="02000000000000000000" pitchFamily="2" charset="-128"/>
              <a:ea typeface="Cherry Bomb" panose="02000000000000000000" pitchFamily="2" charset="-128"/>
            </a:endParaRPr>
          </a:p>
          <a:p>
            <a:endParaRPr lang="en-BE" dirty="0">
              <a:solidFill>
                <a:srgbClr val="AB63E2"/>
              </a:solidFill>
              <a:latin typeface="Cherry Bomb" panose="02000000000000000000" pitchFamily="2" charset="-128"/>
              <a:ea typeface="Cherry Bomb" panose="02000000000000000000" pitchFamily="2" charset="-128"/>
            </a:endParaRPr>
          </a:p>
          <a:p>
            <a:endParaRPr lang="en-BE" dirty="0">
              <a:solidFill>
                <a:srgbClr val="AB63E2"/>
              </a:solidFill>
              <a:latin typeface="Cherry Bomb" panose="02000000000000000000" pitchFamily="2" charset="-128"/>
              <a:ea typeface="Cherry Bomb" panose="02000000000000000000" pitchFamily="2" charset="-128"/>
            </a:endParaRPr>
          </a:p>
          <a:p>
            <a:pPr marL="457200" lvl="1" indent="0">
              <a:buNone/>
            </a:pPr>
            <a:endParaRPr lang="en-BE" dirty="0">
              <a:solidFill>
                <a:srgbClr val="AB63E2"/>
              </a:solidFill>
              <a:latin typeface="Cherry Bomb" panose="02000000000000000000" pitchFamily="2" charset="-128"/>
              <a:ea typeface="Cherry Bomb" panose="02000000000000000000" pitchFamily="2" charset="-128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ED3E5F1-19D0-B4E7-0ABA-66A72569E2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344" t="31529" r="34675" b="51135"/>
          <a:stretch/>
        </p:blipFill>
        <p:spPr>
          <a:xfrm>
            <a:off x="6627428" y="425036"/>
            <a:ext cx="2315350" cy="1338786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FD6B6F3E-A482-C77B-A69A-AFF427BAB8B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294" t="10803" r="41932" b="69239"/>
          <a:stretch/>
        </p:blipFill>
        <p:spPr>
          <a:xfrm>
            <a:off x="10504461" y="116800"/>
            <a:ext cx="1295400" cy="15413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DDF23ED-EAB9-DFFE-A489-5438BBFEF5D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8031" t="46373" r="35698" b="42518"/>
          <a:stretch/>
        </p:blipFill>
        <p:spPr>
          <a:xfrm>
            <a:off x="8870950" y="749805"/>
            <a:ext cx="1690750" cy="714953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3F0D32B-FF56-63DA-DABF-31A1BD6022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71400" y="2767600"/>
            <a:ext cx="3766400" cy="37664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E61151-F53B-C703-1107-5D3592EED42A}"/>
              </a:ext>
            </a:extLst>
          </p:cNvPr>
          <p:cNvCxnSpPr/>
          <p:nvPr/>
        </p:nvCxnSpPr>
        <p:spPr>
          <a:xfrm>
            <a:off x="8432800" y="1763822"/>
            <a:ext cx="876300" cy="1258778"/>
          </a:xfrm>
          <a:prstGeom prst="straightConnector1">
            <a:avLst/>
          </a:prstGeom>
          <a:ln w="57150">
            <a:solidFill>
              <a:srgbClr val="AB63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75C26C-FE52-963B-A5D4-D3F0468EE190}"/>
              </a:ext>
            </a:extLst>
          </p:cNvPr>
          <p:cNvCxnSpPr>
            <a:cxnSpLocks/>
          </p:cNvCxnSpPr>
          <p:nvPr/>
        </p:nvCxnSpPr>
        <p:spPr>
          <a:xfrm flipH="1">
            <a:off x="9944038" y="1763822"/>
            <a:ext cx="860487" cy="1258778"/>
          </a:xfrm>
          <a:prstGeom prst="straightConnector1">
            <a:avLst/>
          </a:prstGeom>
          <a:ln w="57150">
            <a:solidFill>
              <a:srgbClr val="AB63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3AF73B2-BB7A-C7A2-6CBF-1689A2296C21}"/>
              </a:ext>
            </a:extLst>
          </p:cNvPr>
          <p:cNvCxnSpPr>
            <a:cxnSpLocks/>
          </p:cNvCxnSpPr>
          <p:nvPr/>
        </p:nvCxnSpPr>
        <p:spPr>
          <a:xfrm>
            <a:off x="9651095" y="1658100"/>
            <a:ext cx="0" cy="1319144"/>
          </a:xfrm>
          <a:prstGeom prst="straightConnector1">
            <a:avLst/>
          </a:prstGeom>
          <a:ln w="57150">
            <a:solidFill>
              <a:srgbClr val="AB63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639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F497B-09A8-0574-BA4D-2BA34D18C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9408" y="4092716"/>
            <a:ext cx="9144000" cy="946076"/>
          </a:xfrm>
        </p:spPr>
        <p:txBody>
          <a:bodyPr>
            <a:normAutofit/>
          </a:bodyPr>
          <a:lstStyle/>
          <a:p>
            <a:r>
              <a:rPr lang="en-BE" dirty="0">
                <a:solidFill>
                  <a:srgbClr val="AB63E2"/>
                </a:solidFill>
                <a:latin typeface="Cherry Bomb" panose="02000000000000000000" pitchFamily="2" charset="-128"/>
                <a:ea typeface="Cherry Bomb" panose="02000000000000000000" pitchFamily="2" charset="-128"/>
              </a:rPr>
              <a:t>OnChainBunnies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C7FE349-9367-D121-D63F-4FC395A7B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28660" y="452057"/>
            <a:ext cx="3776871" cy="377687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D63AF5E-86C5-3F94-4735-3765D0C664BE}"/>
              </a:ext>
            </a:extLst>
          </p:cNvPr>
          <p:cNvSpPr txBox="1">
            <a:spLocks/>
          </p:cNvSpPr>
          <p:nvPr/>
        </p:nvSpPr>
        <p:spPr>
          <a:xfrm>
            <a:off x="4287078" y="2677318"/>
            <a:ext cx="5976730" cy="18884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BE" sz="4400" dirty="0">
              <a:solidFill>
                <a:srgbClr val="AB63E2"/>
              </a:solidFill>
              <a:latin typeface="Cherry Bomb" panose="02000000000000000000" pitchFamily="2" charset="-128"/>
              <a:ea typeface="Cherry Bomb" panose="020000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5243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87CC2-BADD-BBB4-A378-F5EE7BDAC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>
                <a:solidFill>
                  <a:srgbClr val="AB63E2"/>
                </a:solidFill>
                <a:latin typeface="Cherry Bomb" panose="02000000000000000000" pitchFamily="2" charset="-128"/>
                <a:ea typeface="Cherry Bomb" panose="02000000000000000000" pitchFamily="2" charset="-128"/>
              </a:rPr>
              <a:t>TEAM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32F0E6-6E8B-82EE-9FC0-253AD02B2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77CD42-FD9E-322E-CC49-454930B35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13" y="1690688"/>
            <a:ext cx="10607973" cy="476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16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87CC2-BADD-BBB4-A378-F5EE7BDAC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>
                <a:solidFill>
                  <a:srgbClr val="AB63E2"/>
                </a:solidFill>
                <a:latin typeface="Cherry Bomb" panose="02000000000000000000" pitchFamily="2" charset="-128"/>
                <a:ea typeface="Cherry Bomb" panose="02000000000000000000" pitchFamily="2" charset="-128"/>
              </a:rPr>
              <a:t>OnChainBunnies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69257-B75C-E1D6-9AFE-02C6A5C4A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>
                <a:solidFill>
                  <a:srgbClr val="AB63E2"/>
                </a:solidFill>
                <a:latin typeface="Cherry Bomb" panose="02000000000000000000" pitchFamily="2" charset="-128"/>
                <a:ea typeface="Cherry Bomb" panose="02000000000000000000" pitchFamily="2" charset="-128"/>
              </a:rPr>
              <a:t>5000 NFTs</a:t>
            </a:r>
            <a:endParaRPr lang="nl-BE" dirty="0">
              <a:solidFill>
                <a:srgbClr val="AB63E2"/>
              </a:solidFill>
              <a:latin typeface="Cherry Bomb" panose="02000000000000000000" pitchFamily="2" charset="-128"/>
              <a:ea typeface="Cherry Bomb" panose="02000000000000000000" pitchFamily="2" charset="-128"/>
            </a:endParaRPr>
          </a:p>
          <a:p>
            <a:r>
              <a:rPr lang="nl-BE" dirty="0">
                <a:solidFill>
                  <a:srgbClr val="AB63E2"/>
                </a:solidFill>
                <a:latin typeface="Cherry Bomb" panose="02000000000000000000" pitchFamily="2" charset="-128"/>
                <a:ea typeface="Cherry Bomb" panose="02000000000000000000" pitchFamily="2" charset="-128"/>
              </a:rPr>
              <a:t>30 June mint date</a:t>
            </a:r>
          </a:p>
          <a:p>
            <a:r>
              <a:rPr lang="nl-BE" dirty="0">
                <a:solidFill>
                  <a:srgbClr val="AB63E2"/>
                </a:solidFill>
                <a:latin typeface="Cherry Bomb" panose="02000000000000000000" pitchFamily="2" charset="-128"/>
                <a:ea typeface="Cherry Bomb" panose="02000000000000000000" pitchFamily="2" charset="-128"/>
              </a:rPr>
              <a:t>Website: onchainbunnies.io</a:t>
            </a:r>
          </a:p>
          <a:p>
            <a:r>
              <a:rPr lang="nl-BE" dirty="0">
                <a:solidFill>
                  <a:srgbClr val="AB63E2"/>
                </a:solidFill>
                <a:latin typeface="Cherry Bomb" panose="02000000000000000000" pitchFamily="2" charset="-128"/>
                <a:ea typeface="Cherry Bomb" panose="02000000000000000000" pitchFamily="2" charset="-128"/>
              </a:rPr>
              <a:t>Merch:</a:t>
            </a:r>
          </a:p>
          <a:p>
            <a:pPr lvl="1"/>
            <a:r>
              <a:rPr lang="nl-BE" dirty="0">
                <a:solidFill>
                  <a:srgbClr val="AB63E2"/>
                </a:solidFill>
                <a:latin typeface="Cherry Bomb" panose="02000000000000000000" pitchFamily="2" charset="-128"/>
                <a:ea typeface="Cherry Bomb" panose="02000000000000000000" pitchFamily="2" charset="-128"/>
              </a:rPr>
              <a:t>Caps</a:t>
            </a:r>
          </a:p>
          <a:p>
            <a:pPr lvl="1"/>
            <a:r>
              <a:rPr lang="nl-BE" dirty="0">
                <a:solidFill>
                  <a:srgbClr val="AB63E2"/>
                </a:solidFill>
                <a:latin typeface="Cherry Bomb" panose="02000000000000000000" pitchFamily="2" charset="-128"/>
                <a:ea typeface="Cherry Bomb" panose="02000000000000000000" pitchFamily="2" charset="-128"/>
              </a:rPr>
              <a:t>Stickers</a:t>
            </a:r>
          </a:p>
          <a:p>
            <a:pPr lvl="1"/>
            <a:r>
              <a:rPr lang="nl-BE" dirty="0">
                <a:solidFill>
                  <a:srgbClr val="AB63E2"/>
                </a:solidFill>
                <a:latin typeface="Cherry Bomb" panose="02000000000000000000" pitchFamily="2" charset="-128"/>
                <a:ea typeface="Cherry Bomb" panose="02000000000000000000" pitchFamily="2" charset="-128"/>
              </a:rPr>
              <a:t>T-shirts</a:t>
            </a:r>
          </a:p>
          <a:p>
            <a:endParaRPr lang="en-BE" dirty="0">
              <a:solidFill>
                <a:srgbClr val="AB63E2"/>
              </a:solidFill>
              <a:latin typeface="Cherry Bomb" panose="02000000000000000000" pitchFamily="2" charset="-128"/>
              <a:ea typeface="Cherry Bomb" panose="02000000000000000000" pitchFamily="2" charset="-128"/>
            </a:endParaRPr>
          </a:p>
          <a:p>
            <a:pPr marL="457200" lvl="1" indent="0">
              <a:buNone/>
            </a:pPr>
            <a:endParaRPr lang="en-BE" dirty="0">
              <a:solidFill>
                <a:srgbClr val="AB63E2"/>
              </a:solidFill>
              <a:latin typeface="Cherry Bomb" panose="02000000000000000000" pitchFamily="2" charset="-128"/>
              <a:ea typeface="Cherry Bomb" panose="02000000000000000000" pitchFamily="2" charset="-12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2062F1-6CDF-8A44-FBEA-727356461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379" y="1196044"/>
            <a:ext cx="5068942" cy="446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599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87CC2-BADD-BBB4-A378-F5EE7BDAC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>
                <a:solidFill>
                  <a:srgbClr val="AB63E2"/>
                </a:solidFill>
                <a:latin typeface="Cherry Bomb" panose="02000000000000000000" pitchFamily="2" charset="-128"/>
                <a:ea typeface="Cherry Bomb" panose="02000000000000000000" pitchFamily="2" charset="-128"/>
              </a:rPr>
              <a:t>OnChainBunnies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69257-B75C-E1D6-9AFE-02C6A5C4A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>
                <a:solidFill>
                  <a:srgbClr val="AB63E2"/>
                </a:solidFill>
                <a:latin typeface="Cherry Bomb" panose="02000000000000000000" pitchFamily="2" charset="-128"/>
                <a:ea typeface="Cherry Bomb" panose="02000000000000000000" pitchFamily="2" charset="-128"/>
              </a:rPr>
              <a:t>8 different traits:</a:t>
            </a:r>
          </a:p>
          <a:p>
            <a:pPr lvl="1"/>
            <a:r>
              <a:rPr lang="en-GB" dirty="0">
                <a:solidFill>
                  <a:srgbClr val="AB63E2"/>
                </a:solidFill>
                <a:latin typeface="Cherry Bomb" panose="02000000000000000000" pitchFamily="2" charset="-128"/>
                <a:ea typeface="Cherry Bomb" panose="02000000000000000000" pitchFamily="2" charset="-128"/>
              </a:rPr>
              <a:t>Cap</a:t>
            </a:r>
            <a:endParaRPr lang="en-BE" dirty="0">
              <a:solidFill>
                <a:srgbClr val="AB63E2"/>
              </a:solidFill>
              <a:latin typeface="Cherry Bomb" panose="02000000000000000000" pitchFamily="2" charset="-128"/>
              <a:ea typeface="Cherry Bomb" panose="02000000000000000000" pitchFamily="2" charset="-128"/>
            </a:endParaRPr>
          </a:p>
          <a:p>
            <a:pPr lvl="1"/>
            <a:r>
              <a:rPr lang="en-GB" dirty="0">
                <a:solidFill>
                  <a:srgbClr val="AB63E2"/>
                </a:solidFill>
                <a:latin typeface="Cherry Bomb" panose="02000000000000000000" pitchFamily="2" charset="-128"/>
                <a:ea typeface="Cherry Bomb" panose="02000000000000000000" pitchFamily="2" charset="-128"/>
              </a:rPr>
              <a:t>Eyebrows</a:t>
            </a:r>
            <a:endParaRPr lang="en-BE" dirty="0">
              <a:solidFill>
                <a:srgbClr val="AB63E2"/>
              </a:solidFill>
              <a:latin typeface="Cherry Bomb" panose="02000000000000000000" pitchFamily="2" charset="-128"/>
              <a:ea typeface="Cherry Bomb" panose="02000000000000000000" pitchFamily="2" charset="-128"/>
            </a:endParaRPr>
          </a:p>
          <a:p>
            <a:pPr lvl="1"/>
            <a:r>
              <a:rPr lang="en-GB" dirty="0" err="1">
                <a:solidFill>
                  <a:srgbClr val="AB63E2"/>
                </a:solidFill>
                <a:latin typeface="Cherry Bomb" panose="02000000000000000000" pitchFamily="2" charset="-128"/>
                <a:ea typeface="Cherry Bomb" panose="02000000000000000000" pitchFamily="2" charset="-128"/>
              </a:rPr>
              <a:t>Wizzard</a:t>
            </a:r>
            <a:endParaRPr lang="en-BE" dirty="0">
              <a:solidFill>
                <a:srgbClr val="AB63E2"/>
              </a:solidFill>
              <a:latin typeface="Cherry Bomb" panose="02000000000000000000" pitchFamily="2" charset="-128"/>
              <a:ea typeface="Cherry Bomb" panose="02000000000000000000" pitchFamily="2" charset="-128"/>
            </a:endParaRPr>
          </a:p>
          <a:p>
            <a:pPr lvl="1"/>
            <a:r>
              <a:rPr lang="nl-BE" dirty="0">
                <a:solidFill>
                  <a:srgbClr val="AB63E2"/>
                </a:solidFill>
                <a:latin typeface="Cherry Bomb" panose="02000000000000000000" pitchFamily="2" charset="-128"/>
                <a:ea typeface="Cherry Bomb" panose="02000000000000000000" pitchFamily="2" charset="-128"/>
              </a:rPr>
              <a:t>Glasses</a:t>
            </a:r>
            <a:endParaRPr lang="en-BE" dirty="0">
              <a:solidFill>
                <a:srgbClr val="AB63E2"/>
              </a:solidFill>
              <a:latin typeface="Cherry Bomb" panose="02000000000000000000" pitchFamily="2" charset="-128"/>
              <a:ea typeface="Cherry Bomb" panose="02000000000000000000" pitchFamily="2" charset="-128"/>
            </a:endParaRPr>
          </a:p>
          <a:p>
            <a:pPr lvl="1"/>
            <a:r>
              <a:rPr lang="en-BE" dirty="0">
                <a:solidFill>
                  <a:srgbClr val="AB63E2"/>
                </a:solidFill>
                <a:latin typeface="Cherry Bomb" panose="02000000000000000000" pitchFamily="2" charset="-128"/>
                <a:ea typeface="Cherry Bomb" panose="02000000000000000000" pitchFamily="2" charset="-128"/>
              </a:rPr>
              <a:t>Bracelet</a:t>
            </a:r>
          </a:p>
          <a:p>
            <a:pPr lvl="1"/>
            <a:r>
              <a:rPr lang="en-BE" dirty="0">
                <a:solidFill>
                  <a:srgbClr val="AB63E2"/>
                </a:solidFill>
                <a:latin typeface="Cherry Bomb" panose="02000000000000000000" pitchFamily="2" charset="-128"/>
                <a:ea typeface="Cherry Bomb" panose="02000000000000000000" pitchFamily="2" charset="-128"/>
              </a:rPr>
              <a:t>Whiskers</a:t>
            </a:r>
          </a:p>
          <a:p>
            <a:pPr lvl="1"/>
            <a:r>
              <a:rPr lang="en-BE" dirty="0">
                <a:solidFill>
                  <a:srgbClr val="AB63E2"/>
                </a:solidFill>
                <a:latin typeface="Cherry Bomb" panose="02000000000000000000" pitchFamily="2" charset="-128"/>
                <a:ea typeface="Cherry Bomb" panose="02000000000000000000" pitchFamily="2" charset="-128"/>
              </a:rPr>
              <a:t>Tie</a:t>
            </a:r>
          </a:p>
          <a:p>
            <a:pPr lvl="1"/>
            <a:r>
              <a:rPr lang="en-BE" dirty="0">
                <a:solidFill>
                  <a:srgbClr val="AB63E2"/>
                </a:solidFill>
                <a:latin typeface="Cherry Bomb" panose="02000000000000000000" pitchFamily="2" charset="-128"/>
                <a:ea typeface="Cherry Bomb" panose="02000000000000000000" pitchFamily="2" charset="-128"/>
              </a:rPr>
              <a:t>Purse</a:t>
            </a:r>
          </a:p>
          <a:p>
            <a:pPr marL="457200" lvl="1" indent="0">
              <a:buNone/>
            </a:pPr>
            <a:endParaRPr lang="en-BE" dirty="0">
              <a:solidFill>
                <a:srgbClr val="AB63E2"/>
              </a:solidFill>
              <a:latin typeface="Cherry Bomb" panose="02000000000000000000" pitchFamily="2" charset="-128"/>
              <a:ea typeface="Cherry Bomb" panose="02000000000000000000" pitchFamily="2" charset="-12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2062F1-6CDF-8A44-FBEA-727356461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379" y="1196044"/>
            <a:ext cx="5068942" cy="446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708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F497B-09A8-0574-BA4D-2BA34D18C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9408" y="4092716"/>
            <a:ext cx="9144000" cy="946076"/>
          </a:xfrm>
        </p:spPr>
        <p:txBody>
          <a:bodyPr>
            <a:normAutofit fontScale="90000"/>
          </a:bodyPr>
          <a:lstStyle/>
          <a:p>
            <a:r>
              <a:rPr lang="en-BE" dirty="0">
                <a:solidFill>
                  <a:srgbClr val="AB63E2"/>
                </a:solidFill>
                <a:latin typeface="Cherry Bomb" panose="02000000000000000000" pitchFamily="2" charset="-128"/>
                <a:ea typeface="Cherry Bomb" panose="02000000000000000000" pitchFamily="2" charset="-128"/>
              </a:rPr>
              <a:t>What is so special about OnChainBunnies?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C7FE349-9367-D121-D63F-4FC395A7B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7684" y="452057"/>
            <a:ext cx="3776871" cy="377687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D63AF5E-86C5-3F94-4735-3765D0C664BE}"/>
              </a:ext>
            </a:extLst>
          </p:cNvPr>
          <p:cNvSpPr txBox="1">
            <a:spLocks/>
          </p:cNvSpPr>
          <p:nvPr/>
        </p:nvSpPr>
        <p:spPr>
          <a:xfrm>
            <a:off x="4287078" y="2677318"/>
            <a:ext cx="5976730" cy="18884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BE" sz="4400" dirty="0">
              <a:solidFill>
                <a:srgbClr val="AB63E2"/>
              </a:solidFill>
              <a:latin typeface="Cherry Bomb" panose="02000000000000000000" pitchFamily="2" charset="-128"/>
              <a:ea typeface="Cherry Bomb" panose="020000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9730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F497B-09A8-0574-BA4D-2BA34D18C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9408" y="4092716"/>
            <a:ext cx="9144000" cy="946076"/>
          </a:xfrm>
        </p:spPr>
        <p:txBody>
          <a:bodyPr/>
          <a:lstStyle/>
          <a:p>
            <a:r>
              <a:rPr lang="en-BE" dirty="0">
                <a:solidFill>
                  <a:srgbClr val="AB63E2"/>
                </a:solidFill>
                <a:latin typeface="Cherry Bomb" panose="02000000000000000000" pitchFamily="2" charset="-128"/>
                <a:ea typeface="Cherry Bomb" panose="02000000000000000000" pitchFamily="2" charset="-128"/>
              </a:rPr>
              <a:t>What is the blockchain??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C7FE349-9367-D121-D63F-4FC395A7B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28660" y="452057"/>
            <a:ext cx="3776871" cy="377687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D63AF5E-86C5-3F94-4735-3765D0C664BE}"/>
              </a:ext>
            </a:extLst>
          </p:cNvPr>
          <p:cNvSpPr txBox="1">
            <a:spLocks/>
          </p:cNvSpPr>
          <p:nvPr/>
        </p:nvSpPr>
        <p:spPr>
          <a:xfrm>
            <a:off x="4287078" y="2677318"/>
            <a:ext cx="5976730" cy="18884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BE" sz="4400" dirty="0">
              <a:solidFill>
                <a:srgbClr val="AB63E2"/>
              </a:solidFill>
              <a:latin typeface="Cherry Bomb" panose="02000000000000000000" pitchFamily="2" charset="-128"/>
              <a:ea typeface="Cherry Bomb" panose="020000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8728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87CC2-BADD-BBB4-A378-F5EE7BDAC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>
                <a:solidFill>
                  <a:srgbClr val="AB63E2"/>
                </a:solidFill>
                <a:latin typeface="Cherry Bomb" panose="02000000000000000000" pitchFamily="2" charset="-128"/>
                <a:ea typeface="Cherry Bomb" panose="02000000000000000000" pitchFamily="2" charset="-128"/>
              </a:rPr>
              <a:t>OnChainBunnies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69257-B75C-E1D6-9AFE-02C6A5C4A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solidFill>
                  <a:srgbClr val="AB63E2"/>
                </a:solidFill>
                <a:latin typeface="Cherry Bomb" panose="02000000000000000000" pitchFamily="2" charset="-128"/>
                <a:ea typeface="Cherry Bomb" panose="02000000000000000000" pitchFamily="2" charset="-128"/>
              </a:rPr>
              <a:t>Beste artist: Ann-Julie</a:t>
            </a:r>
          </a:p>
          <a:p>
            <a:r>
              <a:rPr lang="nl-BE" dirty="0">
                <a:solidFill>
                  <a:srgbClr val="AB63E2"/>
                </a:solidFill>
                <a:latin typeface="Cherry Bomb" panose="02000000000000000000" pitchFamily="2" charset="-128"/>
                <a:ea typeface="Cherry Bomb" panose="02000000000000000000" pitchFamily="2" charset="-128"/>
              </a:rPr>
              <a:t>Images are on the blockchain</a:t>
            </a:r>
          </a:p>
          <a:p>
            <a:pPr lvl="1"/>
            <a:r>
              <a:rPr lang="nl-BE" dirty="0">
                <a:solidFill>
                  <a:srgbClr val="AB63E2"/>
                </a:solidFill>
                <a:latin typeface="Cherry Bomb" panose="02000000000000000000" pitchFamily="2" charset="-128"/>
                <a:ea typeface="Cherry Bomb" panose="02000000000000000000" pitchFamily="2" charset="-128"/>
              </a:rPr>
              <a:t>Can not be hacked</a:t>
            </a:r>
          </a:p>
          <a:p>
            <a:r>
              <a:rPr lang="nl-BE" dirty="0">
                <a:solidFill>
                  <a:srgbClr val="AB63E2"/>
                </a:solidFill>
                <a:latin typeface="Cherry Bomb" panose="02000000000000000000" pitchFamily="2" charset="-128"/>
                <a:ea typeface="Cherry Bomb" panose="02000000000000000000" pitchFamily="2" charset="-128"/>
              </a:rPr>
              <a:t>Randomly generated</a:t>
            </a:r>
          </a:p>
          <a:p>
            <a:endParaRPr lang="nl-BE" dirty="0">
              <a:solidFill>
                <a:srgbClr val="AB63E2"/>
              </a:solidFill>
              <a:latin typeface="Cherry Bomb" panose="02000000000000000000" pitchFamily="2" charset="-128"/>
              <a:ea typeface="Cherry Bomb" panose="02000000000000000000" pitchFamily="2" charset="-128"/>
            </a:endParaRPr>
          </a:p>
          <a:p>
            <a:endParaRPr lang="en-BE" dirty="0">
              <a:solidFill>
                <a:srgbClr val="AB63E2"/>
              </a:solidFill>
              <a:latin typeface="Cherry Bomb" panose="02000000000000000000" pitchFamily="2" charset="-128"/>
              <a:ea typeface="Cherry Bomb" panose="02000000000000000000" pitchFamily="2" charset="-128"/>
            </a:endParaRPr>
          </a:p>
          <a:p>
            <a:pPr marL="457200" lvl="1" indent="0">
              <a:buNone/>
            </a:pPr>
            <a:endParaRPr lang="en-BE" dirty="0">
              <a:solidFill>
                <a:srgbClr val="AB63E2"/>
              </a:solidFill>
              <a:latin typeface="Cherry Bomb" panose="02000000000000000000" pitchFamily="2" charset="-128"/>
              <a:ea typeface="Cherry Bomb" panose="02000000000000000000" pitchFamily="2" charset="-12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2062F1-6CDF-8A44-FBEA-727356461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018" y="2710950"/>
            <a:ext cx="4292598" cy="378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53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F497B-09A8-0574-BA4D-2BA34D18C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9408" y="4092716"/>
            <a:ext cx="9144000" cy="946076"/>
          </a:xfrm>
        </p:spPr>
        <p:txBody>
          <a:bodyPr>
            <a:normAutofit/>
          </a:bodyPr>
          <a:lstStyle/>
          <a:p>
            <a:r>
              <a:rPr lang="en-BE" dirty="0">
                <a:solidFill>
                  <a:srgbClr val="AB63E2"/>
                </a:solidFill>
                <a:latin typeface="Cherry Bomb" panose="02000000000000000000" pitchFamily="2" charset="-128"/>
                <a:ea typeface="Cherry Bomb" panose="02000000000000000000" pitchFamily="2" charset="-128"/>
              </a:rPr>
              <a:t>What is a wallet?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C7FE349-9367-D121-D63F-4FC395A7B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0939" y="452057"/>
            <a:ext cx="3776871" cy="377687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D63AF5E-86C5-3F94-4735-3765D0C664BE}"/>
              </a:ext>
            </a:extLst>
          </p:cNvPr>
          <p:cNvSpPr txBox="1">
            <a:spLocks/>
          </p:cNvSpPr>
          <p:nvPr/>
        </p:nvSpPr>
        <p:spPr>
          <a:xfrm>
            <a:off x="4287078" y="2677318"/>
            <a:ext cx="5976730" cy="18884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BE" sz="4400" dirty="0">
              <a:solidFill>
                <a:srgbClr val="AB63E2"/>
              </a:solidFill>
              <a:latin typeface="Cherry Bomb" panose="02000000000000000000" pitchFamily="2" charset="-128"/>
              <a:ea typeface="Cherry Bomb" panose="020000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9929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87CC2-BADD-BBB4-A378-F5EE7BDAC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>
                <a:solidFill>
                  <a:srgbClr val="AB63E2"/>
                </a:solidFill>
                <a:latin typeface="Cherry Bomb" panose="02000000000000000000" pitchFamily="2" charset="-128"/>
                <a:ea typeface="Cherry Bomb" panose="02000000000000000000" pitchFamily="2" charset="-128"/>
              </a:rPr>
              <a:t>What is a wallet?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69257-B75C-E1D6-9AFE-02C6A5C4A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>
                <a:solidFill>
                  <a:srgbClr val="AB63E2"/>
                </a:solidFill>
                <a:latin typeface="Cherry Bomb" panose="02000000000000000000" pitchFamily="2" charset="-128"/>
                <a:ea typeface="Cherry Bomb" panose="02000000000000000000" pitchFamily="2" charset="-128"/>
              </a:rPr>
              <a:t>Digital wallet </a:t>
            </a:r>
          </a:p>
          <a:p>
            <a:r>
              <a:rPr lang="en-BE" dirty="0">
                <a:solidFill>
                  <a:srgbClr val="AB63E2"/>
                </a:solidFill>
                <a:latin typeface="Cherry Bomb" panose="02000000000000000000" pitchFamily="2" charset="-128"/>
                <a:ea typeface="Cherry Bomb" panose="02000000000000000000" pitchFamily="2" charset="-128"/>
              </a:rPr>
              <a:t>NFTs</a:t>
            </a:r>
          </a:p>
          <a:p>
            <a:r>
              <a:rPr lang="en-BE" dirty="0">
                <a:solidFill>
                  <a:srgbClr val="AB63E2"/>
                </a:solidFill>
                <a:latin typeface="Cherry Bomb" panose="02000000000000000000" pitchFamily="2" charset="-128"/>
                <a:ea typeface="Cherry Bomb" panose="02000000000000000000" pitchFamily="2" charset="-128"/>
              </a:rPr>
              <a:t>Cryptocoins</a:t>
            </a:r>
          </a:p>
          <a:p>
            <a:r>
              <a:rPr lang="en-BE" dirty="0">
                <a:solidFill>
                  <a:srgbClr val="AB63E2"/>
                </a:solidFill>
                <a:latin typeface="Cherry Bomb" panose="02000000000000000000" pitchFamily="2" charset="-128"/>
                <a:ea typeface="Cherry Bomb" panose="02000000000000000000" pitchFamily="2" charset="-128"/>
              </a:rPr>
              <a:t>Strong security:</a:t>
            </a:r>
          </a:p>
          <a:p>
            <a:pPr lvl="1"/>
            <a:r>
              <a:rPr lang="en-BE" dirty="0">
                <a:solidFill>
                  <a:srgbClr val="AB63E2"/>
                </a:solidFill>
                <a:latin typeface="Cherry Bomb" panose="02000000000000000000" pitchFamily="2" charset="-128"/>
                <a:ea typeface="Cherry Bomb" panose="02000000000000000000" pitchFamily="2" charset="-128"/>
              </a:rPr>
              <a:t>Password = 12 words</a:t>
            </a:r>
          </a:p>
          <a:p>
            <a:pPr marL="0" indent="0">
              <a:buNone/>
            </a:pPr>
            <a:endParaRPr lang="en-BE" dirty="0">
              <a:solidFill>
                <a:srgbClr val="AB63E2"/>
              </a:solidFill>
              <a:latin typeface="Cherry Bomb" panose="02000000000000000000" pitchFamily="2" charset="-128"/>
              <a:ea typeface="Cherry Bomb" panose="02000000000000000000" pitchFamily="2" charset="-128"/>
            </a:endParaRPr>
          </a:p>
          <a:p>
            <a:endParaRPr lang="en-BE" dirty="0">
              <a:solidFill>
                <a:srgbClr val="AB63E2"/>
              </a:solidFill>
              <a:latin typeface="Cherry Bomb" panose="02000000000000000000" pitchFamily="2" charset="-128"/>
              <a:ea typeface="Cherry Bomb" panose="02000000000000000000" pitchFamily="2" charset="-128"/>
            </a:endParaRPr>
          </a:p>
          <a:p>
            <a:endParaRPr lang="en-BE" dirty="0">
              <a:solidFill>
                <a:srgbClr val="AB63E2"/>
              </a:solidFill>
              <a:latin typeface="Cherry Bomb" panose="02000000000000000000" pitchFamily="2" charset="-128"/>
              <a:ea typeface="Cherry Bomb" panose="02000000000000000000" pitchFamily="2" charset="-128"/>
            </a:endParaRPr>
          </a:p>
          <a:p>
            <a:pPr marL="457200" lvl="1" indent="0">
              <a:buNone/>
            </a:pPr>
            <a:endParaRPr lang="en-BE" dirty="0">
              <a:solidFill>
                <a:srgbClr val="AB63E2"/>
              </a:solidFill>
              <a:latin typeface="Cherry Bomb" panose="02000000000000000000" pitchFamily="2" charset="-128"/>
              <a:ea typeface="Cherry Bomb" panose="02000000000000000000" pitchFamily="2" charset="-128"/>
            </a:endParaRPr>
          </a:p>
        </p:txBody>
      </p:sp>
      <p:pic>
        <p:nvPicPr>
          <p:cNvPr id="9218" name="Picture 2" descr="MetaMask account aanmaken - Binnen 5 minuten jouw account - NFT-blog">
            <a:extLst>
              <a:ext uri="{FF2B5EF4-FFF2-40B4-BE49-F238E27FC236}">
                <a16:creationId xmlns:a16="http://schemas.microsoft.com/office/drawing/2014/main" id="{F09405AC-E8E7-E6A4-078A-16F80B0F1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2339" y="3077818"/>
            <a:ext cx="38100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437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87CC2-BADD-BBB4-A378-F5EE7BDAC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>
                <a:solidFill>
                  <a:srgbClr val="AB63E2"/>
                </a:solidFill>
                <a:latin typeface="Cherry Bomb" panose="02000000000000000000" pitchFamily="2" charset="-128"/>
                <a:ea typeface="Cherry Bomb" panose="02000000000000000000" pitchFamily="2" charset="-128"/>
              </a:rPr>
              <a:t>a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69257-B75C-E1D6-9AFE-02C6A5C4A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 dirty="0">
              <a:solidFill>
                <a:srgbClr val="AB63E2"/>
              </a:solidFill>
              <a:latin typeface="Cherry Bomb" panose="02000000000000000000" pitchFamily="2" charset="-128"/>
              <a:ea typeface="Cherry Bomb" panose="02000000000000000000" pitchFamily="2" charset="-128"/>
            </a:endParaRPr>
          </a:p>
          <a:p>
            <a:pPr marL="457200" lvl="1" indent="0">
              <a:buNone/>
            </a:pPr>
            <a:endParaRPr lang="en-BE" dirty="0">
              <a:solidFill>
                <a:srgbClr val="AB63E2"/>
              </a:solidFill>
              <a:latin typeface="Cherry Bomb" panose="02000000000000000000" pitchFamily="2" charset="-128"/>
              <a:ea typeface="Cherry Bomb" panose="02000000000000000000" pitchFamily="2" charset="-128"/>
            </a:endParaRPr>
          </a:p>
        </p:txBody>
      </p:sp>
      <p:pic>
        <p:nvPicPr>
          <p:cNvPr id="6" name="Picture 5" descr="A picture containing screenshot, design, rectangle&#10;&#10;Description automatically generated">
            <a:extLst>
              <a:ext uri="{FF2B5EF4-FFF2-40B4-BE49-F238E27FC236}">
                <a16:creationId xmlns:a16="http://schemas.microsoft.com/office/drawing/2014/main" id="{59EFC2E2-FFEC-0525-07E2-F28D51F99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6592" y="1780140"/>
            <a:ext cx="2168939" cy="216893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23F543-DA16-370B-BF75-1B6B64AF854A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BE" dirty="0">
                <a:solidFill>
                  <a:srgbClr val="AB63E2"/>
                </a:solidFill>
                <a:latin typeface="Cherry Bomb" panose="02000000000000000000" pitchFamily="2" charset="-128"/>
                <a:ea typeface="Cherry Bomb" panose="02000000000000000000" pitchFamily="2" charset="-128"/>
              </a:rPr>
              <a:t>A computer</a:t>
            </a:r>
          </a:p>
          <a:p>
            <a:r>
              <a:rPr lang="en-BE" dirty="0">
                <a:solidFill>
                  <a:srgbClr val="AB63E2"/>
                </a:solidFill>
                <a:latin typeface="Cherry Bomb" panose="02000000000000000000" pitchFamily="2" charset="-128"/>
                <a:ea typeface="Cherry Bomb" panose="02000000000000000000" pitchFamily="2" charset="-128"/>
              </a:rPr>
              <a:t>Store data</a:t>
            </a:r>
          </a:p>
          <a:p>
            <a:r>
              <a:rPr lang="en-BE" dirty="0">
                <a:solidFill>
                  <a:srgbClr val="AB63E2"/>
                </a:solidFill>
                <a:latin typeface="Cherry Bomb" panose="02000000000000000000" pitchFamily="2" charset="-128"/>
                <a:ea typeface="Cherry Bomb" panose="02000000000000000000" pitchFamily="2" charset="-128"/>
              </a:rPr>
              <a:t>Who has how many coins?</a:t>
            </a:r>
          </a:p>
          <a:p>
            <a:r>
              <a:rPr lang="en-BE" dirty="0">
                <a:solidFill>
                  <a:srgbClr val="AB63E2"/>
                </a:solidFill>
                <a:latin typeface="Cherry Bomb" panose="02000000000000000000" pitchFamily="2" charset="-128"/>
                <a:ea typeface="Cherry Bomb" panose="02000000000000000000" pitchFamily="2" charset="-128"/>
              </a:rPr>
              <a:t>Who has which NFT?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BE" dirty="0">
              <a:solidFill>
                <a:srgbClr val="AB63E2"/>
              </a:solidFill>
              <a:latin typeface="Cherry Bomb" panose="02000000000000000000" pitchFamily="2" charset="-128"/>
              <a:ea typeface="Cherry Bomb" panose="020000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364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87CC2-BADD-BBB4-A378-F5EE7BDAC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>
                <a:solidFill>
                  <a:srgbClr val="AB63E2"/>
                </a:solidFill>
                <a:latin typeface="Cherry Bomb" panose="02000000000000000000" pitchFamily="2" charset="-128"/>
                <a:ea typeface="Cherry Bomb" panose="02000000000000000000" pitchFamily="2" charset="-128"/>
              </a:rPr>
              <a:t>Principle behind the blockchain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69257-B75C-E1D6-9AFE-02C6A5C4A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 dirty="0">
              <a:solidFill>
                <a:srgbClr val="AB63E2"/>
              </a:solidFill>
              <a:latin typeface="Cherry Bomb" panose="02000000000000000000" pitchFamily="2" charset="-128"/>
              <a:ea typeface="Cherry Bomb" panose="02000000000000000000" pitchFamily="2" charset="-128"/>
            </a:endParaRPr>
          </a:p>
          <a:p>
            <a:pPr marL="457200" lvl="1" indent="0">
              <a:buNone/>
            </a:pPr>
            <a:endParaRPr lang="en-BE" dirty="0">
              <a:solidFill>
                <a:srgbClr val="AB63E2"/>
              </a:solidFill>
              <a:latin typeface="Cherry Bomb" panose="02000000000000000000" pitchFamily="2" charset="-128"/>
              <a:ea typeface="Cherry Bomb" panose="02000000000000000000" pitchFamily="2" charset="-128"/>
            </a:endParaRPr>
          </a:p>
        </p:txBody>
      </p:sp>
      <p:pic>
        <p:nvPicPr>
          <p:cNvPr id="6" name="Picture 5" descr="A picture containing screenshot, design, rectangle&#10;&#10;Description automatically generated">
            <a:extLst>
              <a:ext uri="{FF2B5EF4-FFF2-40B4-BE49-F238E27FC236}">
                <a16:creationId xmlns:a16="http://schemas.microsoft.com/office/drawing/2014/main" id="{59EFC2E2-FFEC-0525-07E2-F28D51F99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044" y="2386494"/>
            <a:ext cx="1042505" cy="1042505"/>
          </a:xfrm>
          <a:prstGeom prst="rect">
            <a:avLst/>
          </a:prstGeom>
        </p:spPr>
      </p:pic>
      <p:pic>
        <p:nvPicPr>
          <p:cNvPr id="8" name="Picture 7" descr="A picture containing screenshot, design, rectangle&#10;&#10;Description automatically generated">
            <a:extLst>
              <a:ext uri="{FF2B5EF4-FFF2-40B4-BE49-F238E27FC236}">
                <a16:creationId xmlns:a16="http://schemas.microsoft.com/office/drawing/2014/main" id="{1B02B0A4-F751-C9AC-532D-9F31D749B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044" y="4420703"/>
            <a:ext cx="1042505" cy="1042505"/>
          </a:xfrm>
          <a:prstGeom prst="rect">
            <a:avLst/>
          </a:prstGeom>
        </p:spPr>
      </p:pic>
      <p:pic>
        <p:nvPicPr>
          <p:cNvPr id="9" name="Picture 8" descr="A picture containing screenshot, design, rectangle&#10;&#10;Description automatically generated">
            <a:extLst>
              <a:ext uri="{FF2B5EF4-FFF2-40B4-BE49-F238E27FC236}">
                <a16:creationId xmlns:a16="http://schemas.microsoft.com/office/drawing/2014/main" id="{15AA3078-3290-43BA-4F08-42A9C5359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479" y="3378198"/>
            <a:ext cx="1042505" cy="1042505"/>
          </a:xfrm>
          <a:prstGeom prst="rect">
            <a:avLst/>
          </a:prstGeom>
        </p:spPr>
      </p:pic>
      <p:pic>
        <p:nvPicPr>
          <p:cNvPr id="10" name="Picture 9" descr="A picture containing screenshot, design, rectangle&#10;&#10;Description automatically generated">
            <a:extLst>
              <a:ext uri="{FF2B5EF4-FFF2-40B4-BE49-F238E27FC236}">
                <a16:creationId xmlns:a16="http://schemas.microsoft.com/office/drawing/2014/main" id="{1E59C721-3031-F3F4-2488-1A0A069DE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5349" y="2325754"/>
            <a:ext cx="1042505" cy="1042505"/>
          </a:xfrm>
          <a:prstGeom prst="rect">
            <a:avLst/>
          </a:prstGeom>
        </p:spPr>
      </p:pic>
      <p:pic>
        <p:nvPicPr>
          <p:cNvPr id="11" name="Picture 10" descr="A picture containing screenshot, design, rectangle&#10;&#10;Description automatically generated">
            <a:extLst>
              <a:ext uri="{FF2B5EF4-FFF2-40B4-BE49-F238E27FC236}">
                <a16:creationId xmlns:a16="http://schemas.microsoft.com/office/drawing/2014/main" id="{8B959BE6-413E-6E48-7998-0935F6D31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5348" y="4420703"/>
            <a:ext cx="1042505" cy="1042505"/>
          </a:xfrm>
          <a:prstGeom prst="rect">
            <a:avLst/>
          </a:prstGeom>
        </p:spPr>
      </p:pic>
      <p:pic>
        <p:nvPicPr>
          <p:cNvPr id="15" name="Picture 14" descr="A picture containing clipart, graphics, cartoon, art&#10;&#10;Description automatically generated">
            <a:extLst>
              <a:ext uri="{FF2B5EF4-FFF2-40B4-BE49-F238E27FC236}">
                <a16:creationId xmlns:a16="http://schemas.microsoft.com/office/drawing/2014/main" id="{6C124D5E-DB69-EA08-AD90-875CAADC0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974" y="2325752"/>
            <a:ext cx="2102678" cy="2102678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CB7DCD-BD3F-5CB0-6EFF-A0511DED8109}"/>
              </a:ext>
            </a:extLst>
          </p:cNvPr>
          <p:cNvCxnSpPr/>
          <p:nvPr/>
        </p:nvCxnSpPr>
        <p:spPr>
          <a:xfrm>
            <a:off x="3086652" y="2809461"/>
            <a:ext cx="1921565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2E5FDA0-475C-F8B3-A10E-3520AF2A385B}"/>
              </a:ext>
            </a:extLst>
          </p:cNvPr>
          <p:cNvCxnSpPr/>
          <p:nvPr/>
        </p:nvCxnSpPr>
        <p:spPr>
          <a:xfrm>
            <a:off x="6737626" y="5068957"/>
            <a:ext cx="1921565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845BF71-0910-93F9-857B-59FA287BE303}"/>
              </a:ext>
            </a:extLst>
          </p:cNvPr>
          <p:cNvCxnSpPr/>
          <p:nvPr/>
        </p:nvCxnSpPr>
        <p:spPr>
          <a:xfrm>
            <a:off x="6737628" y="2809461"/>
            <a:ext cx="1921565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4821D1-ADA4-A41C-2807-B6FCF19AABC9}"/>
              </a:ext>
            </a:extLst>
          </p:cNvPr>
          <p:cNvCxnSpPr>
            <a:cxnSpLocks/>
          </p:cNvCxnSpPr>
          <p:nvPr/>
        </p:nvCxnSpPr>
        <p:spPr>
          <a:xfrm flipV="1">
            <a:off x="9674087" y="3564835"/>
            <a:ext cx="0" cy="7209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32FD76B-714E-992E-0832-3861986531B0}"/>
              </a:ext>
            </a:extLst>
          </p:cNvPr>
          <p:cNvCxnSpPr>
            <a:cxnSpLocks/>
          </p:cNvCxnSpPr>
          <p:nvPr/>
        </p:nvCxnSpPr>
        <p:spPr>
          <a:xfrm flipV="1">
            <a:off x="5943600" y="3564835"/>
            <a:ext cx="0" cy="7209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B85A136-5BD8-C42F-D967-DF2DBC6B1759}"/>
              </a:ext>
            </a:extLst>
          </p:cNvPr>
          <p:cNvCxnSpPr>
            <a:cxnSpLocks/>
          </p:cNvCxnSpPr>
          <p:nvPr/>
        </p:nvCxnSpPr>
        <p:spPr>
          <a:xfrm flipH="1" flipV="1">
            <a:off x="6486939" y="3027021"/>
            <a:ext cx="647149" cy="43069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6ED2FE8-93B1-0D42-56CC-51F6B8DABB53}"/>
              </a:ext>
            </a:extLst>
          </p:cNvPr>
          <p:cNvCxnSpPr>
            <a:cxnSpLocks/>
          </p:cNvCxnSpPr>
          <p:nvPr/>
        </p:nvCxnSpPr>
        <p:spPr>
          <a:xfrm flipH="1" flipV="1">
            <a:off x="8335616" y="4047989"/>
            <a:ext cx="647149" cy="43069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3161687-394B-A4E2-1112-6E9E5437234B}"/>
              </a:ext>
            </a:extLst>
          </p:cNvPr>
          <p:cNvCxnSpPr>
            <a:cxnSpLocks/>
          </p:cNvCxnSpPr>
          <p:nvPr/>
        </p:nvCxnSpPr>
        <p:spPr>
          <a:xfrm flipH="1">
            <a:off x="6481419" y="4127778"/>
            <a:ext cx="648250" cy="51410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CA8146C-DD0A-A644-1669-1DE5D8817054}"/>
              </a:ext>
            </a:extLst>
          </p:cNvPr>
          <p:cNvCxnSpPr>
            <a:cxnSpLocks/>
          </p:cNvCxnSpPr>
          <p:nvPr/>
        </p:nvCxnSpPr>
        <p:spPr>
          <a:xfrm flipH="1">
            <a:off x="8407399" y="3188011"/>
            <a:ext cx="669236" cy="40526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195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87CC2-BADD-BBB4-A378-F5EE7BDAC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>
                <a:solidFill>
                  <a:srgbClr val="AB63E2"/>
                </a:solidFill>
                <a:latin typeface="Cherry Bomb" panose="02000000000000000000" pitchFamily="2" charset="-128"/>
                <a:ea typeface="Cherry Bomb" panose="02000000000000000000" pitchFamily="2" charset="-128"/>
              </a:rPr>
              <a:t>Principle behind the blockchain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69257-B75C-E1D6-9AFE-02C6A5C4A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 dirty="0">
              <a:solidFill>
                <a:srgbClr val="AB63E2"/>
              </a:solidFill>
              <a:latin typeface="Cherry Bomb" panose="02000000000000000000" pitchFamily="2" charset="-128"/>
              <a:ea typeface="Cherry Bomb" panose="02000000000000000000" pitchFamily="2" charset="-128"/>
            </a:endParaRPr>
          </a:p>
          <a:p>
            <a:pPr marL="457200" lvl="1" indent="0">
              <a:buNone/>
            </a:pPr>
            <a:endParaRPr lang="en-BE" dirty="0">
              <a:solidFill>
                <a:srgbClr val="AB63E2"/>
              </a:solidFill>
              <a:latin typeface="Cherry Bomb" panose="02000000000000000000" pitchFamily="2" charset="-128"/>
              <a:ea typeface="Cherry Bomb" panose="02000000000000000000" pitchFamily="2" charset="-128"/>
            </a:endParaRPr>
          </a:p>
        </p:txBody>
      </p:sp>
      <p:pic>
        <p:nvPicPr>
          <p:cNvPr id="6" name="Picture 5" descr="A picture containing screenshot, design, rectangle&#10;&#10;Description automatically generated">
            <a:extLst>
              <a:ext uri="{FF2B5EF4-FFF2-40B4-BE49-F238E27FC236}">
                <a16:creationId xmlns:a16="http://schemas.microsoft.com/office/drawing/2014/main" id="{59EFC2E2-FFEC-0525-07E2-F28D51F99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044" y="2386494"/>
            <a:ext cx="1042505" cy="1042505"/>
          </a:xfrm>
          <a:prstGeom prst="rect">
            <a:avLst/>
          </a:prstGeom>
        </p:spPr>
      </p:pic>
      <p:pic>
        <p:nvPicPr>
          <p:cNvPr id="8" name="Picture 7" descr="A picture containing screenshot, design, rectangle&#10;&#10;Description automatically generated">
            <a:extLst>
              <a:ext uri="{FF2B5EF4-FFF2-40B4-BE49-F238E27FC236}">
                <a16:creationId xmlns:a16="http://schemas.microsoft.com/office/drawing/2014/main" id="{1B02B0A4-F751-C9AC-532D-9F31D749B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044" y="4420703"/>
            <a:ext cx="1042505" cy="1042505"/>
          </a:xfrm>
          <a:prstGeom prst="rect">
            <a:avLst/>
          </a:prstGeom>
        </p:spPr>
      </p:pic>
      <p:pic>
        <p:nvPicPr>
          <p:cNvPr id="9" name="Picture 8" descr="A picture containing screenshot, design, rectangle&#10;&#10;Description automatically generated">
            <a:extLst>
              <a:ext uri="{FF2B5EF4-FFF2-40B4-BE49-F238E27FC236}">
                <a16:creationId xmlns:a16="http://schemas.microsoft.com/office/drawing/2014/main" id="{15AA3078-3290-43BA-4F08-42A9C5359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479" y="3378198"/>
            <a:ext cx="1042505" cy="1042505"/>
          </a:xfrm>
          <a:prstGeom prst="rect">
            <a:avLst/>
          </a:prstGeom>
        </p:spPr>
      </p:pic>
      <p:pic>
        <p:nvPicPr>
          <p:cNvPr id="10" name="Picture 9" descr="A picture containing screenshot, design, rectangle&#10;&#10;Description automatically generated">
            <a:extLst>
              <a:ext uri="{FF2B5EF4-FFF2-40B4-BE49-F238E27FC236}">
                <a16:creationId xmlns:a16="http://schemas.microsoft.com/office/drawing/2014/main" id="{1E59C721-3031-F3F4-2488-1A0A069DE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5349" y="2325754"/>
            <a:ext cx="1042505" cy="1042505"/>
          </a:xfrm>
          <a:prstGeom prst="rect">
            <a:avLst/>
          </a:prstGeom>
        </p:spPr>
      </p:pic>
      <p:pic>
        <p:nvPicPr>
          <p:cNvPr id="11" name="Picture 10" descr="A picture containing screenshot, design, rectangle&#10;&#10;Description automatically generated">
            <a:extLst>
              <a:ext uri="{FF2B5EF4-FFF2-40B4-BE49-F238E27FC236}">
                <a16:creationId xmlns:a16="http://schemas.microsoft.com/office/drawing/2014/main" id="{8B959BE6-413E-6E48-7998-0935F6D31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5348" y="4420703"/>
            <a:ext cx="1042505" cy="1042505"/>
          </a:xfrm>
          <a:prstGeom prst="rect">
            <a:avLst/>
          </a:prstGeom>
        </p:spPr>
      </p:pic>
      <p:pic>
        <p:nvPicPr>
          <p:cNvPr id="15" name="Picture 14" descr="A picture containing clipart, graphics, cartoon, art&#10;&#10;Description automatically generated">
            <a:extLst>
              <a:ext uri="{FF2B5EF4-FFF2-40B4-BE49-F238E27FC236}">
                <a16:creationId xmlns:a16="http://schemas.microsoft.com/office/drawing/2014/main" id="{6C124D5E-DB69-EA08-AD90-875CAADC0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974" y="2325752"/>
            <a:ext cx="2102678" cy="2102678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CB7DCD-BD3F-5CB0-6EFF-A0511DED8109}"/>
              </a:ext>
            </a:extLst>
          </p:cNvPr>
          <p:cNvCxnSpPr/>
          <p:nvPr/>
        </p:nvCxnSpPr>
        <p:spPr>
          <a:xfrm>
            <a:off x="2980635" y="3737114"/>
            <a:ext cx="1921565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2E5FDA0-475C-F8B3-A10E-3520AF2A385B}"/>
              </a:ext>
            </a:extLst>
          </p:cNvPr>
          <p:cNvCxnSpPr/>
          <p:nvPr/>
        </p:nvCxnSpPr>
        <p:spPr>
          <a:xfrm>
            <a:off x="6737626" y="5068957"/>
            <a:ext cx="1921565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845BF71-0910-93F9-857B-59FA287BE303}"/>
              </a:ext>
            </a:extLst>
          </p:cNvPr>
          <p:cNvCxnSpPr/>
          <p:nvPr/>
        </p:nvCxnSpPr>
        <p:spPr>
          <a:xfrm>
            <a:off x="6737628" y="2809461"/>
            <a:ext cx="1921565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4821D1-ADA4-A41C-2807-B6FCF19AABC9}"/>
              </a:ext>
            </a:extLst>
          </p:cNvPr>
          <p:cNvCxnSpPr>
            <a:cxnSpLocks/>
          </p:cNvCxnSpPr>
          <p:nvPr/>
        </p:nvCxnSpPr>
        <p:spPr>
          <a:xfrm flipV="1">
            <a:off x="9674087" y="3564835"/>
            <a:ext cx="0" cy="7209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32FD76B-714E-992E-0832-3861986531B0}"/>
              </a:ext>
            </a:extLst>
          </p:cNvPr>
          <p:cNvCxnSpPr>
            <a:cxnSpLocks/>
          </p:cNvCxnSpPr>
          <p:nvPr/>
        </p:nvCxnSpPr>
        <p:spPr>
          <a:xfrm flipV="1">
            <a:off x="5943600" y="3564835"/>
            <a:ext cx="0" cy="7209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B85A136-5BD8-C42F-D967-DF2DBC6B1759}"/>
              </a:ext>
            </a:extLst>
          </p:cNvPr>
          <p:cNvCxnSpPr>
            <a:cxnSpLocks/>
          </p:cNvCxnSpPr>
          <p:nvPr/>
        </p:nvCxnSpPr>
        <p:spPr>
          <a:xfrm flipH="1" flipV="1">
            <a:off x="6486939" y="3027021"/>
            <a:ext cx="647149" cy="43069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6ED2FE8-93B1-0D42-56CC-51F6B8DABB53}"/>
              </a:ext>
            </a:extLst>
          </p:cNvPr>
          <p:cNvCxnSpPr>
            <a:cxnSpLocks/>
          </p:cNvCxnSpPr>
          <p:nvPr/>
        </p:nvCxnSpPr>
        <p:spPr>
          <a:xfrm flipH="1" flipV="1">
            <a:off x="8335616" y="4047989"/>
            <a:ext cx="647149" cy="43069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3161687-394B-A4E2-1112-6E9E5437234B}"/>
              </a:ext>
            </a:extLst>
          </p:cNvPr>
          <p:cNvCxnSpPr>
            <a:cxnSpLocks/>
          </p:cNvCxnSpPr>
          <p:nvPr/>
        </p:nvCxnSpPr>
        <p:spPr>
          <a:xfrm flipH="1">
            <a:off x="6481419" y="4127778"/>
            <a:ext cx="648250" cy="51410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CA8146C-DD0A-A644-1669-1DE5D8817054}"/>
              </a:ext>
            </a:extLst>
          </p:cNvPr>
          <p:cNvCxnSpPr>
            <a:cxnSpLocks/>
          </p:cNvCxnSpPr>
          <p:nvPr/>
        </p:nvCxnSpPr>
        <p:spPr>
          <a:xfrm flipH="1">
            <a:off x="8407399" y="3188011"/>
            <a:ext cx="669236" cy="40526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98F110D-027C-A80B-A744-020004BC85EA}"/>
              </a:ext>
            </a:extLst>
          </p:cNvPr>
          <p:cNvSpPr txBox="1"/>
          <p:nvPr/>
        </p:nvSpPr>
        <p:spPr>
          <a:xfrm>
            <a:off x="871329" y="4581269"/>
            <a:ext cx="234563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2400" b="1" dirty="0">
                <a:solidFill>
                  <a:srgbClr val="AB63E2"/>
                </a:solidFill>
              </a:rPr>
              <a:t>How many ETH has Ann-Julie?</a:t>
            </a:r>
          </a:p>
        </p:txBody>
      </p:sp>
    </p:spTree>
    <p:extLst>
      <p:ext uri="{BB962C8B-B14F-4D97-AF65-F5344CB8AC3E}">
        <p14:creationId xmlns:p14="http://schemas.microsoft.com/office/powerpoint/2010/main" val="3890382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87CC2-BADD-BBB4-A378-F5EE7BDAC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>
                <a:solidFill>
                  <a:srgbClr val="AB63E2"/>
                </a:solidFill>
                <a:latin typeface="Cherry Bomb" panose="02000000000000000000" pitchFamily="2" charset="-128"/>
                <a:ea typeface="Cherry Bomb" panose="02000000000000000000" pitchFamily="2" charset="-128"/>
              </a:rPr>
              <a:t>Principe achter de blockchain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69257-B75C-E1D6-9AFE-02C6A5C4A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 dirty="0">
              <a:solidFill>
                <a:srgbClr val="AB63E2"/>
              </a:solidFill>
              <a:latin typeface="Cherry Bomb" panose="02000000000000000000" pitchFamily="2" charset="-128"/>
              <a:ea typeface="Cherry Bomb" panose="02000000000000000000" pitchFamily="2" charset="-128"/>
            </a:endParaRPr>
          </a:p>
          <a:p>
            <a:pPr marL="457200" lvl="1" indent="0">
              <a:buNone/>
            </a:pPr>
            <a:endParaRPr lang="en-BE" dirty="0">
              <a:solidFill>
                <a:srgbClr val="AB63E2"/>
              </a:solidFill>
              <a:latin typeface="Cherry Bomb" panose="02000000000000000000" pitchFamily="2" charset="-128"/>
              <a:ea typeface="Cherry Bomb" panose="02000000000000000000" pitchFamily="2" charset="-128"/>
            </a:endParaRPr>
          </a:p>
        </p:txBody>
      </p:sp>
      <p:pic>
        <p:nvPicPr>
          <p:cNvPr id="6" name="Picture 5" descr="A picture containing screenshot, design, rectangle&#10;&#10;Description automatically generated">
            <a:extLst>
              <a:ext uri="{FF2B5EF4-FFF2-40B4-BE49-F238E27FC236}">
                <a16:creationId xmlns:a16="http://schemas.microsoft.com/office/drawing/2014/main" id="{59EFC2E2-FFEC-0525-07E2-F28D51F99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044" y="2386494"/>
            <a:ext cx="1042505" cy="1042505"/>
          </a:xfrm>
          <a:prstGeom prst="rect">
            <a:avLst/>
          </a:prstGeom>
        </p:spPr>
      </p:pic>
      <p:pic>
        <p:nvPicPr>
          <p:cNvPr id="8" name="Picture 7" descr="A picture containing screenshot, design, rectangle&#10;&#10;Description automatically generated">
            <a:extLst>
              <a:ext uri="{FF2B5EF4-FFF2-40B4-BE49-F238E27FC236}">
                <a16:creationId xmlns:a16="http://schemas.microsoft.com/office/drawing/2014/main" id="{1B02B0A4-F751-C9AC-532D-9F31D749B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044" y="4420703"/>
            <a:ext cx="1042505" cy="1042505"/>
          </a:xfrm>
          <a:prstGeom prst="rect">
            <a:avLst/>
          </a:prstGeom>
        </p:spPr>
      </p:pic>
      <p:pic>
        <p:nvPicPr>
          <p:cNvPr id="9" name="Picture 8" descr="A picture containing screenshot, design, rectangle&#10;&#10;Description automatically generated">
            <a:extLst>
              <a:ext uri="{FF2B5EF4-FFF2-40B4-BE49-F238E27FC236}">
                <a16:creationId xmlns:a16="http://schemas.microsoft.com/office/drawing/2014/main" id="{15AA3078-3290-43BA-4F08-42A9C5359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479" y="3378198"/>
            <a:ext cx="1042505" cy="1042505"/>
          </a:xfrm>
          <a:prstGeom prst="rect">
            <a:avLst/>
          </a:prstGeom>
        </p:spPr>
      </p:pic>
      <p:pic>
        <p:nvPicPr>
          <p:cNvPr id="10" name="Picture 9" descr="A picture containing screenshot, design, rectangle&#10;&#10;Description automatically generated">
            <a:extLst>
              <a:ext uri="{FF2B5EF4-FFF2-40B4-BE49-F238E27FC236}">
                <a16:creationId xmlns:a16="http://schemas.microsoft.com/office/drawing/2014/main" id="{1E59C721-3031-F3F4-2488-1A0A069DE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5349" y="2325754"/>
            <a:ext cx="1042505" cy="1042505"/>
          </a:xfrm>
          <a:prstGeom prst="rect">
            <a:avLst/>
          </a:prstGeom>
        </p:spPr>
      </p:pic>
      <p:pic>
        <p:nvPicPr>
          <p:cNvPr id="11" name="Picture 10" descr="A picture containing screenshot, design, rectangle&#10;&#10;Description automatically generated">
            <a:extLst>
              <a:ext uri="{FF2B5EF4-FFF2-40B4-BE49-F238E27FC236}">
                <a16:creationId xmlns:a16="http://schemas.microsoft.com/office/drawing/2014/main" id="{8B959BE6-413E-6E48-7998-0935F6D31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5348" y="4420703"/>
            <a:ext cx="1042505" cy="1042505"/>
          </a:xfrm>
          <a:prstGeom prst="rect">
            <a:avLst/>
          </a:prstGeom>
        </p:spPr>
      </p:pic>
      <p:pic>
        <p:nvPicPr>
          <p:cNvPr id="15" name="Picture 14" descr="A picture containing clipart, graphics, cartoon, art&#10;&#10;Description automatically generated">
            <a:extLst>
              <a:ext uri="{FF2B5EF4-FFF2-40B4-BE49-F238E27FC236}">
                <a16:creationId xmlns:a16="http://schemas.microsoft.com/office/drawing/2014/main" id="{6C124D5E-DB69-EA08-AD90-875CAADC0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974" y="2325752"/>
            <a:ext cx="2102678" cy="2102678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CB7DCD-BD3F-5CB0-6EFF-A0511DED8109}"/>
              </a:ext>
            </a:extLst>
          </p:cNvPr>
          <p:cNvCxnSpPr/>
          <p:nvPr/>
        </p:nvCxnSpPr>
        <p:spPr>
          <a:xfrm>
            <a:off x="3086652" y="3776869"/>
            <a:ext cx="1921565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2E5FDA0-475C-F8B3-A10E-3520AF2A385B}"/>
              </a:ext>
            </a:extLst>
          </p:cNvPr>
          <p:cNvCxnSpPr/>
          <p:nvPr/>
        </p:nvCxnSpPr>
        <p:spPr>
          <a:xfrm>
            <a:off x="6737626" y="5068957"/>
            <a:ext cx="1921565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845BF71-0910-93F9-857B-59FA287BE303}"/>
              </a:ext>
            </a:extLst>
          </p:cNvPr>
          <p:cNvCxnSpPr/>
          <p:nvPr/>
        </p:nvCxnSpPr>
        <p:spPr>
          <a:xfrm>
            <a:off x="6737628" y="2809461"/>
            <a:ext cx="1921565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4821D1-ADA4-A41C-2807-B6FCF19AABC9}"/>
              </a:ext>
            </a:extLst>
          </p:cNvPr>
          <p:cNvCxnSpPr>
            <a:cxnSpLocks/>
          </p:cNvCxnSpPr>
          <p:nvPr/>
        </p:nvCxnSpPr>
        <p:spPr>
          <a:xfrm flipV="1">
            <a:off x="9674087" y="3564835"/>
            <a:ext cx="0" cy="7209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32FD76B-714E-992E-0832-3861986531B0}"/>
              </a:ext>
            </a:extLst>
          </p:cNvPr>
          <p:cNvCxnSpPr>
            <a:cxnSpLocks/>
          </p:cNvCxnSpPr>
          <p:nvPr/>
        </p:nvCxnSpPr>
        <p:spPr>
          <a:xfrm flipV="1">
            <a:off x="5943600" y="3564835"/>
            <a:ext cx="0" cy="7209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B85A136-5BD8-C42F-D967-DF2DBC6B1759}"/>
              </a:ext>
            </a:extLst>
          </p:cNvPr>
          <p:cNvCxnSpPr>
            <a:cxnSpLocks/>
          </p:cNvCxnSpPr>
          <p:nvPr/>
        </p:nvCxnSpPr>
        <p:spPr>
          <a:xfrm flipH="1" flipV="1">
            <a:off x="6486939" y="3027021"/>
            <a:ext cx="647149" cy="43069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6ED2FE8-93B1-0D42-56CC-51F6B8DABB53}"/>
              </a:ext>
            </a:extLst>
          </p:cNvPr>
          <p:cNvCxnSpPr>
            <a:cxnSpLocks/>
          </p:cNvCxnSpPr>
          <p:nvPr/>
        </p:nvCxnSpPr>
        <p:spPr>
          <a:xfrm flipH="1" flipV="1">
            <a:off x="8335616" y="4047989"/>
            <a:ext cx="647149" cy="43069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3161687-394B-A4E2-1112-6E9E5437234B}"/>
              </a:ext>
            </a:extLst>
          </p:cNvPr>
          <p:cNvCxnSpPr>
            <a:cxnSpLocks/>
          </p:cNvCxnSpPr>
          <p:nvPr/>
        </p:nvCxnSpPr>
        <p:spPr>
          <a:xfrm flipH="1">
            <a:off x="6481419" y="4127778"/>
            <a:ext cx="648250" cy="51410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CA8146C-DD0A-A644-1669-1DE5D8817054}"/>
              </a:ext>
            </a:extLst>
          </p:cNvPr>
          <p:cNvCxnSpPr>
            <a:cxnSpLocks/>
          </p:cNvCxnSpPr>
          <p:nvPr/>
        </p:nvCxnSpPr>
        <p:spPr>
          <a:xfrm flipH="1">
            <a:off x="8407399" y="3188011"/>
            <a:ext cx="669236" cy="40526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98F110D-027C-A80B-A744-020004BC85EA}"/>
              </a:ext>
            </a:extLst>
          </p:cNvPr>
          <p:cNvSpPr txBox="1"/>
          <p:nvPr/>
        </p:nvSpPr>
        <p:spPr>
          <a:xfrm>
            <a:off x="351180" y="4583940"/>
            <a:ext cx="326776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2400" b="1" dirty="0">
                <a:solidFill>
                  <a:srgbClr val="AB63E2"/>
                </a:solidFill>
              </a:rPr>
              <a:t>I want to sell my NFT to Maxim.</a:t>
            </a:r>
          </a:p>
        </p:txBody>
      </p:sp>
    </p:spTree>
    <p:extLst>
      <p:ext uri="{BB962C8B-B14F-4D97-AF65-F5344CB8AC3E}">
        <p14:creationId xmlns:p14="http://schemas.microsoft.com/office/powerpoint/2010/main" val="400603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87CC2-BADD-BBB4-A378-F5EE7BDAC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>
                <a:solidFill>
                  <a:srgbClr val="AB63E2"/>
                </a:solidFill>
                <a:latin typeface="Cherry Bomb" panose="02000000000000000000" pitchFamily="2" charset="-128"/>
                <a:ea typeface="Cherry Bomb" panose="02000000000000000000" pitchFamily="2" charset="-128"/>
              </a:rPr>
              <a:t>Proof Of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69257-B75C-E1D6-9AFE-02C6A5C4A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 dirty="0">
              <a:solidFill>
                <a:srgbClr val="AB63E2"/>
              </a:solidFill>
              <a:latin typeface="Cherry Bomb" panose="02000000000000000000" pitchFamily="2" charset="-128"/>
              <a:ea typeface="Cherry Bomb" panose="02000000000000000000" pitchFamily="2" charset="-128"/>
            </a:endParaRPr>
          </a:p>
          <a:p>
            <a:pPr marL="457200" lvl="1" indent="0">
              <a:buNone/>
            </a:pPr>
            <a:endParaRPr lang="en-BE" dirty="0">
              <a:solidFill>
                <a:srgbClr val="AB63E2"/>
              </a:solidFill>
              <a:latin typeface="Cherry Bomb" panose="02000000000000000000" pitchFamily="2" charset="-128"/>
              <a:ea typeface="Cherry Bomb" panose="02000000000000000000" pitchFamily="2" charset="-128"/>
            </a:endParaRPr>
          </a:p>
        </p:txBody>
      </p:sp>
      <p:pic>
        <p:nvPicPr>
          <p:cNvPr id="6" name="Picture 5" descr="A picture containing screenshot, design, rectangle&#10;&#10;Description automatically generated">
            <a:extLst>
              <a:ext uri="{FF2B5EF4-FFF2-40B4-BE49-F238E27FC236}">
                <a16:creationId xmlns:a16="http://schemas.microsoft.com/office/drawing/2014/main" id="{59EFC2E2-FFEC-0525-07E2-F28D51F99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044" y="2386494"/>
            <a:ext cx="1042505" cy="1042505"/>
          </a:xfrm>
          <a:prstGeom prst="rect">
            <a:avLst/>
          </a:prstGeom>
        </p:spPr>
      </p:pic>
      <p:pic>
        <p:nvPicPr>
          <p:cNvPr id="8" name="Picture 7" descr="A picture containing screenshot, design, rectangle&#10;&#10;Description automatically generated">
            <a:extLst>
              <a:ext uri="{FF2B5EF4-FFF2-40B4-BE49-F238E27FC236}">
                <a16:creationId xmlns:a16="http://schemas.microsoft.com/office/drawing/2014/main" id="{1B02B0A4-F751-C9AC-532D-9F31D749B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044" y="4420703"/>
            <a:ext cx="1042505" cy="1042505"/>
          </a:xfrm>
          <a:prstGeom prst="rect">
            <a:avLst/>
          </a:prstGeom>
        </p:spPr>
      </p:pic>
      <p:pic>
        <p:nvPicPr>
          <p:cNvPr id="10" name="Picture 9" descr="A picture containing screenshot, design, rectangle&#10;&#10;Description automatically generated">
            <a:extLst>
              <a:ext uri="{FF2B5EF4-FFF2-40B4-BE49-F238E27FC236}">
                <a16:creationId xmlns:a16="http://schemas.microsoft.com/office/drawing/2014/main" id="{1E59C721-3031-F3F4-2488-1A0A069DE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5349" y="2325754"/>
            <a:ext cx="1042505" cy="1042505"/>
          </a:xfrm>
          <a:prstGeom prst="rect">
            <a:avLst/>
          </a:prstGeom>
        </p:spPr>
      </p:pic>
      <p:pic>
        <p:nvPicPr>
          <p:cNvPr id="11" name="Picture 10" descr="A picture containing screenshot, design, rectangle&#10;&#10;Description automatically generated">
            <a:extLst>
              <a:ext uri="{FF2B5EF4-FFF2-40B4-BE49-F238E27FC236}">
                <a16:creationId xmlns:a16="http://schemas.microsoft.com/office/drawing/2014/main" id="{8B959BE6-413E-6E48-7998-0935F6D31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5348" y="4420703"/>
            <a:ext cx="1042505" cy="1042505"/>
          </a:xfrm>
          <a:prstGeom prst="rect">
            <a:avLst/>
          </a:prstGeom>
        </p:spPr>
      </p:pic>
      <p:pic>
        <p:nvPicPr>
          <p:cNvPr id="15" name="Picture 14" descr="A picture containing clipart, graphics, cartoon, art&#10;&#10;Description automatically generated">
            <a:extLst>
              <a:ext uri="{FF2B5EF4-FFF2-40B4-BE49-F238E27FC236}">
                <a16:creationId xmlns:a16="http://schemas.microsoft.com/office/drawing/2014/main" id="{6C124D5E-DB69-EA08-AD90-875CAADC0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974" y="2325752"/>
            <a:ext cx="2102678" cy="2102678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CB7DCD-BD3F-5CB0-6EFF-A0511DED8109}"/>
              </a:ext>
            </a:extLst>
          </p:cNvPr>
          <p:cNvCxnSpPr/>
          <p:nvPr/>
        </p:nvCxnSpPr>
        <p:spPr>
          <a:xfrm>
            <a:off x="3086652" y="3776869"/>
            <a:ext cx="1921565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2E5FDA0-475C-F8B3-A10E-3520AF2A385B}"/>
              </a:ext>
            </a:extLst>
          </p:cNvPr>
          <p:cNvCxnSpPr/>
          <p:nvPr/>
        </p:nvCxnSpPr>
        <p:spPr>
          <a:xfrm>
            <a:off x="6737626" y="5068957"/>
            <a:ext cx="1921565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845BF71-0910-93F9-857B-59FA287BE303}"/>
              </a:ext>
            </a:extLst>
          </p:cNvPr>
          <p:cNvCxnSpPr/>
          <p:nvPr/>
        </p:nvCxnSpPr>
        <p:spPr>
          <a:xfrm>
            <a:off x="6737628" y="2809461"/>
            <a:ext cx="1921565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4821D1-ADA4-A41C-2807-B6FCF19AABC9}"/>
              </a:ext>
            </a:extLst>
          </p:cNvPr>
          <p:cNvCxnSpPr>
            <a:cxnSpLocks/>
          </p:cNvCxnSpPr>
          <p:nvPr/>
        </p:nvCxnSpPr>
        <p:spPr>
          <a:xfrm flipV="1">
            <a:off x="9674087" y="3564835"/>
            <a:ext cx="0" cy="7209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32FD76B-714E-992E-0832-3861986531B0}"/>
              </a:ext>
            </a:extLst>
          </p:cNvPr>
          <p:cNvCxnSpPr>
            <a:cxnSpLocks/>
          </p:cNvCxnSpPr>
          <p:nvPr/>
        </p:nvCxnSpPr>
        <p:spPr>
          <a:xfrm flipV="1">
            <a:off x="5943600" y="3564835"/>
            <a:ext cx="0" cy="7209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98F110D-027C-A80B-A744-020004BC85EA}"/>
              </a:ext>
            </a:extLst>
          </p:cNvPr>
          <p:cNvSpPr txBox="1"/>
          <p:nvPr/>
        </p:nvSpPr>
        <p:spPr>
          <a:xfrm>
            <a:off x="499164" y="4593300"/>
            <a:ext cx="307781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2400" b="1" dirty="0">
                <a:solidFill>
                  <a:srgbClr val="AB63E2"/>
                </a:solidFill>
              </a:rPr>
              <a:t>I want to sell my NFT to Maxim.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9B85AF-52AF-15F8-111A-D86E2D6FEA0D}"/>
              </a:ext>
            </a:extLst>
          </p:cNvPr>
          <p:cNvSpPr txBox="1"/>
          <p:nvPr/>
        </p:nvSpPr>
        <p:spPr>
          <a:xfrm>
            <a:off x="6692347" y="3523711"/>
            <a:ext cx="234563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2400" b="1" dirty="0">
                <a:solidFill>
                  <a:srgbClr val="AB63E2"/>
                </a:solidFill>
              </a:rPr>
              <a:t>5 + 3 = 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4998D5-2FE8-664E-CD8E-A42BDF443AF7}"/>
              </a:ext>
            </a:extLst>
          </p:cNvPr>
          <p:cNvSpPr txBox="1"/>
          <p:nvPr/>
        </p:nvSpPr>
        <p:spPr>
          <a:xfrm>
            <a:off x="8453782" y="1717268"/>
            <a:ext cx="234563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2400" b="1" dirty="0">
                <a:solidFill>
                  <a:srgbClr val="AB63E2"/>
                </a:solidFill>
              </a:rPr>
              <a:t>8</a:t>
            </a:r>
          </a:p>
        </p:txBody>
      </p:sp>
      <p:pic>
        <p:nvPicPr>
          <p:cNvPr id="12" name="Picture 2" descr="Crown - Free fashion icons">
            <a:extLst>
              <a:ext uri="{FF2B5EF4-FFF2-40B4-BE49-F238E27FC236}">
                <a16:creationId xmlns:a16="http://schemas.microsoft.com/office/drawing/2014/main" id="{5BE8A204-648C-A713-B952-BA99AD853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9065" y="1174080"/>
            <a:ext cx="1478200" cy="147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40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F497B-09A8-0574-BA4D-2BA34D18C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833" y="4092716"/>
            <a:ext cx="9945757" cy="946076"/>
          </a:xfrm>
        </p:spPr>
        <p:txBody>
          <a:bodyPr>
            <a:normAutofit/>
          </a:bodyPr>
          <a:lstStyle/>
          <a:p>
            <a:r>
              <a:rPr lang="en-BE" dirty="0">
                <a:solidFill>
                  <a:srgbClr val="AB63E2"/>
                </a:solidFill>
                <a:latin typeface="Cherry Bomb" panose="02000000000000000000" pitchFamily="2" charset="-128"/>
                <a:ea typeface="Cherry Bomb" panose="02000000000000000000" pitchFamily="2" charset="-128"/>
              </a:rPr>
              <a:t>Let’s try it out!!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C7FE349-9367-D121-D63F-4FC395A7B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28660" y="452057"/>
            <a:ext cx="3776871" cy="377687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D63AF5E-86C5-3F94-4735-3765D0C664BE}"/>
              </a:ext>
            </a:extLst>
          </p:cNvPr>
          <p:cNvSpPr txBox="1">
            <a:spLocks/>
          </p:cNvSpPr>
          <p:nvPr/>
        </p:nvSpPr>
        <p:spPr>
          <a:xfrm>
            <a:off x="4287078" y="2677318"/>
            <a:ext cx="5976730" cy="18884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BE" sz="4400" dirty="0">
              <a:solidFill>
                <a:srgbClr val="AB63E2"/>
              </a:solidFill>
              <a:latin typeface="Cherry Bomb" panose="02000000000000000000" pitchFamily="2" charset="-128"/>
              <a:ea typeface="Cherry Bomb" panose="020000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4915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F497B-09A8-0574-BA4D-2BA34D18C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833" y="4092716"/>
            <a:ext cx="9945757" cy="946076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AB63E2"/>
                </a:solidFill>
                <a:latin typeface="Cherry Bomb" panose="02000000000000000000" pitchFamily="2" charset="-128"/>
                <a:ea typeface="Cherry Bomb" panose="02000000000000000000" pitchFamily="2" charset="-128"/>
              </a:rPr>
              <a:t>There are 7 girls in the 2nd grade. There are 2 more boys than girls. How many children are in the 2nd grade?</a:t>
            </a:r>
            <a:endParaRPr lang="en-BE" dirty="0">
              <a:solidFill>
                <a:srgbClr val="AB63E2"/>
              </a:solidFill>
              <a:latin typeface="Cherry Bomb" panose="02000000000000000000" pitchFamily="2" charset="-128"/>
              <a:ea typeface="Cherry Bomb" panose="02000000000000000000" pitchFamily="2" charset="-128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D63AF5E-86C5-3F94-4735-3765D0C664BE}"/>
              </a:ext>
            </a:extLst>
          </p:cNvPr>
          <p:cNvSpPr txBox="1">
            <a:spLocks/>
          </p:cNvSpPr>
          <p:nvPr/>
        </p:nvSpPr>
        <p:spPr>
          <a:xfrm>
            <a:off x="4287078" y="2677318"/>
            <a:ext cx="5976730" cy="18884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BE" sz="4400" dirty="0">
              <a:solidFill>
                <a:srgbClr val="AB63E2"/>
              </a:solidFill>
              <a:latin typeface="Cherry Bomb" panose="02000000000000000000" pitchFamily="2" charset="-128"/>
              <a:ea typeface="Cherry Bomb" panose="020000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7817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2512</TotalTime>
  <Words>330</Words>
  <Application>Microsoft Macintosh PowerPoint</Application>
  <PresentationFormat>Widescreen</PresentationFormat>
  <Paragraphs>72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Cherry Bomb</vt:lpstr>
      <vt:lpstr>Arial</vt:lpstr>
      <vt:lpstr>Calibri</vt:lpstr>
      <vt:lpstr>Calibri Light</vt:lpstr>
      <vt:lpstr>Office Theme</vt:lpstr>
      <vt:lpstr>OnChainBunnies</vt:lpstr>
      <vt:lpstr>What is the blockchain??</vt:lpstr>
      <vt:lpstr>a node</vt:lpstr>
      <vt:lpstr>Principle behind the blockchain</vt:lpstr>
      <vt:lpstr>Principle behind the blockchain</vt:lpstr>
      <vt:lpstr>Principe achter de blockchain</vt:lpstr>
      <vt:lpstr>Proof Of Work</vt:lpstr>
      <vt:lpstr>Let’s try it out!!</vt:lpstr>
      <vt:lpstr>There are 7 girls in the 2nd grade. There are 2 more boys than girls. How many children are in the 2nd grade?</vt:lpstr>
      <vt:lpstr>There are 23 children in the 3rd grade. They will receive a math notebook, a language notebook, a French notebook and a KO notebook from their teacher at the beginning of the school year. How many notebooks will the teacher hand out in total?</vt:lpstr>
      <vt:lpstr>The 23 students want to make a cup of fruit salad as a teenage snack. With 1 apple, 1 pear, 1 orange and 1 banana, they can make 4 cups of fruit salad. How many pears do they need for everyone to have 1 cup of fruit salad?</vt:lpstr>
      <vt:lpstr>NFTs? What is that?</vt:lpstr>
      <vt:lpstr>What are NFTs?</vt:lpstr>
      <vt:lpstr>An NFT collection</vt:lpstr>
      <vt:lpstr>OnChainBunnies</vt:lpstr>
      <vt:lpstr>TEAM</vt:lpstr>
      <vt:lpstr>OnChainBunnies</vt:lpstr>
      <vt:lpstr>OnChainBunnies</vt:lpstr>
      <vt:lpstr>What is so special about OnChainBunnies?</vt:lpstr>
      <vt:lpstr>OnChainBunnies</vt:lpstr>
      <vt:lpstr>What is a wallet?</vt:lpstr>
      <vt:lpstr>What is a wallet?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OnChainBunnies</dc:title>
  <dc:creator>Tom Moortgat - Avento</dc:creator>
  <cp:lastModifiedBy>Tom Moortgat - Avento</cp:lastModifiedBy>
  <cp:revision>5</cp:revision>
  <dcterms:created xsi:type="dcterms:W3CDTF">2023-06-11T18:43:49Z</dcterms:created>
  <dcterms:modified xsi:type="dcterms:W3CDTF">2023-06-23T15:18:54Z</dcterms:modified>
</cp:coreProperties>
</file>