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341" r:id="rId3"/>
    <p:sldId id="460" r:id="rId4"/>
    <p:sldId id="461" r:id="rId5"/>
    <p:sldId id="2340" r:id="rId6"/>
    <p:sldId id="2342" r:id="rId7"/>
    <p:sldId id="462" r:id="rId8"/>
    <p:sldId id="2325" r:id="rId9"/>
    <p:sldId id="463" r:id="rId10"/>
    <p:sldId id="2328" r:id="rId11"/>
    <p:sldId id="464" r:id="rId12"/>
    <p:sldId id="465" r:id="rId13"/>
    <p:sldId id="466" r:id="rId14"/>
    <p:sldId id="467" r:id="rId15"/>
    <p:sldId id="2329" r:id="rId16"/>
    <p:sldId id="469" r:id="rId17"/>
    <p:sldId id="2339" r:id="rId18"/>
    <p:sldId id="2331" r:id="rId19"/>
    <p:sldId id="2332" r:id="rId20"/>
    <p:sldId id="2333" r:id="rId21"/>
    <p:sldId id="473" r:id="rId22"/>
    <p:sldId id="474" r:id="rId23"/>
    <p:sldId id="2335" r:id="rId24"/>
    <p:sldId id="2334" r:id="rId25"/>
    <p:sldId id="2347" r:id="rId26"/>
    <p:sldId id="2350" r:id="rId27"/>
    <p:sldId id="2349" r:id="rId28"/>
    <p:sldId id="2348" r:id="rId29"/>
    <p:sldId id="2351" r:id="rId30"/>
    <p:sldId id="2346" r:id="rId31"/>
    <p:sldId id="2336" r:id="rId32"/>
    <p:sldId id="457" r:id="rId33"/>
    <p:sldId id="2338" r:id="rId34"/>
    <p:sldId id="2343" r:id="rId35"/>
    <p:sldId id="2344" r:id="rId36"/>
    <p:sldId id="23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7425C-EFAA-49FB-A7B7-35B8881F9911}" v="10" dt="2020-11-09T08:21:09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tychios Protopapadakis" userId="8f2990f904bdbe98" providerId="LiveId" clId="{18D7425C-EFAA-49FB-A7B7-35B8881F9911}"/>
    <pc:docChg chg="undo custSel addSld delSld modSld sldOrd">
      <pc:chgData name="Eftychios Protopapadakis" userId="8f2990f904bdbe98" providerId="LiveId" clId="{18D7425C-EFAA-49FB-A7B7-35B8881F9911}" dt="2020-11-09T08:31:43.179" v="71"/>
      <pc:docMkLst>
        <pc:docMk/>
      </pc:docMkLst>
      <pc:sldChg chg="delSp del">
        <pc:chgData name="Eftychios Protopapadakis" userId="8f2990f904bdbe98" providerId="LiveId" clId="{18D7425C-EFAA-49FB-A7B7-35B8881F9911}" dt="2020-11-09T08:19:41.333" v="35" actId="47"/>
        <pc:sldMkLst>
          <pc:docMk/>
          <pc:sldMk cId="0" sldId="290"/>
        </pc:sldMkLst>
        <pc:picChg chg="del">
          <ac:chgData name="Eftychios Protopapadakis" userId="8f2990f904bdbe98" providerId="LiveId" clId="{18D7425C-EFAA-49FB-A7B7-35B8881F9911}" dt="2020-11-09T08:17:54.594" v="23" actId="478"/>
          <ac:picMkLst>
            <pc:docMk/>
            <pc:sldMk cId="0" sldId="290"/>
            <ac:picMk id="14346" creationId="{AB3C0084-DAB9-4D57-95F8-103B690C4CBB}"/>
          </ac:picMkLst>
        </pc:picChg>
      </pc:sldChg>
      <pc:sldChg chg="delSp del">
        <pc:chgData name="Eftychios Protopapadakis" userId="8f2990f904bdbe98" providerId="LiveId" clId="{18D7425C-EFAA-49FB-A7B7-35B8881F9911}" dt="2020-11-09T08:21:21.253" v="44" actId="47"/>
        <pc:sldMkLst>
          <pc:docMk/>
          <pc:sldMk cId="0" sldId="291"/>
        </pc:sldMkLst>
        <pc:picChg chg="del">
          <ac:chgData name="Eftychios Protopapadakis" userId="8f2990f904bdbe98" providerId="LiveId" clId="{18D7425C-EFAA-49FB-A7B7-35B8881F9911}" dt="2020-11-09T08:19:50.091" v="36" actId="478"/>
          <ac:picMkLst>
            <pc:docMk/>
            <pc:sldMk cId="0" sldId="291"/>
            <ac:picMk id="61445" creationId="{6C231CC3-9C38-424F-B447-40C5787B3FE8}"/>
          </ac:picMkLst>
        </pc:picChg>
      </pc:sldChg>
      <pc:sldChg chg="addSp modSp mod">
        <pc:chgData name="Eftychios Protopapadakis" userId="8f2990f904bdbe98" providerId="LiveId" clId="{18D7425C-EFAA-49FB-A7B7-35B8881F9911}" dt="2020-11-09T07:48:16.473" v="17" actId="122"/>
        <pc:sldMkLst>
          <pc:docMk/>
          <pc:sldMk cId="0" sldId="462"/>
        </pc:sldMkLst>
        <pc:spChg chg="add mod">
          <ac:chgData name="Eftychios Protopapadakis" userId="8f2990f904bdbe98" providerId="LiveId" clId="{18D7425C-EFAA-49FB-A7B7-35B8881F9911}" dt="2020-11-09T07:48:16.473" v="17" actId="122"/>
          <ac:spMkLst>
            <pc:docMk/>
            <pc:sldMk cId="0" sldId="462"/>
            <ac:spMk id="7" creationId="{6DBFCB6A-0994-4309-A628-1FED6E6C8E83}"/>
          </ac:spMkLst>
        </pc:spChg>
      </pc:sldChg>
      <pc:sldChg chg="modSp mod">
        <pc:chgData name="Eftychios Protopapadakis" userId="8f2990f904bdbe98" providerId="LiveId" clId="{18D7425C-EFAA-49FB-A7B7-35B8881F9911}" dt="2020-11-09T08:12:45.909" v="18" actId="732"/>
        <pc:sldMkLst>
          <pc:docMk/>
          <pc:sldMk cId="2851450310" sldId="2331"/>
        </pc:sldMkLst>
        <pc:picChg chg="mod modCrop">
          <ac:chgData name="Eftychios Protopapadakis" userId="8f2990f904bdbe98" providerId="LiveId" clId="{18D7425C-EFAA-49FB-A7B7-35B8881F9911}" dt="2020-11-09T08:12:45.909" v="18" actId="732"/>
          <ac:picMkLst>
            <pc:docMk/>
            <pc:sldMk cId="2851450310" sldId="2331"/>
            <ac:picMk id="3" creationId="{F264342C-C156-40D2-B2C5-9636CC389365}"/>
          </ac:picMkLst>
        </pc:picChg>
      </pc:sldChg>
      <pc:sldChg chg="modSp mod">
        <pc:chgData name="Eftychios Protopapadakis" userId="8f2990f904bdbe98" providerId="LiveId" clId="{18D7425C-EFAA-49FB-A7B7-35B8881F9911}" dt="2020-11-02T08:36:31.629" v="10" actId="14100"/>
        <pc:sldMkLst>
          <pc:docMk/>
          <pc:sldMk cId="2053441446" sldId="2332"/>
        </pc:sldMkLst>
        <pc:picChg chg="mod">
          <ac:chgData name="Eftychios Protopapadakis" userId="8f2990f904bdbe98" providerId="LiveId" clId="{18D7425C-EFAA-49FB-A7B7-35B8881F9911}" dt="2020-11-02T08:36:31.629" v="10" actId="14100"/>
          <ac:picMkLst>
            <pc:docMk/>
            <pc:sldMk cId="2053441446" sldId="2332"/>
            <ac:picMk id="2" creationId="{9153048A-1BF8-43A6-9F43-6BDAB67C6C14}"/>
          </ac:picMkLst>
        </pc:picChg>
      </pc:sldChg>
      <pc:sldChg chg="modSp mod">
        <pc:chgData name="Eftychios Protopapadakis" userId="8f2990f904bdbe98" providerId="LiveId" clId="{18D7425C-EFAA-49FB-A7B7-35B8881F9911}" dt="2020-11-09T08:13:08.891" v="19" actId="14100"/>
        <pc:sldMkLst>
          <pc:docMk/>
          <pc:sldMk cId="3764104158" sldId="2334"/>
        </pc:sldMkLst>
        <pc:picChg chg="mod modCrop">
          <ac:chgData name="Eftychios Protopapadakis" userId="8f2990f904bdbe98" providerId="LiveId" clId="{18D7425C-EFAA-49FB-A7B7-35B8881F9911}" dt="2020-11-09T08:13:08.891" v="19" actId="14100"/>
          <ac:picMkLst>
            <pc:docMk/>
            <pc:sldMk cId="3764104158" sldId="2334"/>
            <ac:picMk id="2" creationId="{B43CF582-2ED2-4A47-857F-0B428524EB74}"/>
          </ac:picMkLst>
        </pc:picChg>
      </pc:sldChg>
      <pc:sldChg chg="ord">
        <pc:chgData name="Eftychios Protopapadakis" userId="8f2990f904bdbe98" providerId="LiveId" clId="{18D7425C-EFAA-49FB-A7B7-35B8881F9911}" dt="2020-11-09T08:13:28.405" v="21"/>
        <pc:sldMkLst>
          <pc:docMk/>
          <pc:sldMk cId="1891891388" sldId="2335"/>
        </pc:sldMkLst>
      </pc:sldChg>
      <pc:sldChg chg="modSp mod">
        <pc:chgData name="Eftychios Protopapadakis" userId="8f2990f904bdbe98" providerId="LiveId" clId="{18D7425C-EFAA-49FB-A7B7-35B8881F9911}" dt="2020-11-02T08:38:51.897" v="12" actId="27636"/>
        <pc:sldMkLst>
          <pc:docMk/>
          <pc:sldMk cId="2822870913" sldId="2339"/>
        </pc:sldMkLst>
        <pc:spChg chg="mod">
          <ac:chgData name="Eftychios Protopapadakis" userId="8f2990f904bdbe98" providerId="LiveId" clId="{18D7425C-EFAA-49FB-A7B7-35B8881F9911}" dt="2020-11-02T08:38:51.897" v="12" actId="27636"/>
          <ac:spMkLst>
            <pc:docMk/>
            <pc:sldMk cId="2822870913" sldId="2339"/>
            <ac:spMk id="3" creationId="{F8862BC1-69C8-4B47-9F23-BFC1D5CF7F43}"/>
          </ac:spMkLst>
        </pc:spChg>
      </pc:sldChg>
      <pc:sldChg chg="modSp mod">
        <pc:chgData name="Eftychios Protopapadakis" userId="8f2990f904bdbe98" providerId="LiveId" clId="{18D7425C-EFAA-49FB-A7B7-35B8881F9911}" dt="2020-11-09T08:31:36.991" v="70" actId="20577"/>
        <pc:sldMkLst>
          <pc:docMk/>
          <pc:sldMk cId="863148354" sldId="2343"/>
        </pc:sldMkLst>
        <pc:spChg chg="mod">
          <ac:chgData name="Eftychios Protopapadakis" userId="8f2990f904bdbe98" providerId="LiveId" clId="{18D7425C-EFAA-49FB-A7B7-35B8881F9911}" dt="2020-11-09T08:31:36.991" v="70" actId="20577"/>
          <ac:spMkLst>
            <pc:docMk/>
            <pc:sldMk cId="863148354" sldId="2343"/>
            <ac:spMk id="2" creationId="{65A5B72E-6C8F-4EC0-9D55-8EB604A7D558}"/>
          </ac:spMkLst>
        </pc:spChg>
      </pc:sldChg>
      <pc:sldChg chg="modSp mod">
        <pc:chgData name="Eftychios Protopapadakis" userId="8f2990f904bdbe98" providerId="LiveId" clId="{18D7425C-EFAA-49FB-A7B7-35B8881F9911}" dt="2020-11-09T08:31:43.179" v="71"/>
        <pc:sldMkLst>
          <pc:docMk/>
          <pc:sldMk cId="843593796" sldId="2344"/>
        </pc:sldMkLst>
        <pc:spChg chg="mod">
          <ac:chgData name="Eftychios Protopapadakis" userId="8f2990f904bdbe98" providerId="LiveId" clId="{18D7425C-EFAA-49FB-A7B7-35B8881F9911}" dt="2020-11-09T08:31:43.179" v="71"/>
          <ac:spMkLst>
            <pc:docMk/>
            <pc:sldMk cId="843593796" sldId="2344"/>
            <ac:spMk id="2" creationId="{BC3E1BD4-4EA1-400C-8CC7-412E96B4B33F}"/>
          </ac:spMkLst>
        </pc:spChg>
      </pc:sldChg>
      <pc:sldChg chg="del">
        <pc:chgData name="Eftychios Protopapadakis" userId="8f2990f904bdbe98" providerId="LiveId" clId="{18D7425C-EFAA-49FB-A7B7-35B8881F9911}" dt="2020-11-09T08:17:47.783" v="22" actId="47"/>
        <pc:sldMkLst>
          <pc:docMk/>
          <pc:sldMk cId="1788741014" sldId="2345"/>
        </pc:sldMkLst>
      </pc:sldChg>
      <pc:sldChg chg="addSp delSp modSp mod modAnim">
        <pc:chgData name="Eftychios Protopapadakis" userId="8f2990f904bdbe98" providerId="LiveId" clId="{18D7425C-EFAA-49FB-A7B7-35B8881F9911}" dt="2020-11-09T08:21:18.320" v="43"/>
        <pc:sldMkLst>
          <pc:docMk/>
          <pc:sldMk cId="2373017207" sldId="2346"/>
        </pc:sldMkLst>
        <pc:spChg chg="mod">
          <ac:chgData name="Eftychios Protopapadakis" userId="8f2990f904bdbe98" providerId="LiveId" clId="{18D7425C-EFAA-49FB-A7B7-35B8881F9911}" dt="2020-11-09T08:21:18.320" v="43"/>
          <ac:spMkLst>
            <pc:docMk/>
            <pc:sldMk cId="2373017207" sldId="2346"/>
            <ac:spMk id="2" creationId="{40A7ED2F-D413-465E-8A1E-7CCE2342F206}"/>
          </ac:spMkLst>
        </pc:spChg>
        <pc:spChg chg="del">
          <ac:chgData name="Eftychios Protopapadakis" userId="8f2990f904bdbe98" providerId="LiveId" clId="{18D7425C-EFAA-49FB-A7B7-35B8881F9911}" dt="2020-11-09T08:20:20.421" v="37" actId="22"/>
          <ac:spMkLst>
            <pc:docMk/>
            <pc:sldMk cId="2373017207" sldId="2346"/>
            <ac:spMk id="3" creationId="{444CBFE9-4CCF-41F9-80EB-4FBF95526E3E}"/>
          </ac:spMkLst>
        </pc:spChg>
        <pc:spChg chg="add mod">
          <ac:chgData name="Eftychios Protopapadakis" userId="8f2990f904bdbe98" providerId="LiveId" clId="{18D7425C-EFAA-49FB-A7B7-35B8881F9911}" dt="2020-11-09T08:21:09.536" v="42" actId="1076"/>
          <ac:spMkLst>
            <pc:docMk/>
            <pc:sldMk cId="2373017207" sldId="2346"/>
            <ac:spMk id="9" creationId="{F23A31BB-5957-42B0-9A91-614B3053B528}"/>
          </ac:spMkLst>
        </pc:spChg>
        <pc:picChg chg="add mod">
          <ac:chgData name="Eftychios Protopapadakis" userId="8f2990f904bdbe98" providerId="LiveId" clId="{18D7425C-EFAA-49FB-A7B7-35B8881F9911}" dt="2020-11-09T08:21:03.213" v="40" actId="1076"/>
          <ac:picMkLst>
            <pc:docMk/>
            <pc:sldMk cId="2373017207" sldId="2346"/>
            <ac:picMk id="4" creationId="{D55F3673-CC31-4129-B7FF-A1DF1B759F26}"/>
          </ac:picMkLst>
        </pc:picChg>
      </pc:sldChg>
      <pc:sldChg chg="addSp delSp modSp new mod setBg modAnim chgLayout">
        <pc:chgData name="Eftychios Protopapadakis" userId="8f2990f904bdbe98" providerId="LiveId" clId="{18D7425C-EFAA-49FB-A7B7-35B8881F9911}" dt="2020-11-09T08:19:19.577" v="34" actId="1076"/>
        <pc:sldMkLst>
          <pc:docMk/>
          <pc:sldMk cId="481270492" sldId="2351"/>
        </pc:sldMkLst>
        <pc:spChg chg="del">
          <ac:chgData name="Eftychios Protopapadakis" userId="8f2990f904bdbe98" providerId="LiveId" clId="{18D7425C-EFAA-49FB-A7B7-35B8881F9911}" dt="2020-11-09T08:18:14.987" v="25" actId="700"/>
          <ac:spMkLst>
            <pc:docMk/>
            <pc:sldMk cId="481270492" sldId="2351"/>
            <ac:spMk id="2" creationId="{0D9A356E-6A31-46DB-9BAF-C9432F1B4DE4}"/>
          </ac:spMkLst>
        </pc:spChg>
        <pc:spChg chg="del">
          <ac:chgData name="Eftychios Protopapadakis" userId="8f2990f904bdbe98" providerId="LiveId" clId="{18D7425C-EFAA-49FB-A7B7-35B8881F9911}" dt="2020-11-09T08:18:14.987" v="25" actId="700"/>
          <ac:spMkLst>
            <pc:docMk/>
            <pc:sldMk cId="481270492" sldId="2351"/>
            <ac:spMk id="3" creationId="{E50993B2-FFF0-405D-8A82-836717521EAD}"/>
          </ac:spMkLst>
        </pc:spChg>
        <pc:spChg chg="add mod ord">
          <ac:chgData name="Eftychios Protopapadakis" userId="8f2990f904bdbe98" providerId="LiveId" clId="{18D7425C-EFAA-49FB-A7B7-35B8881F9911}" dt="2020-11-09T08:18:49.723" v="30" actId="6549"/>
          <ac:spMkLst>
            <pc:docMk/>
            <pc:sldMk cId="481270492" sldId="2351"/>
            <ac:spMk id="4" creationId="{B7F01FEB-97E0-44C7-B983-1C8FF4A255E3}"/>
          </ac:spMkLst>
        </pc:spChg>
        <pc:spChg chg="add del mod ord">
          <ac:chgData name="Eftychios Protopapadakis" userId="8f2990f904bdbe98" providerId="LiveId" clId="{18D7425C-EFAA-49FB-A7B7-35B8881F9911}" dt="2020-11-09T08:19:04.737" v="31" actId="478"/>
          <ac:spMkLst>
            <pc:docMk/>
            <pc:sldMk cId="481270492" sldId="2351"/>
            <ac:spMk id="5" creationId="{B9E3461C-CCD2-40AD-825E-8A906022BFC9}"/>
          </ac:spMkLst>
        </pc:spChg>
        <pc:spChg chg="add mod">
          <ac:chgData name="Eftychios Protopapadakis" userId="8f2990f904bdbe98" providerId="LiveId" clId="{18D7425C-EFAA-49FB-A7B7-35B8881F9911}" dt="2020-11-09T08:19:05.262" v="32"/>
          <ac:spMkLst>
            <pc:docMk/>
            <pc:sldMk cId="481270492" sldId="2351"/>
            <ac:spMk id="8" creationId="{0BEB05A4-6946-4C7C-A03F-A4889C1EA403}"/>
          </ac:spMkLst>
        </pc:spChg>
        <pc:spChg chg="add">
          <ac:chgData name="Eftychios Protopapadakis" userId="8f2990f904bdbe98" providerId="LiveId" clId="{18D7425C-EFAA-49FB-A7B7-35B8881F9911}" dt="2020-11-09T08:18:21.407" v="26" actId="26606"/>
          <ac:spMkLst>
            <pc:docMk/>
            <pc:sldMk cId="481270492" sldId="2351"/>
            <ac:spMk id="10" creationId="{4351DFE5-F63D-4BE0-BDA9-E3EB88F01AA5}"/>
          </ac:spMkLst>
        </pc:spChg>
        <pc:graphicFrameChg chg="add mod">
          <ac:chgData name="Eftychios Protopapadakis" userId="8f2990f904bdbe98" providerId="LiveId" clId="{18D7425C-EFAA-49FB-A7B7-35B8881F9911}" dt="2020-11-09T08:19:05.262" v="32"/>
          <ac:graphicFrameMkLst>
            <pc:docMk/>
            <pc:sldMk cId="481270492" sldId="2351"/>
            <ac:graphicFrameMk id="9" creationId="{CC9919B6-EC01-4F6F-A07C-C8D274CCE707}"/>
          </ac:graphicFrameMkLst>
        </pc:graphicFrameChg>
        <pc:graphicFrameChg chg="add mod">
          <ac:chgData name="Eftychios Protopapadakis" userId="8f2990f904bdbe98" providerId="LiveId" clId="{18D7425C-EFAA-49FB-A7B7-35B8881F9911}" dt="2020-11-09T08:19:05.262" v="32"/>
          <ac:graphicFrameMkLst>
            <pc:docMk/>
            <pc:sldMk cId="481270492" sldId="2351"/>
            <ac:graphicFrameMk id="11" creationId="{17BAE4DE-84BD-4DA8-A9F2-0148FD393230}"/>
          </ac:graphicFrameMkLst>
        </pc:graphicFrameChg>
        <pc:graphicFrameChg chg="add mod">
          <ac:chgData name="Eftychios Protopapadakis" userId="8f2990f904bdbe98" providerId="LiveId" clId="{18D7425C-EFAA-49FB-A7B7-35B8881F9911}" dt="2020-11-09T08:19:05.262" v="32"/>
          <ac:graphicFrameMkLst>
            <pc:docMk/>
            <pc:sldMk cId="481270492" sldId="2351"/>
            <ac:graphicFrameMk id="13" creationId="{C99C409E-74FB-4DCD-A885-FF84E47578D7}"/>
          </ac:graphicFrameMkLst>
        </pc:graphicFrameChg>
        <pc:graphicFrameChg chg="add mod">
          <ac:chgData name="Eftychios Protopapadakis" userId="8f2990f904bdbe98" providerId="LiveId" clId="{18D7425C-EFAA-49FB-A7B7-35B8881F9911}" dt="2020-11-09T08:19:05.262" v="32"/>
          <ac:graphicFrameMkLst>
            <pc:docMk/>
            <pc:sldMk cId="481270492" sldId="2351"/>
            <ac:graphicFrameMk id="14" creationId="{173F8EE9-D5DD-4224-93F4-45B1FA72911D}"/>
          </ac:graphicFrameMkLst>
        </pc:graphicFrameChg>
        <pc:graphicFrameChg chg="add mod">
          <ac:chgData name="Eftychios Protopapadakis" userId="8f2990f904bdbe98" providerId="LiveId" clId="{18D7425C-EFAA-49FB-A7B7-35B8881F9911}" dt="2020-11-09T08:19:05.262" v="32"/>
          <ac:graphicFrameMkLst>
            <pc:docMk/>
            <pc:sldMk cId="481270492" sldId="2351"/>
            <ac:graphicFrameMk id="15" creationId="{70A03201-45A7-4997-853E-0AC53A084AC6}"/>
          </ac:graphicFrameMkLst>
        </pc:graphicFrameChg>
        <pc:picChg chg="add mod">
          <ac:chgData name="Eftychios Protopapadakis" userId="8f2990f904bdbe98" providerId="LiveId" clId="{18D7425C-EFAA-49FB-A7B7-35B8881F9911}" dt="2020-11-09T08:19:19.577" v="34" actId="1076"/>
          <ac:picMkLst>
            <pc:docMk/>
            <pc:sldMk cId="481270492" sldId="2351"/>
            <ac:picMk id="6" creationId="{7536DF45-EB66-4A1F-BEF1-D3C967556F15}"/>
          </ac:picMkLst>
        </pc:picChg>
        <pc:picChg chg="add">
          <ac:chgData name="Eftychios Protopapadakis" userId="8f2990f904bdbe98" providerId="LiveId" clId="{18D7425C-EFAA-49FB-A7B7-35B8881F9911}" dt="2020-11-09T08:18:21.407" v="26" actId="26606"/>
          <ac:picMkLst>
            <pc:docMk/>
            <pc:sldMk cId="481270492" sldId="2351"/>
            <ac:picMk id="12" creationId="{3AA16612-ACD2-4A16-8F2B-4514FD6BF28F}"/>
          </ac:picMkLst>
        </pc:picChg>
      </pc:sldChg>
      <pc:sldMasterChg chg="delSldLayout">
        <pc:chgData name="Eftychios Protopapadakis" userId="8f2990f904bdbe98" providerId="LiveId" clId="{18D7425C-EFAA-49FB-A7B7-35B8881F9911}" dt="2020-11-09T08:21:21.253" v="44" actId="47"/>
        <pc:sldMasterMkLst>
          <pc:docMk/>
          <pc:sldMasterMk cId="1717045193" sldId="2147483660"/>
        </pc:sldMasterMkLst>
        <pc:sldLayoutChg chg="del">
          <pc:chgData name="Eftychios Protopapadakis" userId="8f2990f904bdbe98" providerId="LiveId" clId="{18D7425C-EFAA-49FB-A7B7-35B8881F9911}" dt="2020-11-09T08:21:21.253" v="44" actId="47"/>
          <pc:sldLayoutMkLst>
            <pc:docMk/>
            <pc:sldMasterMk cId="1717045193" sldId="2147483660"/>
            <pc:sldLayoutMk cId="2263697859" sldId="214748367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EB6CF-961B-469C-8C50-51205A3C8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4A67A-F3FA-4FD7-A855-F9DEA46D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EBA-E0BC-486B-855C-D9511DCA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53CC7-CAF3-4063-A365-66FBDAE4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EB96-F78D-4877-959D-6821C98A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220D-4E50-4CB0-B60F-F6491BA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E323-81D9-48FB-B526-A778AA56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8A03-811A-4F64-A676-873C04E1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5A530-751B-4399-BD7C-CE6C0EE3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6486-E7B2-4853-8CAA-FB17CABB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4758-8F4D-4FCD-8DD6-33B557E7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819D-5311-4B9F-B855-1ADAF696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3ABB1-B307-496C-A112-77746183F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C1C3-7BC0-45D5-8638-D26BAF30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A4F0-8C50-4C58-9F1F-265584E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D004-B521-4FA5-83B9-F6F5CE15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DED9-C6F8-486F-8B0F-1F340666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20A-5709-404E-8D90-EF607E2F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786E-89C6-4815-86E1-2594BAEA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AB83-0CC3-4548-BCCC-805CB2A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D434-C13E-4B85-B109-55A20EAE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A730-793D-4EA8-B5FA-0E497472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5E61-D29F-4C7D-AE2E-CEEBE21E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3C636-55EA-4256-B363-5DF89282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A9E1-757D-4384-9EB4-F9781109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3F9A-31FB-4026-A137-DC82EB86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DB5B-B718-48B2-B7FB-EC96E244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4717-F48E-4BFD-BB70-E0F3C14B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E712-8338-43DE-B563-8D342F472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75918-81AE-48EA-AA75-92CEC658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656-F53C-4B70-897D-121F11DF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86BC-06E3-44CD-BF7E-E0190E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2DC4-7D1C-430D-81EA-06E645AF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D2B6-3A1B-46B1-ADAB-909F5555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18C5-424F-4C97-9AD9-AB068CD7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EEA02-E290-4C91-8042-574630B0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2A6AC-D041-4E7C-81D0-4D4E83F29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C988F-3CD0-42F5-8B9E-3A58B2C56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50E93-4599-40E6-8585-D3E5F5B6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EB1B1-4D85-4C8D-8A24-509A8CB7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EBFF-336C-48A2-989B-38A3D20B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18B2-0F04-43CF-B65A-36EAA68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2A816-CCA7-4F3C-B996-E6866455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EA460-B38D-4AA9-A5B7-67F98046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63DA1-9948-4D92-87C8-3047E4E6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AD2EB-3F89-45FB-864E-56A9F34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0A1EC-95B8-4F06-8C97-B8B7A789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84C00-B413-4041-9A11-D27112DC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1C81-AA53-4064-940A-301E4E1F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E25E-73F1-4C48-A9A3-D1100443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72F54-8521-4488-8B21-14AE986EA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5644-7858-4C02-8254-20E1C81E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323F-7DAE-4BE9-BAF0-7029E656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752DB-9924-45C3-94C7-5A8CED24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E380-2A72-41E3-B15C-86B25F56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0DBF6-7AF1-479A-ADE8-6FA83F56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A9FF-67C3-47A4-8C2E-964E31B0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1C5E9-6D64-4B95-B407-BD0164ED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CC21-7036-42C1-A5F7-8BA2A234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CEF8-1B78-4D3D-8340-BC9273A2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BE9B7-E712-4267-8FB3-F262C348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155C-6D01-4248-97AA-513BB5139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7B91-5C83-484F-ADF8-BDF0D79B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65FC-AC40-4365-A573-071CCC8EC0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95FA-7833-4308-9A79-8C5EB871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3479-E295-4445-B319-F36F911F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2C93-EB44-4511-B007-40BD3C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6.wmf"/><Relationship Id="rId3" Type="http://schemas.openxmlformats.org/officeDocument/2006/relationships/image" Target="../media/image3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4.wmf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Chart&#10;&#10;Description automatically generated">
            <a:extLst>
              <a:ext uri="{FF2B5EF4-FFF2-40B4-BE49-F238E27FC236}">
                <a16:creationId xmlns:a16="http://schemas.microsoft.com/office/drawing/2014/main" id="{B888B77F-7A27-4AE3-8AFF-4A69BE82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885" y="837240"/>
            <a:ext cx="8917665" cy="55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4">
            <a:extLst>
              <a:ext uri="{FF2B5EF4-FFF2-40B4-BE49-F238E27FC236}">
                <a16:creationId xmlns:a16="http://schemas.microsoft.com/office/drawing/2014/main" id="{7FC73054-7099-4BC0-9D39-1C82AF34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0" y="-42318"/>
            <a:ext cx="9040623" cy="9972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5600" b="1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Ισοστάθμιση</a:t>
            </a:r>
            <a:r>
              <a:rPr lang="en-US" altLang="en-US" sz="5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5600" b="1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Ιστογράμμ</a:t>
            </a:r>
            <a:r>
              <a:rPr lang="en-US" altLang="en-US" sz="5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ατος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44D54-515C-4EF0-BF20-7B819AAA4E83}"/>
              </a:ext>
            </a:extLst>
          </p:cNvPr>
          <p:cNvSpPr txBox="1"/>
          <p:nvPr/>
        </p:nvSpPr>
        <p:spPr>
          <a:xfrm>
            <a:off x="0" y="6480978"/>
            <a:ext cx="62242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histogram equalization</a:t>
            </a:r>
          </a:p>
        </p:txBody>
      </p:sp>
      <p:pic>
        <p:nvPicPr>
          <p:cNvPr id="1032" name="Picture 8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6EC0C644-F307-472C-8B9A-8CFDD604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35" y="375794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42" name="Rectangle 6">
            <a:extLst>
              <a:ext uri="{FF2B5EF4-FFF2-40B4-BE49-F238E27FC236}">
                <a16:creationId xmlns:a16="http://schemas.microsoft.com/office/drawing/2014/main" id="{19BBA095-C1C8-49E0-82D0-E77B38DB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l-G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Μετασχηματισμός Ιστογράμματος</a:t>
            </a:r>
            <a:endParaRPr lang="en-US" alt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6CBAC758-6056-4AD7-B01F-F1B153B0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6525" indent="0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93636D42-219E-44E0-AAFF-DE6CFFCA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434447"/>
            <a:ext cx="8290560" cy="44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8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314" name="Rectangle 6">
            <a:extLst>
              <a:ext uri="{FF2B5EF4-FFF2-40B4-BE49-F238E27FC236}">
                <a16:creationId xmlns:a16="http://schemas.microsoft.com/office/drawing/2014/main" id="{BF9A56B8-ADA2-4BE7-A0BA-40D3A0511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Συνάρτηση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Πυκνότητ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ας Πιθανότητας (PDF)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FB8ACEB4-513C-43E4-88A3-6CBCDC8B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000000"/>
                </a:solidFill>
                <a:latin typeface="+mn-lt"/>
              </a:rPr>
              <a:t>Μπορούμε να θεωρήσουμε τις τιμές γκρίζου σε μια εικόνα ως τυχαία μεταβλητή στο διάστημα [0, 1]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000000"/>
                </a:solidFill>
                <a:latin typeface="+mn-lt"/>
              </a:rPr>
              <a:t>Bασικός περιγραφέας μιας τυχαίας μεταβλητής είναι η συνάρτηση πυκνότητας πιθανότητας (probability density function ή pdf)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000000"/>
                </a:solidFill>
                <a:latin typeface="+mn-lt"/>
              </a:rPr>
              <a:t>Μια τυχαία μεταβλητή x είναι μια συνάρτηση στο </a:t>
            </a:r>
            <a:r>
              <a:rPr lang="en-US" altLang="en-US" sz="190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 </a:t>
            </a:r>
            <a:r>
              <a:rPr lang="en-US" altLang="en-US" sz="1900">
                <a:solidFill>
                  <a:srgbClr val="000000"/>
                </a:solidFill>
                <a:latin typeface="+mn-lt"/>
              </a:rPr>
              <a:t> ορισμένη στα γεγονότα του δειγματικού χώρου S, δηλαδή: </a:t>
            </a:r>
            <a:r>
              <a:rPr lang="en-US" altLang="en-US" sz="1900" b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s  S    x(s)  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Με άλλα λόγια, </a:t>
            </a:r>
            <a:r>
              <a:rPr lang="en-US" altLang="en-US" sz="1900" b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μια τυχαία μεταβλητή απεικονίζει κάθε γεγονός του S στην πραγματική ευθεία</a:t>
            </a:r>
            <a:r>
              <a:rPr lang="en-US" altLang="en-US" sz="190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.</a:t>
            </a:r>
            <a:endParaRPr lang="en-US" altLang="en-US" sz="190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35D83-7D23-41F3-9540-912F2253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Τυχαίες Μεταβλητές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5302-7785-430F-8F3E-5D66596C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136525" algn="just">
              <a:spcBef>
                <a:spcPct val="0"/>
              </a:spcBef>
              <a:spcAft>
                <a:spcPts val="12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Αν</a:t>
            </a:r>
            <a:r>
              <a:rPr lang="en-US" altLang="en-US" sz="2000" dirty="0">
                <a:solidFill>
                  <a:srgbClr val="000000"/>
                </a:solidFill>
              </a:rPr>
              <a:t> η x </a:t>
            </a:r>
            <a:r>
              <a:rPr lang="en-US" altLang="en-US" sz="2000" dirty="0" err="1">
                <a:solidFill>
                  <a:srgbClr val="000000"/>
                </a:solidFill>
              </a:rPr>
              <a:t>είν</a:t>
            </a:r>
            <a:r>
              <a:rPr lang="en-US" altLang="en-US" sz="2000" dirty="0">
                <a:solidFill>
                  <a:srgbClr val="000000"/>
                </a:solidFill>
              </a:rPr>
              <a:t>αι μια διακριτή τυχαία μεταβλητή, μπορούμε να υπολογίσουμε την κατανομή πιθανότητας πάνω στις διακριτές τιμές της x (π.χ. </a:t>
            </a:r>
            <a:r>
              <a:rPr lang="en-US" altLang="en-US" sz="2000" dirty="0" err="1">
                <a:solidFill>
                  <a:srgbClr val="000000"/>
                </a:solidFill>
              </a:rPr>
              <a:t>στο</a:t>
            </a:r>
            <a:r>
              <a:rPr lang="en-US" altLang="en-US" sz="2000" dirty="0">
                <a:solidFill>
                  <a:srgbClr val="000000"/>
                </a:solidFill>
              </a:rPr>
              <a:t> π</a:t>
            </a:r>
            <a:r>
              <a:rPr lang="en-US" altLang="en-US" sz="2000" dirty="0" err="1">
                <a:solidFill>
                  <a:srgbClr val="000000"/>
                </a:solidFill>
              </a:rPr>
              <a:t>είρ</a:t>
            </a:r>
            <a:r>
              <a:rPr lang="en-US" altLang="en-US" sz="2000" dirty="0">
                <a:solidFill>
                  <a:srgbClr val="000000"/>
                </a:solidFill>
              </a:rPr>
              <a:t>αμα ρίψης ενός τίμιου νομίσματος, αν ορίσουμε την x ως x(“κεφάλι”) = 0, x(“γράμματα”) = 1, θα έχουμε P(x=0) = P(x=1) = ½) </a:t>
            </a:r>
          </a:p>
          <a:p>
            <a:pPr marL="136525" algn="just">
              <a:spcBef>
                <a:spcPct val="0"/>
              </a:spcBef>
              <a:spcAft>
                <a:spcPts val="12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Γι</a:t>
            </a:r>
            <a:r>
              <a:rPr lang="en-US" altLang="en-US" sz="2000" dirty="0">
                <a:solidFill>
                  <a:srgbClr val="000000"/>
                </a:solidFill>
              </a:rPr>
              <a:t>α συνεχείς τυχαίες μεταβλητές (π.χ. </a:t>
            </a:r>
            <a:r>
              <a:rPr lang="en-US" altLang="en-US" sz="2000" dirty="0" err="1">
                <a:solidFill>
                  <a:srgbClr val="000000"/>
                </a:solidFill>
              </a:rPr>
              <a:t>στο</a:t>
            </a:r>
            <a:r>
              <a:rPr lang="en-US" altLang="en-US" sz="2000" dirty="0">
                <a:solidFill>
                  <a:srgbClr val="000000"/>
                </a:solidFill>
              </a:rPr>
              <a:t> π</a:t>
            </a:r>
            <a:r>
              <a:rPr lang="en-US" altLang="en-US" sz="2000" dirty="0" err="1">
                <a:solidFill>
                  <a:srgbClr val="000000"/>
                </a:solidFill>
              </a:rPr>
              <a:t>είρ</a:t>
            </a:r>
            <a:r>
              <a:rPr lang="en-US" altLang="en-US" sz="2000" dirty="0">
                <a:solidFill>
                  <a:srgbClr val="000000"/>
                </a:solidFill>
              </a:rPr>
              <a:t>αμα μέτρησης    της διάρκειας ζωής t ενός λαμπτήρα με x(t) = t) δεν έχει νόημα να υπολογίσουμε τις πιθανότητες P(x = t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0</a:t>
            </a:r>
            <a:r>
              <a:rPr lang="en-US" altLang="en-US" sz="2000" dirty="0">
                <a:solidFill>
                  <a:srgbClr val="000000"/>
                </a:solidFill>
              </a:rPr>
              <a:t>) καθώς αυτές θα είναι μηδέν. </a:t>
            </a:r>
            <a:r>
              <a:rPr lang="en-US" altLang="en-US" sz="2000" dirty="0" err="1">
                <a:solidFill>
                  <a:srgbClr val="000000"/>
                </a:solidFill>
              </a:rPr>
              <a:t>Αντ</a:t>
            </a:r>
            <a:r>
              <a:rPr lang="en-US" altLang="en-US" sz="2000" dirty="0">
                <a:solidFill>
                  <a:srgbClr val="000000"/>
                </a:solidFill>
              </a:rPr>
              <a:t>’ α</a:t>
            </a:r>
            <a:r>
              <a:rPr lang="en-US" altLang="en-US" sz="2000" dirty="0" err="1">
                <a:solidFill>
                  <a:srgbClr val="000000"/>
                </a:solidFill>
              </a:rPr>
              <a:t>υτών</a:t>
            </a:r>
            <a:r>
              <a:rPr lang="en-US" altLang="en-US" sz="2000" dirty="0">
                <a:solidFill>
                  <a:srgbClr val="000000"/>
                </a:solidFill>
              </a:rPr>
              <a:t>, υπ</a:t>
            </a:r>
            <a:r>
              <a:rPr lang="en-US" altLang="en-US" sz="2000" dirty="0" err="1">
                <a:solidFill>
                  <a:srgbClr val="000000"/>
                </a:solidFill>
              </a:rPr>
              <a:t>ολογίζουμε</a:t>
            </a:r>
            <a:r>
              <a:rPr lang="en-US" altLang="en-US" sz="2000" dirty="0">
                <a:solidFill>
                  <a:srgbClr val="000000"/>
                </a:solidFill>
              </a:rPr>
              <a:t> π</a:t>
            </a:r>
            <a:r>
              <a:rPr lang="en-US" altLang="en-US" sz="2000" dirty="0" err="1">
                <a:solidFill>
                  <a:srgbClr val="000000"/>
                </a:solidFill>
              </a:rPr>
              <a:t>ιθ</a:t>
            </a:r>
            <a:r>
              <a:rPr lang="en-US" altLang="en-US" sz="2000" dirty="0">
                <a:solidFill>
                  <a:srgbClr val="000000"/>
                </a:solidFill>
              </a:rPr>
              <a:t>ανότητες σε διαστήματα:  P(t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0</a:t>
            </a:r>
            <a:r>
              <a:rPr lang="en-US" altLang="en-US" sz="2000" dirty="0">
                <a:solidFill>
                  <a:srgbClr val="000000"/>
                </a:solidFill>
              </a:rPr>
              <a:t> ≤ x ≤ t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362" name="Rectangle 6">
            <a:extLst>
              <a:ext uri="{FF2B5EF4-FFF2-40B4-BE49-F238E27FC236}">
                <a16:creationId xmlns:a16="http://schemas.microsoft.com/office/drawing/2014/main" id="{71672843-703F-49B3-BB17-5BA2D242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Συνεχείς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Τυχ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αίες Μεταβλητές</a:t>
            </a: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2BECF9EA-6B55-42AD-9960-D96E14E5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l-GR" altLang="en-US" sz="2000" dirty="0">
                <a:solidFill>
                  <a:srgbClr val="000000"/>
                </a:solidFill>
                <a:latin typeface="+mn-lt"/>
              </a:rPr>
              <a:t>Ε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νδι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αφερόμαστε για την πιθανότητα η x να είναι μικρότερη ή ίση από μια καθορισμένη σταθερά α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Αυτό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το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γράφουμε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ως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  F(α) = P(x ≤ α)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Αν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υπ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ολογίσουμε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την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F(α)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γι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 κάθε α στο (-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, + ) τότε η F( ) θα ονομάζεται συνάρτηση σωρευτικής κατανομής πιθανότητας (Cumulative Distribution Function ή CDF)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Μερικές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φορές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στην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ερί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πτωση πολλών τυχαίων μεταβλητών, προς αποφυγή σύγχυσης, βάζουμε και έναν δείκτη στη CDF με το όνομα της τυχαίας μεταβλητής:   F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(α) =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P(x ≤ α)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6" name="Rectangle 6">
            <a:extLst>
              <a:ext uri="{FF2B5EF4-FFF2-40B4-BE49-F238E27FC236}">
                <a16:creationId xmlns:a16="http://schemas.microsoft.com/office/drawing/2014/main" id="{8A60EF87-4BDC-4A0F-B56A-48F91953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Ιδιότητες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της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CDF 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FB49C69-CC7B-43C5-93C4-FE13F92E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10555574" cy="33484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F(-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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= 0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F(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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= 1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0 ≤ F(x) ≤ 1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F(x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≤ F(x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  αν   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≤ 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2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P(x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≤ x ≤ 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= F(x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– F(x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F(x + ε) = F(x)  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γι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  ε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 0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6" name="Rectangle 6">
            <a:extLst>
              <a:ext uri="{FF2B5EF4-FFF2-40B4-BE49-F238E27FC236}">
                <a16:creationId xmlns:a16="http://schemas.microsoft.com/office/drawing/2014/main" id="{8A60EF87-4BDC-4A0F-B56A-48F91953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l-GR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Ορισμός της </a:t>
            </a:r>
            <a:r>
              <a:rPr lang="en-US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PDF</a:t>
            </a:r>
            <a:endParaRPr lang="en-US" alt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FB49C69-CC7B-43C5-93C4-FE13F92E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10555574" cy="33484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6525" indent="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E558451E-ECAF-44E0-8206-6BEF4C0A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2753936"/>
            <a:ext cx="9748838" cy="48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6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434" name="Rectangle 6">
            <a:extLst>
              <a:ext uri="{FF2B5EF4-FFF2-40B4-BE49-F238E27FC236}">
                <a16:creationId xmlns:a16="http://schemas.microsoft.com/office/drawing/2014/main" id="{A4EF7993-EDE1-42A0-89EA-DAA492AF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Ιδιότητες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της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PDF 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087BB3F6-24D3-45C7-9178-92457A46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p(x) ≥ 0   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γι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 κάθε  x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altLang="en-US" sz="2000" baseline="-25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- 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∫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en-US" sz="2000" baseline="100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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p(x) dx = 1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F(x) = 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- 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∫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000" baseline="100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p(α) dα 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P(x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≤ x ≤ x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= 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en-US" sz="2000" baseline="-50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1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∫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000" baseline="100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x2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p(α) dα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30F0F3D-F2C9-4FF0-AA8D-88DC0DFD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l-GR" sz="4000" dirty="0">
                <a:solidFill>
                  <a:srgbClr val="FFFFFF"/>
                </a:solidFill>
              </a:rPr>
              <a:t>Τυχαίες Μεταβλητές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862BC1-69C8-4B47-9F23-BFC1D5CF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938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000000"/>
                </a:solidFill>
              </a:rPr>
              <a:t>Αν μια τυχαία μεταβλητή x μετατραπεί μέσω ενός μονοτονικού μετασχηματισμού T(x) σε μια νέα τυχαία μεταβλητή y = T(x),</a:t>
            </a:r>
          </a:p>
          <a:p>
            <a:pPr marL="0" indent="0">
              <a:buNone/>
            </a:pPr>
            <a:r>
              <a:rPr lang="el-GR" sz="2400" dirty="0">
                <a:solidFill>
                  <a:srgbClr val="000000"/>
                </a:solidFill>
              </a:rPr>
              <a:t>τότε η PDF της y μπορεί να υπολογισθεί μέσω της PDF της x     και του T(x) ως εξής:</a:t>
            </a:r>
          </a:p>
          <a:p>
            <a:pPr marL="0" indent="0">
              <a:buNone/>
            </a:pPr>
            <a:endParaRPr lang="el-G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l-GR" sz="2000" dirty="0">
                <a:solidFill>
                  <a:srgbClr val="000000"/>
                </a:solidFill>
              </a:rPr>
              <a:t>		</a:t>
            </a:r>
            <a:r>
              <a:rPr lang="el-GR" sz="2600" dirty="0" err="1">
                <a:solidFill>
                  <a:srgbClr val="000000"/>
                </a:solidFill>
              </a:rPr>
              <a:t>p</a:t>
            </a:r>
            <a:r>
              <a:rPr lang="el-GR" sz="1900" dirty="0" err="1">
                <a:solidFill>
                  <a:srgbClr val="000000"/>
                </a:solidFill>
              </a:rPr>
              <a:t>y</a:t>
            </a:r>
            <a:r>
              <a:rPr lang="el-GR" sz="2600" dirty="0">
                <a:solidFill>
                  <a:srgbClr val="000000"/>
                </a:solidFill>
              </a:rPr>
              <a:t>(y) = </a:t>
            </a:r>
            <a:r>
              <a:rPr lang="el-GR" sz="2600" dirty="0" err="1">
                <a:solidFill>
                  <a:srgbClr val="000000"/>
                </a:solidFill>
              </a:rPr>
              <a:t>p</a:t>
            </a:r>
            <a:r>
              <a:rPr lang="el-GR" sz="1900" dirty="0" err="1">
                <a:solidFill>
                  <a:srgbClr val="000000"/>
                </a:solidFill>
              </a:rPr>
              <a:t>x</a:t>
            </a:r>
            <a:r>
              <a:rPr lang="el-GR" sz="2600" dirty="0">
                <a:solidFill>
                  <a:srgbClr val="000000"/>
                </a:solidFill>
              </a:rPr>
              <a:t>(x)  </a:t>
            </a:r>
          </a:p>
          <a:p>
            <a:pPr marL="0" indent="0">
              <a:buNone/>
            </a:pPr>
            <a:endParaRPr lang="el-G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l-GR" sz="2600" dirty="0">
                <a:solidFill>
                  <a:srgbClr val="000000"/>
                </a:solidFill>
              </a:rPr>
              <a:t>όπου οι κατακόρυφες γραμμές σημαίνουν απόλυτη τιμή.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E2CD318-0D5C-42E2-9C7E-55008C3C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95" y="4562145"/>
            <a:ext cx="781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7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38" name="Rectangle 6">
            <a:extLst>
              <a:ext uri="{FF2B5EF4-FFF2-40B4-BE49-F238E27FC236}">
                <a16:creationId xmlns:a16="http://schemas.microsoft.com/office/drawing/2014/main" id="{D5CBED78-14B4-4B1D-96E8-61281DE5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l-G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Εφαρμογή σε Εικόνες</a:t>
            </a:r>
            <a:endParaRPr lang="en-US" alt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AF9F0FBE-0992-4201-9074-4D26F8A5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6525" inden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264342C-C156-40D2-B2C5-9636CC389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89"/>
          <a:stretch/>
        </p:blipFill>
        <p:spPr>
          <a:xfrm>
            <a:off x="1082039" y="2491393"/>
            <a:ext cx="9516745" cy="3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38" name="Rectangle 6">
            <a:extLst>
              <a:ext uri="{FF2B5EF4-FFF2-40B4-BE49-F238E27FC236}">
                <a16:creationId xmlns:a16="http://schemas.microsoft.com/office/drawing/2014/main" id="{D5CBED78-14B4-4B1D-96E8-61281DE5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l-G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Επιλογή Τ(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r)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AF9F0FBE-0992-4201-9074-4D26F8A5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6525" inden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9153048A-1BF8-43A6-9F43-6BDAB67C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21" y="2438399"/>
            <a:ext cx="10812379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75F97-AABE-42AA-B4E5-8FD87D34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l-GR" sz="4000" dirty="0">
                <a:solidFill>
                  <a:srgbClr val="FFFFFF"/>
                </a:solidFill>
              </a:rPr>
              <a:t>Τι είδαμε μέχρι σήμερα</a:t>
            </a:r>
            <a:r>
              <a:rPr lang="en-US" sz="4000" dirty="0">
                <a:solidFill>
                  <a:srgbClr val="FFFFFF"/>
                </a:solidFill>
              </a:rPr>
              <a:t> …</a:t>
            </a:r>
          </a:p>
        </p:txBody>
      </p:sp>
      <p:sp>
        <p:nvSpPr>
          <p:cNvPr id="11" name="Shape 667">
            <a:extLst>
              <a:ext uri="{FF2B5EF4-FFF2-40B4-BE49-F238E27FC236}">
                <a16:creationId xmlns:a16="http://schemas.microsoft.com/office/drawing/2014/main" id="{27CF3E53-9D83-4B79-B149-75DC81441237}"/>
              </a:ext>
            </a:extLst>
          </p:cNvPr>
          <p:cNvSpPr txBox="1">
            <a:spLocks/>
          </p:cNvSpPr>
          <p:nvPr/>
        </p:nvSpPr>
        <p:spPr>
          <a:xfrm>
            <a:off x="917211" y="5007017"/>
            <a:ext cx="4476065" cy="1434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A (grayscale) image is a 2D function.</a:t>
            </a:r>
            <a:endParaRPr lang="en-US" sz="2400" u="sn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359001-3051-4D92-95E0-10FF7EEED2B2}"/>
              </a:ext>
            </a:extLst>
          </p:cNvPr>
          <p:cNvGrpSpPr/>
          <p:nvPr/>
        </p:nvGrpSpPr>
        <p:grpSpPr>
          <a:xfrm>
            <a:off x="5961344" y="2644605"/>
            <a:ext cx="5173061" cy="3901392"/>
            <a:chOff x="4211970" y="2028952"/>
            <a:chExt cx="5737378" cy="4493450"/>
          </a:xfrm>
        </p:grpSpPr>
        <p:pic>
          <p:nvPicPr>
            <p:cNvPr id="13" name="child-function.png" descr="child-function.png">
              <a:extLst>
                <a:ext uri="{FF2B5EF4-FFF2-40B4-BE49-F238E27FC236}">
                  <a16:creationId xmlns:a16="http://schemas.microsoft.com/office/drawing/2014/main" id="{30C27095-84F7-421B-9B86-858FCBF20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70" y="2405120"/>
              <a:ext cx="5459975" cy="342989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latex-image-3.pdf" descr="latex-image-3.pdf">
              <a:extLst>
                <a:ext uri="{FF2B5EF4-FFF2-40B4-BE49-F238E27FC236}">
                  <a16:creationId xmlns:a16="http://schemas.microsoft.com/office/drawing/2014/main" id="{1E5FAA21-4640-40C9-8AC3-EA97AA88D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4671" y="2028952"/>
              <a:ext cx="691336" cy="37616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5" name="latex-image-4.pdf" descr="latex-image-4.pdf">
              <a:extLst>
                <a:ext uri="{FF2B5EF4-FFF2-40B4-BE49-F238E27FC236}">
                  <a16:creationId xmlns:a16="http://schemas.microsoft.com/office/drawing/2014/main" id="{972917D4-DC06-4099-B88E-0E21C5DF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6317" y="5745518"/>
              <a:ext cx="1393031" cy="77688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What is the range of               ?">
              <a:extLst>
                <a:ext uri="{FF2B5EF4-FFF2-40B4-BE49-F238E27FC236}">
                  <a16:creationId xmlns:a16="http://schemas.microsoft.com/office/drawing/2014/main" id="{DDA4237D-17EE-4CA1-AD08-A67333E7BF96}"/>
                </a:ext>
              </a:extLst>
            </p:cNvPr>
            <p:cNvSpPr/>
            <p:nvPr/>
          </p:nvSpPr>
          <p:spPr>
            <a:xfrm>
              <a:off x="7355657" y="5913226"/>
              <a:ext cx="1008289" cy="441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lang="en-US" dirty="0">
                  <a:latin typeface="+mj-lt"/>
                </a:rPr>
                <a:t>domain</a:t>
              </a:r>
              <a:endParaRPr dirty="0">
                <a:latin typeface="+mj-lt"/>
              </a:endParaRPr>
            </a:p>
          </p:txBody>
        </p:sp>
      </p:grpSp>
      <p:pic>
        <p:nvPicPr>
          <p:cNvPr id="17" name="child-gray.jpg" descr="child-gray.jpg">
            <a:extLst>
              <a:ext uri="{FF2B5EF4-FFF2-40B4-BE49-F238E27FC236}">
                <a16:creationId xmlns:a16="http://schemas.microsoft.com/office/drawing/2014/main" id="{50E87C22-5101-4C7F-B0EA-5F93954B7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601" y="2807907"/>
            <a:ext cx="3557465" cy="225528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55129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38" name="Rectangle 6">
            <a:extLst>
              <a:ext uri="{FF2B5EF4-FFF2-40B4-BE49-F238E27FC236}">
                <a16:creationId xmlns:a16="http://schemas.microsoft.com/office/drawing/2014/main" id="{D5CBED78-14B4-4B1D-96E8-61281DE5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l-G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Υπολογισμός της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 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AF9F0FBE-0992-4201-9074-4D26F8A5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6525" inden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12C38C8-5809-4C8D-98CB-F8A85280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24" y="2448560"/>
            <a:ext cx="8851296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554" name="Rectangle 6">
            <a:extLst>
              <a:ext uri="{FF2B5EF4-FFF2-40B4-BE49-F238E27FC236}">
                <a16:creationId xmlns:a16="http://schemas.microsoft.com/office/drawing/2014/main" id="{5298387A-94B7-480F-9176-9B205F63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Η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δι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ακριτή περίπτωση</a:t>
            </a: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3FB113A7-EF4A-4CC3-B4F6-B472C1B2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938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Οι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π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ροηγούμενες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έννοιες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εφ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αρμόζονται και σε διακριτές τυχαίες μεταβλητές (π.χ.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στο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κα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νονικο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ποιημένο ιστόγραμμα ψηφιακής εικόνας).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Στην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π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ερί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πτωση αυτή το πλήθος των γεγονότων είναι πεπερασμένο και συνεπώς μιλάμε για πιθανότητες αντί για πυκνότητες πιθανότητας.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Τα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ολοκληρώμ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ατα τώρα αντικαθίστανται από αθροίσματα.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700" u="sng" dirty="0">
                <a:solidFill>
                  <a:srgbClr val="000000"/>
                </a:solidFill>
                <a:latin typeface="+mn-lt"/>
              </a:rPr>
              <a:t>Πα</a:t>
            </a:r>
            <a:r>
              <a:rPr lang="en-US" altLang="en-US" sz="1700" u="sng" dirty="0" err="1">
                <a:solidFill>
                  <a:srgbClr val="000000"/>
                </a:solidFill>
                <a:latin typeface="+mn-lt"/>
              </a:rPr>
              <a:t>ράδειγμ</a:t>
            </a:r>
            <a:r>
              <a:rPr lang="en-US" altLang="en-US" sz="1700" u="sng" dirty="0">
                <a:solidFill>
                  <a:srgbClr val="000000"/>
                </a:solidFill>
                <a:latin typeface="+mn-lt"/>
              </a:rPr>
              <a:t>α</a:t>
            </a:r>
            <a:endParaRPr lang="en-US" altLang="en-US" sz="1700" dirty="0">
              <a:solidFill>
                <a:srgbClr val="000000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Έστω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ότι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η </a:t>
            </a:r>
            <a:r>
              <a:rPr lang="en-US" altLang="en-US" sz="1700" b="1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πα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ίρνει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τιμές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από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το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σύνολο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{x</a:t>
            </a:r>
            <a:r>
              <a:rPr lang="en-US" altLang="en-US" sz="17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,  x</a:t>
            </a:r>
            <a:r>
              <a:rPr lang="en-US" altLang="en-US" sz="17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, …,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altLang="en-US" sz="1700" baseline="-25000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}. 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Οι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 π</a:t>
            </a:r>
            <a:r>
              <a:rPr lang="en-US" altLang="en-US" sz="1700" dirty="0" err="1">
                <a:solidFill>
                  <a:srgbClr val="000000"/>
                </a:solidFill>
                <a:latin typeface="+mn-lt"/>
              </a:rPr>
              <a:t>ιθ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α-νότητες των γεγονότων θα συμβολίζονται με P(x</a:t>
            </a:r>
            <a:r>
              <a:rPr lang="en-US" altLang="en-US" sz="1700" baseline="-250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) για i = 1, 2, …, N    και η CDF θα δίνεται από την   F</a:t>
            </a:r>
            <a:r>
              <a:rPr lang="en-US" altLang="en-US" sz="1700" baseline="-250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(x) = Σ  P(x</a:t>
            </a:r>
            <a:r>
              <a:rPr lang="en-US" altLang="en-US" sz="1700" baseline="-250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C87A9B5C-52CF-44EE-A8FF-641CA585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4" y="5961063"/>
            <a:ext cx="7461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600" dirty="0">
                <a:latin typeface="Arial" charset="0"/>
                <a:sym typeface="Symbol" charset="2"/>
              </a:rPr>
              <a:t>x</a:t>
            </a:r>
            <a:r>
              <a:rPr lang="en-US" altLang="x-none" sz="1600" baseline="-25000" dirty="0">
                <a:latin typeface="Arial" charset="0"/>
                <a:sym typeface="Symbol" charset="2"/>
              </a:rPr>
              <a:t>i</a:t>
            </a:r>
            <a:r>
              <a:rPr lang="en-US" altLang="x-none" sz="1600" dirty="0">
                <a:latin typeface="Arial" charset="0"/>
                <a:sym typeface="Symbol" charset="2"/>
              </a:rPr>
              <a:t>  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578" name="Rectangle 6">
            <a:extLst>
              <a:ext uri="{FF2B5EF4-FFF2-40B4-BE49-F238E27FC236}">
                <a16:creationId xmlns:a16="http://schemas.microsoft.com/office/drawing/2014/main" id="{6D31EBD7-4EEC-4524-ADAC-82178224E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Ισοστάθμιση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ιστογράμμ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ατος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11AA4A55-0AA2-457F-9247-C3503790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22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+mn-lt"/>
              </a:rPr>
              <a:t>Σύμφωνα με τα προηγούμενα, η τελική εικόνα λαμβάνεται μέσω απεικόνισης του κάθε pixel της αρχικής εικόνας με τιμή γκρίζου r</a:t>
            </a:r>
            <a:r>
              <a:rPr lang="en-US" altLang="en-US" sz="2000" baseline="-25000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>
                <a:solidFill>
                  <a:srgbClr val="000000"/>
                </a:solidFill>
                <a:latin typeface="+mn-lt"/>
              </a:rPr>
              <a:t> στο αντίστοιχο pixel της τελικής εικόνας με τιμή γκρίζου s</a:t>
            </a:r>
            <a:r>
              <a:rPr lang="en-US" altLang="en-US" sz="2000" baseline="-25000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>
                <a:solidFill>
                  <a:srgbClr val="000000"/>
                </a:solidFill>
                <a:latin typeface="+mn-lt"/>
              </a:rPr>
              <a:t> = T(r</a:t>
            </a:r>
            <a:r>
              <a:rPr lang="en-US" altLang="en-US" sz="2000" baseline="-25000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>
                <a:solidFill>
                  <a:srgbClr val="000000"/>
                </a:solidFill>
                <a:latin typeface="+mn-lt"/>
              </a:rPr>
              <a:t>).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+mn-lt"/>
              </a:rPr>
              <a:t>Όμως, στη γενική περίπτωση, δεν μπορούμε να εγγυηθούμε ότι το μετασχηματισμένο διακριτό ιστόγραμμα θα παρουσιάζει ομοιόμορφη κατανομή πιθανότητας.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0" name="Rectangle 6">
            <a:extLst>
              <a:ext uri="{FF2B5EF4-FFF2-40B4-BE49-F238E27FC236}">
                <a16:creationId xmlns:a16="http://schemas.microsoft.com/office/drawing/2014/main" id="{F095D446-99FB-47D3-8D58-10E8EB0B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79620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l-GR" altLang="en-US" sz="4000" b="1" dirty="0">
                <a:solidFill>
                  <a:srgbClr val="FFFFFF"/>
                </a:solidFill>
                <a:latin typeface="Calibri Light" panose="020F0302020204030204"/>
              </a:rPr>
              <a:t>Ισοστάθμιση Ιστογράμματος</a:t>
            </a:r>
            <a:endParaRPr kumimoji="0" lang="en-US" altLang="en-US" sz="4000" b="1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C9C78D01-8297-474E-B158-A71F5E33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9336900-8D30-4254-B339-4E881590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74" y="2753936"/>
            <a:ext cx="3810330" cy="2548349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1697F0-2725-4624-9435-D5767D52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53" y="2753936"/>
            <a:ext cx="3810330" cy="2536156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2BDD8961-0327-46A9-8C79-4FD14DCF0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474" y="5369846"/>
            <a:ext cx="8230313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0" name="Rectangle 6">
            <a:extLst>
              <a:ext uri="{FF2B5EF4-FFF2-40B4-BE49-F238E27FC236}">
                <a16:creationId xmlns:a16="http://schemas.microsoft.com/office/drawing/2014/main" id="{F095D446-99FB-47D3-8D58-10E8EB0B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Παράδειγμα</a:t>
            </a:r>
            <a:endParaRPr kumimoji="0" lang="en-US" altLang="en-US" sz="4000" b="1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C9C78D01-8297-474E-B158-A71F5E33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B43CF582-2ED2-4A47-857F-0B428524E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rcRect r="9150" b="13928"/>
          <a:stretch/>
        </p:blipFill>
        <p:spPr>
          <a:xfrm>
            <a:off x="2041056" y="2487022"/>
            <a:ext cx="8578817" cy="43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74362-D905-4F53-9462-57A803D9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l-GR" sz="4000" dirty="0">
                <a:solidFill>
                  <a:srgbClr val="FFFFFF"/>
                </a:solidFill>
              </a:rPr>
              <a:t>Παράδειγμα 1 (πολλές πράξεις)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0825B13B-74EB-4F7D-BB11-33B742355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81184"/>
              </p:ext>
            </p:extLst>
          </p:nvPr>
        </p:nvGraphicFramePr>
        <p:xfrm>
          <a:off x="3020066" y="2513821"/>
          <a:ext cx="6151563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958840" imgH="2234880" progId="Equation.DSMT4">
                  <p:embed/>
                </p:oleObj>
              </mc:Choice>
              <mc:Fallback>
                <p:oleObj name="Equation" r:id="rId4" imgW="2958840" imgH="223488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0825B13B-74EB-4F7D-BB11-33B742355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066" y="2513821"/>
                        <a:ext cx="6151563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78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BEC29-8694-4787-BA82-B7E31106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l-GR" sz="4000" dirty="0">
                <a:solidFill>
                  <a:srgbClr val="FFFFFF"/>
                </a:solidFill>
              </a:rPr>
              <a:t>Ο μετασχηματισμός θα ήταν: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5DB151-3F61-4A1B-936F-FC5B7CA2227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78441"/>
              </p:ext>
            </p:extLst>
          </p:nvPr>
        </p:nvGraphicFramePr>
        <p:xfrm>
          <a:off x="3695701" y="3834790"/>
          <a:ext cx="3948113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358640" imgH="419040" progId="Equation.DSMT4">
                  <p:embed/>
                </p:oleObj>
              </mc:Choice>
              <mc:Fallback>
                <p:oleObj name="Equation" r:id="rId4" imgW="1358640" imgH="419040" progId="Equation.DSMT4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075DB151-3F61-4A1B-936F-FC5B7CA22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1" y="3834790"/>
                        <a:ext cx="3948113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7236034-847E-4BDF-96F8-043872B24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6785"/>
              </p:ext>
            </p:extLst>
          </p:nvPr>
        </p:nvGraphicFramePr>
        <p:xfrm>
          <a:off x="3400425" y="2731478"/>
          <a:ext cx="52530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752480" imgH="330120" progId="Equation.DSMT4">
                  <p:embed/>
                </p:oleObj>
              </mc:Choice>
              <mc:Fallback>
                <p:oleObj name="Equation" r:id="rId6" imgW="1752480" imgH="33012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7236034-847E-4BDF-96F8-043872B24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731478"/>
                        <a:ext cx="52530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7DA5F44F-EC09-44E1-80E6-2496A3AC6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00101"/>
              </p:ext>
            </p:extLst>
          </p:nvPr>
        </p:nvGraphicFramePr>
        <p:xfrm>
          <a:off x="3714750" y="5015891"/>
          <a:ext cx="14414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469800" imgH="419040" progId="Equation.DSMT4">
                  <p:embed/>
                </p:oleObj>
              </mc:Choice>
              <mc:Fallback>
                <p:oleObj name="Equation" r:id="rId8" imgW="469800" imgH="41904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7DA5F44F-EC09-44E1-80E6-2496A3AC6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15891"/>
                        <a:ext cx="14414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7B41694A-CEC9-4053-8350-4F815284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3772878"/>
            <a:ext cx="5384800" cy="1262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D0F6DFD-0D6D-490C-8FBA-3B0BBD12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5125428"/>
            <a:ext cx="5384800" cy="1262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C89816-F848-4C1F-BF8C-9E6CE9E7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l-GR" sz="4000" dirty="0">
                <a:solidFill>
                  <a:srgbClr val="FFFFFF"/>
                </a:solidFill>
              </a:rPr>
              <a:t>Έχουμε μια διακριτή περίπτωση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94729F87-0B17-4741-8E83-05E5DCF107D5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284875"/>
              </p:ext>
            </p:extLst>
          </p:nvPr>
        </p:nvGraphicFramePr>
        <p:xfrm>
          <a:off x="2839118" y="2442461"/>
          <a:ext cx="487362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752480" imgH="558720" progId="Equation.DSMT4">
                  <p:embed/>
                </p:oleObj>
              </mc:Choice>
              <mc:Fallback>
                <p:oleObj name="Equation" r:id="rId4" imgW="1752480" imgH="558720" progId="Equation.DSMT4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94729F87-0B17-4741-8E83-05E5DCF10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118" y="2442461"/>
                        <a:ext cx="4873625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FFA6CAD-F4FE-4A14-ABF6-D0FE8FD14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4303"/>
              </p:ext>
            </p:extLst>
          </p:nvPr>
        </p:nvGraphicFramePr>
        <p:xfrm>
          <a:off x="2839118" y="3933659"/>
          <a:ext cx="40957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714320" imgH="660240" progId="Equation.DSMT4">
                  <p:embed/>
                </p:oleObj>
              </mc:Choice>
              <mc:Fallback>
                <p:oleObj name="Equation" r:id="rId6" imgW="1714320" imgH="6602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FFA6CAD-F4FE-4A14-ABF6-D0FE8FD14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118" y="3933659"/>
                        <a:ext cx="40957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>
            <a:extLst>
              <a:ext uri="{FF2B5EF4-FFF2-40B4-BE49-F238E27FC236}">
                <a16:creationId xmlns:a16="http://schemas.microsoft.com/office/drawing/2014/main" id="{F2ED0999-FEA4-408B-BBD7-9AE3E86D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907" y="4482934"/>
            <a:ext cx="7242175" cy="2163763"/>
          </a:xfrm>
          <a:prstGeom prst="rect">
            <a:avLst/>
          </a:prstGeom>
          <a:solidFill>
            <a:srgbClr val="00B050">
              <a:alpha val="10980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12C26F49-9FF5-4470-BE0F-9059A1262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790459"/>
              </p:ext>
            </p:extLst>
          </p:nvPr>
        </p:nvGraphicFramePr>
        <p:xfrm>
          <a:off x="3091195" y="5432563"/>
          <a:ext cx="66167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806560" imgH="457200" progId="Equation.DSMT4">
                  <p:embed/>
                </p:oleObj>
              </mc:Choice>
              <mc:Fallback>
                <p:oleObj name="Equation" r:id="rId8" imgW="2806560" imgH="457200" progId="Equation.DSMT4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12C26F49-9FF5-4470-BE0F-9059A1262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195" y="5432563"/>
                        <a:ext cx="66167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9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049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049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BEC29-8694-4787-BA82-B7E31106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7EB87096-2CA8-4D20-B25C-4EE9DD39E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283" y="2624910"/>
            <a:ext cx="991049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/>
              <a:t>Suppose that a 3-bit image (L=8) of size 64 × 64 pixels (MN = 4096) has the intensity distribution shown in following table. 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F1B2D4AA-8860-4332-B8DD-D2AA5B87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14" y="3377334"/>
            <a:ext cx="412115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A5214D83-53B7-41B8-9D92-2F6B9587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283" y="6407746"/>
            <a:ext cx="10074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Get the histogram equalization transformation function and give the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s</a:t>
            </a:r>
            <a:r>
              <a:rPr lang="en-US" altLang="en-US" dirty="0"/>
              <a:t>(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) for each s</a:t>
            </a:r>
            <a:r>
              <a:rPr lang="en-US" altLang="en-US" baseline="-25000" dirty="0"/>
              <a:t>k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0763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F01FEB-97E0-44C7-B983-1C8FF4A2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Histogram Equalization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BEB05A4-6946-4C7C-A03F-A4889C1EA40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825626" y="3008313"/>
            <a:ext cx="884237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None/>
            </a:pPr>
            <a:endParaRPr lang="en-US" altLang="en-US" sz="2400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CC9919B6-EC01-4F6F-A07C-C8D274CCE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0763" y="2935289"/>
          <a:ext cx="49387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412720" imgH="444240" progId="Equation.DSMT4">
                  <p:embed/>
                </p:oleObj>
              </mc:Choice>
              <mc:Fallback>
                <p:oleObj name="Equation" r:id="rId4" imgW="2412720" imgH="44424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CC9919B6-EC01-4F6F-A07C-C8D274CCE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935289"/>
                        <a:ext cx="49387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17BAE4DE-84BD-4DA8-A9F2-0148FD393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4075" y="3068638"/>
          <a:ext cx="768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79360" imgH="177480" progId="Equation.DSMT4">
                  <p:embed/>
                </p:oleObj>
              </mc:Choice>
              <mc:Fallback>
                <p:oleObj name="Equation" r:id="rId6" imgW="279360" imgH="177480" progId="Equation.DSMT4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17BAE4DE-84BD-4DA8-A9F2-0148FD393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075" y="3068638"/>
                        <a:ext cx="768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C99C409E-74FB-4DCD-A885-FF84E4757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4413" y="3751264"/>
          <a:ext cx="6045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2908080" imgH="444240" progId="Equation.DSMT4">
                  <p:embed/>
                </p:oleObj>
              </mc:Choice>
              <mc:Fallback>
                <p:oleObj name="Equation" r:id="rId8" imgW="2908080" imgH="444240" progId="Equation.DSMT4">
                  <p:embed/>
                  <p:pic>
                    <p:nvPicPr>
                      <p:cNvPr id="13" name="Object 9">
                        <a:extLst>
                          <a:ext uri="{FF2B5EF4-FFF2-40B4-BE49-F238E27FC236}">
                            <a16:creationId xmlns:a16="http://schemas.microsoft.com/office/drawing/2014/main" id="{C99C409E-74FB-4DCD-A885-FF84E4757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751264"/>
                        <a:ext cx="6045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173F8EE9-D5DD-4224-93F4-45B1FA729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6139" y="3910013"/>
          <a:ext cx="820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291960" imgH="177480" progId="Equation.DSMT4">
                  <p:embed/>
                </p:oleObj>
              </mc:Choice>
              <mc:Fallback>
                <p:oleObj name="Equation" r:id="rId10" imgW="291960" imgH="177480" progId="Equation.DSMT4">
                  <p:embed/>
                  <p:pic>
                    <p:nvPicPr>
                      <p:cNvPr id="14" name="Object 10">
                        <a:extLst>
                          <a:ext uri="{FF2B5EF4-FFF2-40B4-BE49-F238E27FC236}">
                            <a16:creationId xmlns:a16="http://schemas.microsoft.com/office/drawing/2014/main" id="{173F8EE9-D5DD-4224-93F4-45B1FA729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6139" y="3910013"/>
                        <a:ext cx="820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70A03201-45A7-4997-853E-0AC53A084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1" y="4602164"/>
          <a:ext cx="55657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2501640" imgH="685800" progId="Equation.DSMT4">
                  <p:embed/>
                </p:oleObj>
              </mc:Choice>
              <mc:Fallback>
                <p:oleObj name="Equation" r:id="rId12" imgW="2501640" imgH="685800" progId="Equation.DSMT4">
                  <p:embed/>
                  <p:pic>
                    <p:nvPicPr>
                      <p:cNvPr id="15" name="Object 11">
                        <a:extLst>
                          <a:ext uri="{FF2B5EF4-FFF2-40B4-BE49-F238E27FC236}">
                            <a16:creationId xmlns:a16="http://schemas.microsoft.com/office/drawing/2014/main" id="{70A03201-45A7-4997-853E-0AC53A084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602164"/>
                        <a:ext cx="5565775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536DF45-EB66-4A1F-BEF1-D3C967556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8526"/>
            <a:ext cx="29924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2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2" name="Rectangle 6">
            <a:extLst>
              <a:ext uri="{FF2B5EF4-FFF2-40B4-BE49-F238E27FC236}">
                <a16:creationId xmlns:a16="http://schemas.microsoft.com/office/drawing/2014/main" id="{838F3BBD-5FF3-4B4F-A48D-151D0E43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Ιστόγρ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αμμα Εικόνας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9B1FF8C8-D610-4EAD-AB09-C16DF8AA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2753936"/>
            <a:ext cx="7519572" cy="3389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>
              <a:spcBef>
                <a:spcPct val="20000"/>
              </a:spcBef>
              <a:buChar char="•"/>
              <a:tabLst>
                <a:tab pos="273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73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73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Το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ιστόγρ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αμμα μιας ψηφιακής εικόνας με επίπεδα γκρίζου στο διάστημα [0, 255] είναι μια διακριτή συνάρτηση</a:t>
            </a:r>
            <a:r>
              <a:rPr lang="el-GR" altLang="en-US" sz="2000" dirty="0">
                <a:solidFill>
                  <a:srgbClr val="000000"/>
                </a:solidFill>
                <a:latin typeface="+mn-lt"/>
              </a:rPr>
              <a:t>: 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  <a:spcAft>
                <a:spcPct val="50000"/>
              </a:spcAft>
              <a:buNone/>
            </a:pPr>
            <a:r>
              <a:rPr lang="el-GR" altLang="en-US" sz="2000" b="1" dirty="0">
                <a:solidFill>
                  <a:srgbClr val="000000"/>
                </a:solidFill>
                <a:latin typeface="+mn-lt"/>
              </a:rPr>
              <a:t>					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h(</a:t>
            </a:r>
            <a:r>
              <a:rPr lang="en-US" altLang="en-US" sz="2000" b="1" dirty="0" err="1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en-US" sz="2000" b="1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) = </a:t>
            </a:r>
            <a:r>
              <a:rPr lang="en-US" altLang="en-US" sz="2000" b="1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sz="2000" b="1" baseline="-25000" dirty="0" err="1">
                <a:solidFill>
                  <a:srgbClr val="000000"/>
                </a:solidFill>
                <a:latin typeface="+mn-lt"/>
              </a:rPr>
              <a:t>k</a:t>
            </a:r>
            <a:endParaRPr lang="en-US" altLang="en-US" sz="2000" b="1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όπ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ου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	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είν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αι το k-στο επίπεδο γκρίζου</a:t>
            </a:r>
          </a:p>
          <a:p>
            <a:pPr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	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είν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αι το πλήθος των pixels που έχουν επίπεδο γκρίζου ίσο με r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k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	h(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είν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αι το ιστόγραμμα της εικόνας με επίπεδα γκρίζου r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k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0D3614-7A19-4DB3-98E7-0B464000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73" y="2323470"/>
            <a:ext cx="3510521" cy="356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7ED2F-D413-465E-8A1E-7CCE2342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Histogram Equalization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D55F3673-CC31-4129-B7FF-A1DF1B759F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31" y="2753936"/>
            <a:ext cx="9273938" cy="348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F23A31BB-5957-42B0-9A91-614B3053B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838" y="2612108"/>
            <a:ext cx="2903538" cy="2554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1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0" name="Rectangle 6">
            <a:extLst>
              <a:ext uri="{FF2B5EF4-FFF2-40B4-BE49-F238E27FC236}">
                <a16:creationId xmlns:a16="http://schemas.microsoft.com/office/drawing/2014/main" id="{F095D446-99FB-47D3-8D58-10E8EB0B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Παράδειγμα</a:t>
            </a:r>
            <a:r>
              <a:rPr kumimoji="0" lang="en-US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2 (</a:t>
            </a:r>
            <a:r>
              <a:rPr lang="en-US" altLang="en-US" sz="4000" b="1" dirty="0">
                <a:solidFill>
                  <a:srgbClr val="FFFFFF"/>
                </a:solidFill>
                <a:latin typeface="Calibri Light" panose="020F0302020204030204"/>
              </a:rPr>
              <a:t>light version)</a:t>
            </a:r>
            <a:endParaRPr kumimoji="0" lang="en-US" altLang="en-US" sz="4000" b="1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C9C78D01-8297-474E-B158-A71F5E33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B216069-2D20-439A-940E-8DCD11D2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23" y="3092970"/>
            <a:ext cx="3514725" cy="36957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D50D68CB-900F-4D49-8D37-5A80AB2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36" y="2834584"/>
            <a:ext cx="1438275" cy="32385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61464A3-0B7F-4EA7-849C-C96EB53D0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649" y="3092970"/>
            <a:ext cx="4124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9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594F0D93-F939-466F-8F8F-005E3568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4" y="927101"/>
            <a:ext cx="7932737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0" name="Rectangle 6">
            <a:extLst>
              <a:ext uri="{FF2B5EF4-FFF2-40B4-BE49-F238E27FC236}">
                <a16:creationId xmlns:a16="http://schemas.microsoft.com/office/drawing/2014/main" id="{F095D446-99FB-47D3-8D58-10E8EB0B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Παράδειγμα</a:t>
            </a:r>
            <a:endParaRPr kumimoji="0" lang="en-US" altLang="en-US" sz="4000" b="1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C9C78D01-8297-474E-B158-A71F5E33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50D68CB-900F-4D49-8D37-5A80AB2A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15" y="2575789"/>
            <a:ext cx="1438275" cy="323850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id="{E0707494-477E-4FB1-B80E-548F0D18A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83" y="2753936"/>
            <a:ext cx="3400425" cy="3762375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21F3B4B2-9FCD-44F6-BAF8-C48A23555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800" y="2837727"/>
            <a:ext cx="42453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A5B72E-6C8F-4EC0-9D55-8EB604A7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0" lang="el-GR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Παράδειγμα</a:t>
            </a:r>
            <a:r>
              <a:rPr lang="en-US" altLang="en-US" sz="4000" b="1" dirty="0">
                <a:solidFill>
                  <a:srgbClr val="FFFFFF"/>
                </a:solidFill>
                <a:latin typeface="Calibri Light" panose="020F0302020204030204"/>
                <a:ea typeface="+mn-ea"/>
                <a:cs typeface="+mn-cs"/>
              </a:rPr>
              <a:t> </a:t>
            </a:r>
            <a:r>
              <a:rPr lang="el-GR" altLang="en-US" sz="4000" b="1" dirty="0">
                <a:solidFill>
                  <a:srgbClr val="FFFFFF"/>
                </a:solidFill>
                <a:latin typeface="Calibri Light" panose="020F0302020204030204"/>
                <a:ea typeface="+mn-ea"/>
                <a:cs typeface="+mn-cs"/>
              </a:rPr>
              <a:t>εφαρμογής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DADD7E-ACF3-4948-A75F-E4ECEAC3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3188208"/>
            <a:ext cx="5680546" cy="237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E2E35A5-B006-4E4B-A290-1116583D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8" y="3188208"/>
            <a:ext cx="2481264" cy="23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2391728E-986B-45F5-8753-5BF5E72F1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112" y="3188207"/>
            <a:ext cx="3131402" cy="23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48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E1BD4-4EA1-400C-8CC7-412E96B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0" lang="el-GR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Παράδειγμα</a:t>
            </a:r>
            <a:r>
              <a:rPr lang="en-US" altLang="en-US" sz="4000" b="1" dirty="0">
                <a:solidFill>
                  <a:srgbClr val="FFFFFF"/>
                </a:solidFill>
                <a:latin typeface="Calibri Light" panose="020F0302020204030204"/>
                <a:ea typeface="+mn-ea"/>
                <a:cs typeface="+mn-cs"/>
              </a:rPr>
              <a:t> </a:t>
            </a:r>
            <a:r>
              <a:rPr lang="el-GR" altLang="en-US" sz="4000" b="1" dirty="0">
                <a:solidFill>
                  <a:srgbClr val="FFFFFF"/>
                </a:solidFill>
                <a:latin typeface="Calibri Light" panose="020F0302020204030204"/>
                <a:ea typeface="+mn-ea"/>
                <a:cs typeface="+mn-cs"/>
              </a:rPr>
              <a:t>εφαρμογής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C40AA6-5F21-41DD-8427-8C039766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3" y="3256547"/>
            <a:ext cx="5363988" cy="23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15820-612E-45FB-9333-3A5BB44F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43" y="3256547"/>
            <a:ext cx="2370721" cy="23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789FC7D-1CFE-4CF3-B95A-E1034F7D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36" y="3256548"/>
            <a:ext cx="3289797" cy="23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59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4915-CC08-4025-A84B-B27C6D96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end!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CC3CE-1F7E-434A-B787-C23BEECBCBEB}"/>
              </a:ext>
            </a:extLst>
          </p:cNvPr>
          <p:cNvSpPr txBox="1"/>
          <p:nvPr/>
        </p:nvSpPr>
        <p:spPr>
          <a:xfrm>
            <a:off x="1094095" y="5185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Οι παρούσες διαφάνειες βασίστηκαν στις διαλέξεις του Καθηγητή κ. Ν. Βασιλά για το μάθημα «Επεξεργασία Εικόνας», ακαδημαϊκό έτος 2017-2018.</a:t>
            </a:r>
            <a:endParaRPr kumimoji="0" lang="el-GR" altLang="el-GR" sz="18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Garamond" charset="0"/>
              <a:ea typeface="+mn-ea"/>
              <a:cs typeface="+mn-cs"/>
            </a:endParaRPr>
          </a:p>
        </p:txBody>
      </p:sp>
      <p:pic>
        <p:nvPicPr>
          <p:cNvPr id="3074" name="Picture 2" descr="Has The Marketing Profession Come To An End? - preciesmark.">
            <a:extLst>
              <a:ext uri="{FF2B5EF4-FFF2-40B4-BE49-F238E27FC236}">
                <a16:creationId xmlns:a16="http://schemas.microsoft.com/office/drawing/2014/main" id="{C1298825-1540-4005-BAF0-E941B01D4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6" t="19890" r="7961" b="16000"/>
          <a:stretch/>
        </p:blipFill>
        <p:spPr bwMode="auto">
          <a:xfrm>
            <a:off x="6735233" y="2683933"/>
            <a:ext cx="4751466" cy="20743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6" name="Rectangle 6">
            <a:extLst>
              <a:ext uri="{FF2B5EF4-FFF2-40B4-BE49-F238E27FC236}">
                <a16:creationId xmlns:a16="http://schemas.microsoft.com/office/drawing/2014/main" id="{1AFB55AD-F1D9-434C-BC03-1A02638B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Το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κα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νονικο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ποιημένο ιστόγραμμα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91A5C989-ED6B-490D-A030-C023D53F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1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450" indent="0"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ροκύ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πτει με διαίρεση των τιμών h(r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του ιστογράμματος με το συνολικό πλήθος n των pixels της εικόνας</a:t>
            </a:r>
          </a:p>
          <a:p>
            <a:pPr marL="44450" indent="0">
              <a:lnSpc>
                <a:spcPct val="90000"/>
              </a:lnSpc>
              <a:spcAft>
                <a:spcPct val="50000"/>
              </a:spcAft>
              <a:buNone/>
            </a:pPr>
            <a:r>
              <a:rPr lang="el-GR" altLang="en-US" sz="2000" b="1" dirty="0">
                <a:solidFill>
                  <a:srgbClr val="000000"/>
                </a:solidFill>
                <a:latin typeface="+mn-lt"/>
              </a:rPr>
              <a:t>			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p(</a:t>
            </a:r>
            <a:r>
              <a:rPr lang="en-US" altLang="en-US" sz="2000" b="1" dirty="0" err="1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en-US" sz="2000" b="1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) = </a:t>
            </a:r>
            <a:r>
              <a:rPr lang="en-US" altLang="en-US" sz="2000" b="1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sz="2000" b="1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/n         </a:t>
            </a:r>
            <a:r>
              <a:rPr lang="en-US" altLang="en-US" sz="2000" b="1" dirty="0" err="1">
                <a:solidFill>
                  <a:srgbClr val="000000"/>
                </a:solidFill>
                <a:latin typeface="+mn-lt"/>
              </a:rPr>
              <a:t>γι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α  k = 0, …, 255</a:t>
            </a:r>
          </a:p>
          <a:p>
            <a:pPr marL="44450" indent="0"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το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κα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νονικο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ποιημένο ιστόγραμμα p(r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k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) παρέχει μια εκτίμηση της πιθανότητας το επίπεδο γκρίζου κάποιου pixel να είναι r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</a:rPr>
              <a:t>k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 marL="44450" indent="0">
              <a:lnSpc>
                <a:spcPct val="90000"/>
              </a:lnSpc>
              <a:spcAft>
                <a:spcPct val="500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το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άθροισμ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 όλων των τιμών ενός κανονικοποιημένου ιστογράμματος είναι ίσο με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: Shape 70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What Are Histograms? A Photographer's Guide">
            <a:extLst>
              <a:ext uri="{FF2B5EF4-FFF2-40B4-BE49-F238E27FC236}">
                <a16:creationId xmlns:a16="http://schemas.microsoft.com/office/drawing/2014/main" id="{779EA12A-FF1D-4AED-ADD6-69193C98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434" y="510363"/>
            <a:ext cx="10613228" cy="583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6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EEA75-517E-41EB-989D-C1442C9A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5386" y="-25242"/>
            <a:ext cx="4064004" cy="691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B9BFAD-549C-4853-8E1F-D2017D3EB008}"/>
              </a:ext>
            </a:extLst>
          </p:cNvPr>
          <p:cNvSpPr txBox="1"/>
          <p:nvPr/>
        </p:nvSpPr>
        <p:spPr>
          <a:xfrm>
            <a:off x="9115763" y="72308"/>
            <a:ext cx="30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70C0"/>
                </a:solidFill>
              </a:rPr>
              <a:t>Αντιλαμβάνεστε την διαφορά των εννοιών αντίθεση και φωτεινότητα;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0" name="Rectangle 6">
            <a:extLst>
              <a:ext uri="{FF2B5EF4-FFF2-40B4-BE49-F238E27FC236}">
                <a16:creationId xmlns:a16="http://schemas.microsoft.com/office/drawing/2014/main" id="{F095D446-99FB-47D3-8D58-10E8EB0B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Επ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εξεργ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ασία ιστογράμματος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C9C78D01-8297-474E-B158-A71F5E33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0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βα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σική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σε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λήθος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τεχνικών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επ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εξεργ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ασίας στο χωρικό πεδίο</a:t>
            </a:r>
          </a:p>
          <a:p>
            <a:pPr marL="228600" indent="0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χρησιμο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ποιείται αποτελεσματικά για τονισμό της εικόνας</a:t>
            </a:r>
          </a:p>
          <a:p>
            <a:pPr marL="228600" indent="0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η 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ληροφορί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 που εμπεριέχεται σε ένα ιστόγραμμα είναι επίσης χρήσιμη στη συμπίεση εικόνας και στην κατάτμηση εικόνας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FCB6A-0994-4309-A628-1FED6E6C8E83}"/>
              </a:ext>
            </a:extLst>
          </p:cNvPr>
          <p:cNvSpPr txBox="1"/>
          <p:nvPr/>
        </p:nvSpPr>
        <p:spPr>
          <a:xfrm>
            <a:off x="1179226" y="6239939"/>
            <a:ext cx="9737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https://towardsdatascience.com/histogram-equalization-5d1013626e64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70CBF-A5D8-410B-8605-2E2E4C35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38" y="714186"/>
            <a:ext cx="24922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n-US" sz="32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Πα</a:t>
            </a:r>
            <a:r>
              <a:rPr kumimoji="0" lang="en-US" altLang="en-US" sz="3200" b="1" i="0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ράδειγμ</a:t>
            </a:r>
            <a:r>
              <a:rPr kumimoji="0" lang="en-US" altLang="en-US" sz="32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</a:t>
            </a:r>
            <a:endParaRPr kumimoji="0" lang="en-US" altLang="en-US" sz="4000" b="1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C9C78D01-8297-474E-B158-A71F5E33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38" y="2587559"/>
            <a:ext cx="2264478" cy="30330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None/>
              <a:tabLst/>
              <a:defRPr/>
            </a:pPr>
            <a:r>
              <a:rPr lang="el-GR" altLang="en-US" sz="2400" dirty="0">
                <a:solidFill>
                  <a:srgbClr val="000000"/>
                </a:solidFill>
                <a:latin typeface="Calibri" panose="020F0502020204030204"/>
              </a:rPr>
              <a:t>Μια εικόνα με διαφορετικά επίπεδα φωτεινότητας αποδίδει διαφορετικά  ιστογράμματα συχνοτήτων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052" name="Picture 4" descr="Histogram calculation and equalization in OpenCV - Hands-On GPU-Accelerated  Computer Vision with OpenCV and CUDA">
            <a:extLst>
              <a:ext uri="{FF2B5EF4-FFF2-40B4-BE49-F238E27FC236}">
                <a16:creationId xmlns:a16="http://schemas.microsoft.com/office/drawing/2014/main" id="{55F9DFCF-4F14-4755-9BF8-579B206D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43" y="-4274"/>
            <a:ext cx="8947753" cy="68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4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42" name="Rectangle 6">
            <a:extLst>
              <a:ext uri="{FF2B5EF4-FFF2-40B4-BE49-F238E27FC236}">
                <a16:creationId xmlns:a16="http://schemas.microsoft.com/office/drawing/2014/main" id="{19BBA095-C1C8-49E0-82D0-E77B38DB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826680"/>
            <a:ext cx="9833548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Ισοστάθμιση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ιστογράμμ</a:t>
            </a:r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ατος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6CBAC758-6056-4AD7-B01F-F1B153B0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74" y="2509114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Η 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οιότητ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 μιας εικόνας χαμηλής χρωματικής αντίθεσης (π.χ.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με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ιστόγρ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αμμα συγκεντρωμένο κοντά στο κέντρο της κλίμακας του γκρίζου) μπορεί να βελτιωθεί με ανακατανομή του ιστογράμματος σε μια ευρύτερη περιοχή αποχρώσεων γκρίζου.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Αυτό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επ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ιτυγχάνετ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αι με ρύθμιση του αρχικού ιστογράμματος ώστε η πιθανότητα να κατενέμεται όσο γίνεται πιο ομοιόμορφα στην κλίμακα του γκρίζου.</a:t>
            </a:r>
          </a:p>
        </p:txBody>
      </p:sp>
      <p:pic>
        <p:nvPicPr>
          <p:cNvPr id="4098" name="Picture 2" descr="Histogram Equalization And Magic Behind It - Epoch Abuse">
            <a:extLst>
              <a:ext uri="{FF2B5EF4-FFF2-40B4-BE49-F238E27FC236}">
                <a16:creationId xmlns:a16="http://schemas.microsoft.com/office/drawing/2014/main" id="{0B6FC53C-867E-432E-8DCA-954F4093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81" y="4410179"/>
            <a:ext cx="8164134" cy="229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1097</Words>
  <Application>Microsoft Office PowerPoint</Application>
  <PresentationFormat>Widescreen</PresentationFormat>
  <Paragraphs>90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Garamond</vt:lpstr>
      <vt:lpstr>Tahoma</vt:lpstr>
      <vt:lpstr>1_Office Theme</vt:lpstr>
      <vt:lpstr>Equation</vt:lpstr>
      <vt:lpstr>PowerPoint Presentation</vt:lpstr>
      <vt:lpstr>Τι είδαμε μέχρι σήμερα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Παράδειγμα</vt:lpstr>
      <vt:lpstr>PowerPoint Presentation</vt:lpstr>
      <vt:lpstr>PowerPoint Presentation</vt:lpstr>
      <vt:lpstr>PowerPoint Presentation</vt:lpstr>
      <vt:lpstr>Τυχαίες Μεταβλητές</vt:lpstr>
      <vt:lpstr>PowerPoint Presentation</vt:lpstr>
      <vt:lpstr>PowerPoint Presentation</vt:lpstr>
      <vt:lpstr>PowerPoint Presentation</vt:lpstr>
      <vt:lpstr>PowerPoint Presentation</vt:lpstr>
      <vt:lpstr>Τυχαίες Μεταβλητές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Παράδειγμα 1 (πολλές πράξεις)</vt:lpstr>
      <vt:lpstr>Ο μετασχηματισμός θα ήταν:</vt:lpstr>
      <vt:lpstr>Έχουμε μια διακριτή περίπτωση</vt:lpstr>
      <vt:lpstr>PowerPoint Presentation</vt:lpstr>
      <vt:lpstr>Histogram Equalization</vt:lpstr>
      <vt:lpstr>Histogram Equalization</vt:lpstr>
      <vt:lpstr>PowerPoint Presentation</vt:lpstr>
      <vt:lpstr>PowerPoint Presentation</vt:lpstr>
      <vt:lpstr>PowerPoint Presentation</vt:lpstr>
      <vt:lpstr>Παράδειγμα εφαρμογής</vt:lpstr>
      <vt:lpstr>Παράδειγμα εφαρμογής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EftPr</dc:creator>
  <cp:lastModifiedBy>EftPr</cp:lastModifiedBy>
  <cp:revision>5</cp:revision>
  <dcterms:created xsi:type="dcterms:W3CDTF">2020-11-01T17:05:54Z</dcterms:created>
  <dcterms:modified xsi:type="dcterms:W3CDTF">2020-11-09T08:31:55Z</dcterms:modified>
</cp:coreProperties>
</file>