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7" r:id="rId3"/>
    <p:sldId id="258" r:id="rId4"/>
    <p:sldId id="259" r:id="rId5"/>
    <p:sldId id="256" r:id="rId6"/>
    <p:sldId id="260" r:id="rId7"/>
    <p:sldId id="261" r:id="rId8"/>
    <p:sldId id="262" r:id="rId9"/>
    <p:sldId id="263" r:id="rId10"/>
    <p:sldId id="264" r:id="rId11"/>
    <p:sldId id="265" r:id="rId12"/>
    <p:sldId id="266" r:id="rId13"/>
    <p:sldId id="268"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53"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2081F46-CBC0-4999-A2E8-A1F60E710D92}" type="datetimeFigureOut">
              <a:rPr lang="ru-RU" smtClean="0"/>
              <a:t>16.01.2022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F8EA938-0D7C-41DC-B08A-E5BE474A1C1A}" type="slidenum">
              <a:rPr lang="ru-RU" smtClean="0"/>
              <a:t>‹#›</a:t>
            </a:fld>
            <a:endParaRPr lang="ru-RU"/>
          </a:p>
        </p:txBody>
      </p:sp>
    </p:spTree>
    <p:extLst>
      <p:ext uri="{BB962C8B-B14F-4D97-AF65-F5344CB8AC3E}">
        <p14:creationId xmlns:p14="http://schemas.microsoft.com/office/powerpoint/2010/main" val="28844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2081F46-CBC0-4999-A2E8-A1F60E710D92}" type="datetimeFigureOut">
              <a:rPr lang="ru-RU" smtClean="0"/>
              <a:t>16.01.2022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F8EA938-0D7C-41DC-B08A-E5BE474A1C1A}" type="slidenum">
              <a:rPr lang="ru-RU" smtClean="0"/>
              <a:t>‹#›</a:t>
            </a:fld>
            <a:endParaRPr lang="ru-RU"/>
          </a:p>
        </p:txBody>
      </p:sp>
    </p:spTree>
    <p:extLst>
      <p:ext uri="{BB962C8B-B14F-4D97-AF65-F5344CB8AC3E}">
        <p14:creationId xmlns:p14="http://schemas.microsoft.com/office/powerpoint/2010/main" val="3641303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2081F46-CBC0-4999-A2E8-A1F60E710D92}" type="datetimeFigureOut">
              <a:rPr lang="ru-RU" smtClean="0"/>
              <a:t>16.01.2022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F8EA938-0D7C-41DC-B08A-E5BE474A1C1A}" type="slidenum">
              <a:rPr lang="ru-RU" smtClean="0"/>
              <a:t>‹#›</a:t>
            </a:fld>
            <a:endParaRPr lang="ru-RU"/>
          </a:p>
        </p:txBody>
      </p:sp>
    </p:spTree>
    <p:extLst>
      <p:ext uri="{BB962C8B-B14F-4D97-AF65-F5344CB8AC3E}">
        <p14:creationId xmlns:p14="http://schemas.microsoft.com/office/powerpoint/2010/main" val="555203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2081F46-CBC0-4999-A2E8-A1F60E710D92}" type="datetimeFigureOut">
              <a:rPr lang="ru-RU" smtClean="0"/>
              <a:t>16.01.2022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F8EA938-0D7C-41DC-B08A-E5BE474A1C1A}" type="slidenum">
              <a:rPr lang="ru-RU" smtClean="0"/>
              <a:t>‹#›</a:t>
            </a:fld>
            <a:endParaRPr lang="ru-RU"/>
          </a:p>
        </p:txBody>
      </p:sp>
    </p:spTree>
    <p:extLst>
      <p:ext uri="{BB962C8B-B14F-4D97-AF65-F5344CB8AC3E}">
        <p14:creationId xmlns:p14="http://schemas.microsoft.com/office/powerpoint/2010/main" val="103347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2081F46-CBC0-4999-A2E8-A1F60E710D92}" type="datetimeFigureOut">
              <a:rPr lang="ru-RU" smtClean="0"/>
              <a:t>16.01.2022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F8EA938-0D7C-41DC-B08A-E5BE474A1C1A}" type="slidenum">
              <a:rPr lang="ru-RU" smtClean="0"/>
              <a:t>‹#›</a:t>
            </a:fld>
            <a:endParaRPr lang="ru-RU"/>
          </a:p>
        </p:txBody>
      </p:sp>
    </p:spTree>
    <p:extLst>
      <p:ext uri="{BB962C8B-B14F-4D97-AF65-F5344CB8AC3E}">
        <p14:creationId xmlns:p14="http://schemas.microsoft.com/office/powerpoint/2010/main" val="2007173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2081F46-CBC0-4999-A2E8-A1F60E710D92}" type="datetimeFigureOut">
              <a:rPr lang="ru-RU" smtClean="0"/>
              <a:t>16.01.2022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F8EA938-0D7C-41DC-B08A-E5BE474A1C1A}" type="slidenum">
              <a:rPr lang="ru-RU" smtClean="0"/>
              <a:t>‹#›</a:t>
            </a:fld>
            <a:endParaRPr lang="ru-RU"/>
          </a:p>
        </p:txBody>
      </p:sp>
    </p:spTree>
    <p:extLst>
      <p:ext uri="{BB962C8B-B14F-4D97-AF65-F5344CB8AC3E}">
        <p14:creationId xmlns:p14="http://schemas.microsoft.com/office/powerpoint/2010/main" val="2997153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2081F46-CBC0-4999-A2E8-A1F60E710D92}" type="datetimeFigureOut">
              <a:rPr lang="ru-RU" smtClean="0"/>
              <a:t>16.01.2022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F8EA938-0D7C-41DC-B08A-E5BE474A1C1A}" type="slidenum">
              <a:rPr lang="ru-RU" smtClean="0"/>
              <a:t>‹#›</a:t>
            </a:fld>
            <a:endParaRPr lang="ru-RU"/>
          </a:p>
        </p:txBody>
      </p:sp>
    </p:spTree>
    <p:extLst>
      <p:ext uri="{BB962C8B-B14F-4D97-AF65-F5344CB8AC3E}">
        <p14:creationId xmlns:p14="http://schemas.microsoft.com/office/powerpoint/2010/main" val="3567807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2081F46-CBC0-4999-A2E8-A1F60E710D92}" type="datetimeFigureOut">
              <a:rPr lang="ru-RU" smtClean="0"/>
              <a:t>16.01.2022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F8EA938-0D7C-41DC-B08A-E5BE474A1C1A}" type="slidenum">
              <a:rPr lang="ru-RU" smtClean="0"/>
              <a:t>‹#›</a:t>
            </a:fld>
            <a:endParaRPr lang="ru-RU"/>
          </a:p>
        </p:txBody>
      </p:sp>
    </p:spTree>
    <p:extLst>
      <p:ext uri="{BB962C8B-B14F-4D97-AF65-F5344CB8AC3E}">
        <p14:creationId xmlns:p14="http://schemas.microsoft.com/office/powerpoint/2010/main" val="2545701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2081F46-CBC0-4999-A2E8-A1F60E710D92}" type="datetimeFigureOut">
              <a:rPr lang="ru-RU" smtClean="0"/>
              <a:t>16.01.2022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F8EA938-0D7C-41DC-B08A-E5BE474A1C1A}" type="slidenum">
              <a:rPr lang="ru-RU" smtClean="0"/>
              <a:t>‹#›</a:t>
            </a:fld>
            <a:endParaRPr lang="ru-RU"/>
          </a:p>
        </p:txBody>
      </p:sp>
    </p:spTree>
    <p:extLst>
      <p:ext uri="{BB962C8B-B14F-4D97-AF65-F5344CB8AC3E}">
        <p14:creationId xmlns:p14="http://schemas.microsoft.com/office/powerpoint/2010/main" val="3960424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2081F46-CBC0-4999-A2E8-A1F60E710D92}" type="datetimeFigureOut">
              <a:rPr lang="ru-RU" smtClean="0"/>
              <a:t>16.01.2022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F8EA938-0D7C-41DC-B08A-E5BE474A1C1A}" type="slidenum">
              <a:rPr lang="ru-RU" smtClean="0"/>
              <a:t>‹#›</a:t>
            </a:fld>
            <a:endParaRPr lang="ru-RU"/>
          </a:p>
        </p:txBody>
      </p:sp>
    </p:spTree>
    <p:extLst>
      <p:ext uri="{BB962C8B-B14F-4D97-AF65-F5344CB8AC3E}">
        <p14:creationId xmlns:p14="http://schemas.microsoft.com/office/powerpoint/2010/main" val="40839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2081F46-CBC0-4999-A2E8-A1F60E710D92}" type="datetimeFigureOut">
              <a:rPr lang="ru-RU" smtClean="0"/>
              <a:t>16.01.2022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F8EA938-0D7C-41DC-B08A-E5BE474A1C1A}" type="slidenum">
              <a:rPr lang="ru-RU" smtClean="0"/>
              <a:t>‹#›</a:t>
            </a:fld>
            <a:endParaRPr lang="ru-RU"/>
          </a:p>
        </p:txBody>
      </p:sp>
    </p:spTree>
    <p:extLst>
      <p:ext uri="{BB962C8B-B14F-4D97-AF65-F5344CB8AC3E}">
        <p14:creationId xmlns:p14="http://schemas.microsoft.com/office/powerpoint/2010/main" val="24643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81F46-CBC0-4999-A2E8-A1F60E710D92}" type="datetimeFigureOut">
              <a:rPr lang="ru-RU" smtClean="0"/>
              <a:t>16.01.2022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EA938-0D7C-41DC-B08A-E5BE474A1C1A}" type="slidenum">
              <a:rPr lang="ru-RU" smtClean="0"/>
              <a:t>‹#›</a:t>
            </a:fld>
            <a:endParaRPr lang="ru-RU"/>
          </a:p>
        </p:txBody>
      </p:sp>
    </p:spTree>
    <p:extLst>
      <p:ext uri="{BB962C8B-B14F-4D97-AF65-F5344CB8AC3E}">
        <p14:creationId xmlns:p14="http://schemas.microsoft.com/office/powerpoint/2010/main" val="3139849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deeplearningbook.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kk-KZ" dirty="0" smtClean="0"/>
              <a:t>Машиналық оқытуға кірісіспе</a:t>
            </a:r>
            <a:endParaRPr lang="ru-RU" dirty="0"/>
          </a:p>
        </p:txBody>
      </p:sp>
      <p:sp>
        <p:nvSpPr>
          <p:cNvPr id="3" name="Объект 2"/>
          <p:cNvSpPr>
            <a:spLocks noGrp="1"/>
          </p:cNvSpPr>
          <p:nvPr>
            <p:ph type="subTitle" idx="1"/>
          </p:nvPr>
        </p:nvSpPr>
        <p:spPr/>
        <p:txBody>
          <a:bodyPr/>
          <a:lstStyle/>
          <a:p>
            <a:pPr marL="0" indent="0">
              <a:buNone/>
            </a:pPr>
            <a:r>
              <a:rPr lang="kk-KZ" dirty="0" smtClean="0"/>
              <a:t>3- дәріс. </a:t>
            </a:r>
            <a:r>
              <a:rPr lang="kk-KZ" dirty="0"/>
              <a:t>Шешім қабылдау ағашы әдісі. Деректерді визуалдау кітапханалары жұмысы, функциялары, әдістері. </a:t>
            </a:r>
            <a:endParaRPr lang="kk-KZ" dirty="0" smtClean="0"/>
          </a:p>
          <a:p>
            <a:pPr marL="0" indent="0">
              <a:buNone/>
            </a:pPr>
            <a:r>
              <a:rPr lang="kk-KZ" smtClean="0"/>
              <a:t>Лектор: Кабдрахова С.С.</a:t>
            </a:r>
            <a:endParaRPr lang="ru-RU" dirty="0"/>
          </a:p>
        </p:txBody>
      </p:sp>
    </p:spTree>
    <p:extLst>
      <p:ext uri="{BB962C8B-B14F-4D97-AF65-F5344CB8AC3E}">
        <p14:creationId xmlns:p14="http://schemas.microsoft.com/office/powerpoint/2010/main" val="707525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66255"/>
            <a:ext cx="10515600" cy="6010708"/>
          </a:xfrm>
        </p:spPr>
        <p:txBody>
          <a:bodyPr>
            <a:normAutofit/>
          </a:bodyPr>
          <a:lstStyle/>
          <a:p>
            <a:r>
              <a:rPr lang="en-US" sz="3600" dirty="0" err="1"/>
              <a:t>def</a:t>
            </a:r>
            <a:r>
              <a:rPr lang="en-US" sz="3600" dirty="0"/>
              <a:t> build(L): </a:t>
            </a:r>
            <a:endParaRPr lang="kk-KZ" sz="3600" dirty="0" smtClean="0"/>
          </a:p>
          <a:p>
            <a:pPr lvl="1"/>
            <a:r>
              <a:rPr lang="en-US" sz="3600" dirty="0" smtClean="0"/>
              <a:t>create </a:t>
            </a:r>
            <a:r>
              <a:rPr lang="en-US" sz="3600" dirty="0"/>
              <a:t>node </a:t>
            </a:r>
            <a:r>
              <a:rPr lang="en-US" sz="3600" dirty="0" smtClean="0"/>
              <a:t>t</a:t>
            </a:r>
            <a:r>
              <a:rPr lang="kk-KZ" sz="3600" dirty="0" smtClean="0"/>
              <a:t> </a:t>
            </a:r>
          </a:p>
          <a:p>
            <a:pPr lvl="1"/>
            <a:r>
              <a:rPr lang="kk-KZ" sz="3600" dirty="0" smtClean="0"/>
              <a:t>   </a:t>
            </a:r>
            <a:r>
              <a:rPr lang="en-US" sz="3600" dirty="0" smtClean="0"/>
              <a:t>if the </a:t>
            </a:r>
            <a:r>
              <a:rPr lang="en-US" sz="3600" dirty="0"/>
              <a:t>stopping criterion is True: </a:t>
            </a:r>
            <a:endParaRPr lang="kk-KZ" sz="3600" dirty="0" smtClean="0"/>
          </a:p>
          <a:p>
            <a:pPr lvl="3"/>
            <a:r>
              <a:rPr lang="en-US" sz="3600" dirty="0" smtClean="0"/>
              <a:t>assign </a:t>
            </a:r>
            <a:r>
              <a:rPr lang="en-US" sz="3600" dirty="0"/>
              <a:t>a predictive model </a:t>
            </a:r>
            <a:r>
              <a:rPr lang="en-US" sz="3600" dirty="0" smtClean="0"/>
              <a:t>to t</a:t>
            </a:r>
            <a:endParaRPr lang="kk-KZ" sz="3600" dirty="0" smtClean="0"/>
          </a:p>
          <a:p>
            <a:pPr marL="914400" lvl="2" indent="0">
              <a:buNone/>
            </a:pPr>
            <a:r>
              <a:rPr lang="en-US" sz="3600" dirty="0" smtClean="0"/>
              <a:t>else: </a:t>
            </a:r>
            <a:endParaRPr lang="kk-KZ" sz="3600" dirty="0" smtClean="0"/>
          </a:p>
          <a:p>
            <a:pPr marL="914400" lvl="2" indent="0">
              <a:buNone/>
            </a:pPr>
            <a:r>
              <a:rPr lang="kk-KZ" sz="3600" dirty="0"/>
              <a:t>	</a:t>
            </a:r>
            <a:r>
              <a:rPr lang="en-US" sz="3600" dirty="0" smtClean="0"/>
              <a:t>Find the best binary split L = </a:t>
            </a:r>
            <a:r>
              <a:rPr lang="en-US" sz="3600" dirty="0" err="1" smtClean="0"/>
              <a:t>L_left</a:t>
            </a:r>
            <a:r>
              <a:rPr lang="en-US" sz="3600" dirty="0" smtClean="0"/>
              <a:t> + </a:t>
            </a:r>
            <a:r>
              <a:rPr lang="en-US" sz="3600" dirty="0" err="1" smtClean="0"/>
              <a:t>L_right</a:t>
            </a:r>
            <a:endParaRPr lang="kk-KZ" sz="3600" dirty="0" smtClean="0"/>
          </a:p>
          <a:p>
            <a:pPr marL="914400" lvl="2" indent="0">
              <a:buNone/>
            </a:pPr>
            <a:r>
              <a:rPr lang="kk-KZ" sz="3600" dirty="0"/>
              <a:t>	</a:t>
            </a:r>
            <a:r>
              <a:rPr lang="en-US" sz="3600" dirty="0" smtClean="0"/>
              <a:t> </a:t>
            </a:r>
            <a:r>
              <a:rPr lang="en-US" sz="3600" dirty="0" err="1" smtClean="0"/>
              <a:t>t.left</a:t>
            </a:r>
            <a:r>
              <a:rPr lang="en-US" sz="3600" dirty="0" smtClean="0"/>
              <a:t> = build(</a:t>
            </a:r>
            <a:r>
              <a:rPr lang="en-US" sz="3600" dirty="0" err="1" smtClean="0"/>
              <a:t>L_left</a:t>
            </a:r>
            <a:r>
              <a:rPr lang="en-US" sz="3600" dirty="0" smtClean="0"/>
              <a:t>) </a:t>
            </a:r>
            <a:r>
              <a:rPr lang="en-US" sz="3600" dirty="0" err="1" smtClean="0"/>
              <a:t>t.right</a:t>
            </a:r>
            <a:r>
              <a:rPr lang="en-US" sz="3600" dirty="0" smtClean="0"/>
              <a:t> = build(</a:t>
            </a:r>
            <a:r>
              <a:rPr lang="en-US" sz="3600" dirty="0" err="1" smtClean="0"/>
              <a:t>L_right</a:t>
            </a:r>
            <a:r>
              <a:rPr lang="en-US" sz="3600" dirty="0" smtClean="0"/>
              <a:t>) </a:t>
            </a:r>
            <a:endParaRPr lang="kk-KZ" sz="3600" dirty="0" smtClean="0"/>
          </a:p>
          <a:p>
            <a:pPr marL="914400" lvl="2" indent="0">
              <a:buNone/>
            </a:pPr>
            <a:r>
              <a:rPr lang="en-US" sz="3600" dirty="0" smtClean="0"/>
              <a:t>return t</a:t>
            </a:r>
            <a:endParaRPr lang="ru-RU" sz="3600" dirty="0"/>
          </a:p>
        </p:txBody>
      </p:sp>
    </p:spTree>
    <p:extLst>
      <p:ext uri="{BB962C8B-B14F-4D97-AF65-F5344CB8AC3E}">
        <p14:creationId xmlns:p14="http://schemas.microsoft.com/office/powerpoint/2010/main" val="804511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66255"/>
            <a:ext cx="10515600" cy="6010708"/>
          </a:xfrm>
        </p:spPr>
        <p:txBody>
          <a:bodyPr>
            <a:normAutofit lnSpcReduction="10000"/>
          </a:bodyPr>
          <a:lstStyle/>
          <a:p>
            <a:r>
              <a:rPr lang="ru-RU" dirty="0"/>
              <a:t>Другие критерии качества разбиения в задаче </a:t>
            </a:r>
            <a:r>
              <a:rPr lang="ru-RU" dirty="0" smtClean="0"/>
              <a:t>классификации </a:t>
            </a:r>
          </a:p>
          <a:p>
            <a:r>
              <a:rPr lang="ru-RU" dirty="0"/>
              <a:t>Мы разобрались в том, как понятие энтропии позволяет формализовать представление о качестве разбиения в дереве. Но это всего лишь эвристика, существуют и другие:</a:t>
            </a:r>
          </a:p>
          <a:p>
            <a:r>
              <a:rPr lang="ru-RU" dirty="0" smtClean="0"/>
              <a:t/>
            </a:r>
            <a:br>
              <a:rPr lang="ru-RU" dirty="0" smtClean="0"/>
            </a:br>
            <a:r>
              <a:rPr lang="ru-RU" b="1" dirty="0"/>
              <a:t>Неопределенность Джини (</a:t>
            </a:r>
            <a:r>
              <a:rPr lang="ru-RU" b="1" dirty="0" err="1"/>
              <a:t>Gini</a:t>
            </a:r>
            <a:r>
              <a:rPr lang="ru-RU" b="1" dirty="0"/>
              <a:t> </a:t>
            </a:r>
            <a:r>
              <a:rPr lang="ru-RU" b="1" dirty="0" err="1"/>
              <a:t>impurity</a:t>
            </a:r>
            <a:r>
              <a:rPr lang="ru-RU" b="1" dirty="0"/>
              <a:t>): G=1−∑k(</a:t>
            </a:r>
            <a:r>
              <a:rPr lang="ru-RU" b="1" dirty="0" err="1"/>
              <a:t>pk</a:t>
            </a:r>
            <a:r>
              <a:rPr lang="ru-RU" b="1" dirty="0"/>
              <a:t>)2.</a:t>
            </a:r>
            <a:r>
              <a:rPr lang="ru-RU" dirty="0"/>
              <a:t> Максимизацию этого критерия можно интерпретировать как максимизацию числа пар объектов одного класса, оказавшихся в одном поддереве. </a:t>
            </a:r>
            <a:endParaRPr lang="ru-RU" dirty="0" smtClean="0"/>
          </a:p>
          <a:p>
            <a:r>
              <a:rPr lang="ru-RU" dirty="0" smtClean="0"/>
              <a:t>Не </a:t>
            </a:r>
            <a:r>
              <a:rPr lang="ru-RU" dirty="0"/>
              <a:t>путать с индексом Джини! </a:t>
            </a:r>
          </a:p>
          <a:p>
            <a:r>
              <a:rPr lang="ru-RU" b="1" dirty="0"/>
              <a:t>Ошибка классификации (</a:t>
            </a:r>
            <a:r>
              <a:rPr lang="ru-RU" b="1" dirty="0" err="1"/>
              <a:t>misclassification</a:t>
            </a:r>
            <a:r>
              <a:rPr lang="ru-RU" b="1" dirty="0"/>
              <a:t> </a:t>
            </a:r>
            <a:r>
              <a:rPr lang="ru-RU" b="1" dirty="0" err="1"/>
              <a:t>error</a:t>
            </a:r>
            <a:r>
              <a:rPr lang="ru-RU" b="1" dirty="0"/>
              <a:t>): </a:t>
            </a:r>
            <a:r>
              <a:rPr lang="ru-RU" dirty="0"/>
              <a:t>E=1−</a:t>
            </a:r>
            <a:r>
              <a:rPr lang="ru-RU" dirty="0" smtClean="0"/>
              <a:t>max</a:t>
            </a:r>
            <a:r>
              <a:rPr lang="en-US" dirty="0" smtClean="0"/>
              <a:t>{</a:t>
            </a:r>
            <a:r>
              <a:rPr lang="ru-RU" dirty="0" smtClean="0"/>
              <a:t>k</a:t>
            </a:r>
            <a:r>
              <a:rPr lang="en-US" dirty="0" smtClean="0"/>
              <a:t>} </a:t>
            </a:r>
            <a:r>
              <a:rPr lang="ru-RU" dirty="0" smtClean="0"/>
              <a:t>p</a:t>
            </a:r>
            <a:r>
              <a:rPr lang="en-US" dirty="0" smtClean="0"/>
              <a:t>_</a:t>
            </a:r>
            <a:r>
              <a:rPr lang="ru-RU" dirty="0" smtClean="0"/>
              <a:t>k</a:t>
            </a:r>
            <a:endParaRPr lang="en-US" dirty="0" smtClean="0"/>
          </a:p>
          <a:p>
            <a:r>
              <a:rPr lang="ru-RU" dirty="0"/>
              <a:t>На практике ошибка классификации почти не используется, а неопределенность Джини и прирост информации работают почти одинаково.</a:t>
            </a:r>
          </a:p>
          <a:p>
            <a:endParaRPr lang="ru-RU" dirty="0"/>
          </a:p>
        </p:txBody>
      </p:sp>
    </p:spTree>
    <p:extLst>
      <p:ext uri="{BB962C8B-B14F-4D97-AF65-F5344CB8AC3E}">
        <p14:creationId xmlns:p14="http://schemas.microsoft.com/office/powerpoint/2010/main" val="1869548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66255"/>
            <a:ext cx="10515600" cy="6010708"/>
          </a:xfrm>
        </p:spPr>
        <p:txBody>
          <a:bodyPr/>
          <a:lstStyle/>
          <a:p>
            <a:r>
              <a:rPr lang="ru-RU" dirty="0" smtClean="0"/>
              <a:t>В случае задачи бинарной классификации (p+ – вероятность объекта иметь метку +) энтропия и неопределенность Джини примут следующий вид:</a:t>
            </a:r>
            <a:endParaRPr lang="en-US" dirty="0" smtClean="0"/>
          </a:p>
          <a:p>
            <a:endParaRPr lang="ru-RU" dirty="0"/>
          </a:p>
        </p:txBody>
      </p:sp>
      <p:graphicFrame>
        <p:nvGraphicFramePr>
          <p:cNvPr id="2" name="Таблица 1"/>
          <p:cNvGraphicFramePr>
            <a:graphicFrameLocks noGrp="1"/>
          </p:cNvGraphicFramePr>
          <p:nvPr>
            <p:extLst>
              <p:ext uri="{D42A27DB-BD31-4B8C-83A1-F6EECF244321}">
                <p14:modId xmlns:p14="http://schemas.microsoft.com/office/powerpoint/2010/main" val="3163415461"/>
              </p:ext>
            </p:extLst>
          </p:nvPr>
        </p:nvGraphicFramePr>
        <p:xfrm>
          <a:off x="1124527" y="1961905"/>
          <a:ext cx="10515600" cy="365760"/>
        </p:xfrm>
        <a:graphic>
          <a:graphicData uri="http://schemas.openxmlformats.org/drawingml/2006/table">
            <a:tbl>
              <a:tblPr/>
              <a:tblGrid>
                <a:gridCol w="10515600">
                  <a:extLst>
                    <a:ext uri="{9D8B030D-6E8A-4147-A177-3AD203B41FA5}">
                      <a16:colId xmlns:a16="http://schemas.microsoft.com/office/drawing/2014/main" val="4123662726"/>
                    </a:ext>
                  </a:extLst>
                </a:gridCol>
              </a:tblGrid>
              <a:tr h="0">
                <a:tc>
                  <a:txBody>
                    <a:bodyPr/>
                    <a:lstStyle/>
                    <a:p>
                      <a:r>
                        <a:rPr lang="en-US" dirty="0"/>
                        <a:t>S = -p_+ \log_2{p_+} -p_- \log_2{p_-} = -p_+ \log_2{p_+} -(1 - p_{+}) \log_2{(1 - p_{+})};</a:t>
                      </a:r>
                    </a:p>
                  </a:txBody>
                  <a:tcPr anchor="ctr">
                    <a:lnL>
                      <a:noFill/>
                    </a:lnL>
                    <a:lnR>
                      <a:noFill/>
                    </a:lnR>
                    <a:lnT>
                      <a:noFill/>
                    </a:lnT>
                    <a:lnB>
                      <a:noFill/>
                    </a:lnB>
                  </a:tcPr>
                </a:tc>
                <a:extLst>
                  <a:ext uri="{0D108BD9-81ED-4DB2-BD59-A6C34878D82A}">
                    <a16:rowId xmlns:a16="http://schemas.microsoft.com/office/drawing/2014/main" val="780709394"/>
                  </a:ext>
                </a:extLst>
              </a:tr>
            </a:tbl>
          </a:graphicData>
        </a:graphic>
      </p:graphicFrame>
      <p:graphicFrame>
        <p:nvGraphicFramePr>
          <p:cNvPr id="4" name="Таблица 3"/>
          <p:cNvGraphicFramePr>
            <a:graphicFrameLocks noGrp="1"/>
          </p:cNvGraphicFramePr>
          <p:nvPr>
            <p:extLst>
              <p:ext uri="{D42A27DB-BD31-4B8C-83A1-F6EECF244321}">
                <p14:modId xmlns:p14="http://schemas.microsoft.com/office/powerpoint/2010/main" val="449897674"/>
              </p:ext>
            </p:extLst>
          </p:nvPr>
        </p:nvGraphicFramePr>
        <p:xfrm>
          <a:off x="1189182" y="3171609"/>
          <a:ext cx="10515600" cy="365760"/>
        </p:xfrm>
        <a:graphic>
          <a:graphicData uri="http://schemas.openxmlformats.org/drawingml/2006/table">
            <a:tbl>
              <a:tblPr/>
              <a:tblGrid>
                <a:gridCol w="10515600">
                  <a:extLst>
                    <a:ext uri="{9D8B030D-6E8A-4147-A177-3AD203B41FA5}">
                      <a16:colId xmlns:a16="http://schemas.microsoft.com/office/drawing/2014/main" val="1094485415"/>
                    </a:ext>
                  </a:extLst>
                </a:gridCol>
              </a:tblGrid>
              <a:tr h="0">
                <a:tc>
                  <a:txBody>
                    <a:bodyPr/>
                    <a:lstStyle/>
                    <a:p>
                      <a:r>
                        <a:rPr lang="en-US" dirty="0"/>
                        <a:t>G = 1 - p_+^2 - p_-^2 = 1 - p_+^2 - (1 - p_+)^2 = 2p_+(1-p_+).</a:t>
                      </a:r>
                    </a:p>
                  </a:txBody>
                  <a:tcPr anchor="ctr">
                    <a:lnL>
                      <a:noFill/>
                    </a:lnL>
                    <a:lnR>
                      <a:noFill/>
                    </a:lnR>
                    <a:lnT>
                      <a:noFill/>
                    </a:lnT>
                    <a:lnB>
                      <a:noFill/>
                    </a:lnB>
                  </a:tcPr>
                </a:tc>
                <a:extLst>
                  <a:ext uri="{0D108BD9-81ED-4DB2-BD59-A6C34878D82A}">
                    <a16:rowId xmlns:a16="http://schemas.microsoft.com/office/drawing/2014/main" val="1766020016"/>
                  </a:ext>
                </a:extLst>
              </a:tr>
            </a:tbl>
          </a:graphicData>
        </a:graphic>
      </p:graphicFrame>
      <p:sp>
        <p:nvSpPr>
          <p:cNvPr id="5" name="Прямоугольник 4"/>
          <p:cNvSpPr/>
          <p:nvPr/>
        </p:nvSpPr>
        <p:spPr>
          <a:xfrm>
            <a:off x="1306286" y="3796937"/>
            <a:ext cx="9727473" cy="1815882"/>
          </a:xfrm>
          <a:prstGeom prst="rect">
            <a:avLst/>
          </a:prstGeom>
        </p:spPr>
        <p:txBody>
          <a:bodyPr wrap="square">
            <a:spAutoFit/>
          </a:bodyPr>
          <a:lstStyle/>
          <a:p>
            <a:r>
              <a:rPr lang="ru-RU" sz="2800" b="0" i="0" u="none" strike="noStrike" dirty="0" smtClean="0">
                <a:solidFill>
                  <a:srgbClr val="222222"/>
                </a:solidFill>
                <a:effectLst/>
                <a:latin typeface="Times New Roman" panose="02020603050405020304" pitchFamily="18" charset="0"/>
                <a:cs typeface="Times New Roman" panose="02020603050405020304" pitchFamily="18" charset="0"/>
              </a:rPr>
              <a:t>Когда мы построим графики </a:t>
            </a:r>
            <a:r>
              <a:rPr lang="ru-RU" sz="2800" b="0" i="0" u="none" strike="noStrike" dirty="0" err="1" smtClean="0">
                <a:solidFill>
                  <a:srgbClr val="222222"/>
                </a:solidFill>
                <a:effectLst/>
                <a:latin typeface="Times New Roman" panose="02020603050405020304" pitchFamily="18" charset="0"/>
                <a:cs typeface="Times New Roman" panose="02020603050405020304" pitchFamily="18" charset="0"/>
              </a:rPr>
              <a:t>этух</a:t>
            </a:r>
            <a:r>
              <a:rPr lang="ru-RU" sz="2800" b="0" i="0" u="none" strike="noStrike" dirty="0" smtClean="0">
                <a:solidFill>
                  <a:srgbClr val="222222"/>
                </a:solidFill>
                <a:effectLst/>
                <a:latin typeface="Times New Roman" panose="02020603050405020304" pitchFamily="18" charset="0"/>
                <a:cs typeface="Times New Roman" panose="02020603050405020304" pitchFamily="18" charset="0"/>
              </a:rPr>
              <a:t> двух функций от аргумента p+, то увидим, что график энтропии очень близок к графику удвоенной неопределенности Джини, и поэтому на практике эти два критерия "работают" почти одинаково.</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9423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66255"/>
            <a:ext cx="10515600" cy="6010708"/>
          </a:xfrm>
        </p:spPr>
        <p:txBody>
          <a:bodyPr/>
          <a:lstStyle/>
          <a:p>
            <a:pPr algn="just"/>
            <a:r>
              <a:rPr lang="ru-RU" dirty="0"/>
              <a:t>Деревья решений могут создавать сложные границы решений, разделяя пространство объектов на прямоугольники. Однако мы должны быть осторожны, так как чем глубже дерево решений, тем сложнее становится граница решения, что может легко привести к переобучению. </a:t>
            </a:r>
            <a:endParaRPr lang="en-US" dirty="0" smtClean="0"/>
          </a:p>
          <a:p>
            <a:pPr algn="just"/>
            <a:r>
              <a:rPr lang="ru-RU" dirty="0" smtClean="0"/>
              <a:t>Используя </a:t>
            </a:r>
            <a:r>
              <a:rPr lang="ru-RU" dirty="0" err="1"/>
              <a:t>scikit-learn</a:t>
            </a:r>
            <a:r>
              <a:rPr lang="ru-RU" dirty="0"/>
              <a:t>, мы теперь будем обучать дерево решений с максимальной глубиной 3, используя энтропию в качестве критерия примеси. Хотя масштабирование объектов может быть желательно для целей визуализации, обратите внимание, что масштабирование объектов не является обязательным требованием для алгоритмов дерева решений. Код выглядит следующим образом:</a:t>
            </a:r>
          </a:p>
        </p:txBody>
      </p:sp>
    </p:spTree>
    <p:extLst>
      <p:ext uri="{BB962C8B-B14F-4D97-AF65-F5344CB8AC3E}">
        <p14:creationId xmlns:p14="http://schemas.microsoft.com/office/powerpoint/2010/main" val="3081478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58618"/>
            <a:ext cx="10515600" cy="5918345"/>
          </a:xfrm>
        </p:spPr>
        <p:txBody>
          <a:bodyPr>
            <a:normAutofit/>
          </a:bodyPr>
          <a:lstStyle/>
          <a:p>
            <a:r>
              <a:rPr lang="ru-RU" dirty="0" smtClean="0"/>
              <a:t>Говорят</a:t>
            </a:r>
            <a:r>
              <a:rPr lang="ru-RU" dirty="0"/>
              <a:t>, что компьютерная программа </a:t>
            </a:r>
            <a:r>
              <a:rPr lang="ru-RU" i="1" dirty="0"/>
              <a:t>обучается</a:t>
            </a:r>
            <a:r>
              <a:rPr lang="ru-RU" dirty="0"/>
              <a:t> при решении какой-то задачи из класса </a:t>
            </a:r>
            <a:r>
              <a:rPr lang="ru-RU" i="1" dirty="0"/>
              <a:t>T</a:t>
            </a:r>
            <a:r>
              <a:rPr lang="ru-RU" dirty="0"/>
              <a:t>, если ее производительность, согласно метрике </a:t>
            </a:r>
            <a:r>
              <a:rPr lang="ru-RU" i="1" dirty="0"/>
              <a:t>P</a:t>
            </a:r>
            <a:r>
              <a:rPr lang="ru-RU" dirty="0"/>
              <a:t>, улучшается при накоплении опыта </a:t>
            </a:r>
            <a:r>
              <a:rPr lang="ru-RU" i="1" dirty="0"/>
              <a:t>E</a:t>
            </a:r>
            <a:r>
              <a:rPr lang="ru-RU" dirty="0" smtClean="0"/>
              <a:t>.</a:t>
            </a:r>
          </a:p>
          <a:p>
            <a:r>
              <a:rPr lang="ru-RU" dirty="0"/>
              <a:t>Далее в разных сценариях под </a:t>
            </a:r>
            <a:r>
              <a:rPr lang="ru-RU" i="1" dirty="0"/>
              <a:t>T, P</a:t>
            </a:r>
            <a:r>
              <a:rPr lang="ru-RU" dirty="0"/>
              <a:t>, и </a:t>
            </a:r>
            <a:r>
              <a:rPr lang="ru-RU" i="1" dirty="0"/>
              <a:t>E</a:t>
            </a:r>
            <a:r>
              <a:rPr lang="ru-RU" dirty="0"/>
              <a:t> подразумеваются совершенно разные вещи. Среди самых популярных </a:t>
            </a:r>
            <a:r>
              <a:rPr lang="ru-RU" b="1" dirty="0"/>
              <a:t>задач </a:t>
            </a:r>
            <a:r>
              <a:rPr lang="ru-RU" b="1" i="1" dirty="0"/>
              <a:t>T</a:t>
            </a:r>
            <a:r>
              <a:rPr lang="ru-RU" b="1" dirty="0"/>
              <a:t> в машинном обучении</a:t>
            </a:r>
            <a:r>
              <a:rPr lang="ru-RU" dirty="0"/>
              <a:t>:</a:t>
            </a:r>
          </a:p>
          <a:p>
            <a:r>
              <a:rPr lang="ru-RU" dirty="0" smtClean="0"/>
              <a:t/>
            </a:r>
            <a:br>
              <a:rPr lang="ru-RU" dirty="0" smtClean="0"/>
            </a:br>
            <a:r>
              <a:rPr lang="ru-RU" b="1" dirty="0"/>
              <a:t>классификация</a:t>
            </a:r>
            <a:r>
              <a:rPr lang="ru-RU" dirty="0"/>
              <a:t> – отнесение объекта к одной из категорий на основании его признаков </a:t>
            </a:r>
          </a:p>
          <a:p>
            <a:r>
              <a:rPr lang="ru-RU" b="1" dirty="0"/>
              <a:t>регрессия </a:t>
            </a:r>
            <a:r>
              <a:rPr lang="ru-RU" dirty="0"/>
              <a:t>– прогнозирование количественного признака объекта на основании прочих его признаков </a:t>
            </a:r>
          </a:p>
          <a:p>
            <a:endParaRPr lang="ru-RU" dirty="0"/>
          </a:p>
        </p:txBody>
      </p:sp>
    </p:spTree>
    <p:extLst>
      <p:ext uri="{BB962C8B-B14F-4D97-AF65-F5344CB8AC3E}">
        <p14:creationId xmlns:p14="http://schemas.microsoft.com/office/powerpoint/2010/main" val="3948485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83491"/>
            <a:ext cx="10515600" cy="5493472"/>
          </a:xfrm>
        </p:spPr>
        <p:txBody>
          <a:bodyPr/>
          <a:lstStyle/>
          <a:p>
            <a:endParaRPr lang="ru-RU" b="1" dirty="0" smtClean="0"/>
          </a:p>
          <a:p>
            <a:r>
              <a:rPr lang="ru-RU" b="1" dirty="0" smtClean="0"/>
              <a:t>кластеризация</a:t>
            </a:r>
            <a:r>
              <a:rPr lang="ru-RU" dirty="0" smtClean="0"/>
              <a:t> – разбиение множества объектов на группы на основании признаков этих объектов так, чтобы внутри групп объекты были похожи между собой, а вне одной группы – менее похожи</a:t>
            </a:r>
          </a:p>
          <a:p>
            <a:r>
              <a:rPr lang="ru-RU" b="1" dirty="0" err="1" smtClean="0"/>
              <a:t>детекция</a:t>
            </a:r>
            <a:r>
              <a:rPr lang="ru-RU" b="1" dirty="0" smtClean="0"/>
              <a:t> аномалий </a:t>
            </a:r>
            <a:r>
              <a:rPr lang="ru-RU" dirty="0" smtClean="0"/>
              <a:t>– поиск объектов, "сильно непохожих" на все остальные в выборке либо на какую-то группу объектов</a:t>
            </a:r>
          </a:p>
          <a:p>
            <a:r>
              <a:rPr lang="ru-RU" dirty="0" smtClean="0"/>
              <a:t>и много других, более специфичных. Хороший обзор дан в главе "</a:t>
            </a:r>
            <a:r>
              <a:rPr lang="ru-RU" dirty="0" err="1" smtClean="0"/>
              <a:t>Machine</a:t>
            </a:r>
            <a:r>
              <a:rPr lang="ru-RU" dirty="0" smtClean="0"/>
              <a:t> </a:t>
            </a:r>
            <a:r>
              <a:rPr lang="ru-RU" dirty="0" err="1" smtClean="0"/>
              <a:t>Learning</a:t>
            </a:r>
            <a:r>
              <a:rPr lang="ru-RU" dirty="0" smtClean="0"/>
              <a:t> </a:t>
            </a:r>
            <a:r>
              <a:rPr lang="ru-RU" dirty="0" err="1" smtClean="0"/>
              <a:t>basics</a:t>
            </a:r>
            <a:r>
              <a:rPr lang="ru-RU" dirty="0" smtClean="0"/>
              <a:t>" книги </a:t>
            </a:r>
            <a:r>
              <a:rPr lang="ru-RU" dirty="0" smtClean="0">
                <a:hlinkClick r:id="rId2"/>
              </a:rPr>
              <a:t>"</a:t>
            </a:r>
            <a:r>
              <a:rPr lang="ru-RU" dirty="0" err="1" smtClean="0">
                <a:hlinkClick r:id="rId2"/>
              </a:rPr>
              <a:t>Deep</a:t>
            </a:r>
            <a:r>
              <a:rPr lang="ru-RU" dirty="0" smtClean="0">
                <a:hlinkClick r:id="rId2"/>
              </a:rPr>
              <a:t> </a:t>
            </a:r>
            <a:r>
              <a:rPr lang="ru-RU" dirty="0" err="1" smtClean="0">
                <a:hlinkClick r:id="rId2"/>
              </a:rPr>
              <a:t>Learning</a:t>
            </a:r>
            <a:r>
              <a:rPr lang="ru-RU" dirty="0" smtClean="0">
                <a:hlinkClick r:id="rId2"/>
              </a:rPr>
              <a:t>"</a:t>
            </a:r>
            <a:r>
              <a:rPr lang="ru-RU" dirty="0" smtClean="0"/>
              <a:t> (</a:t>
            </a:r>
            <a:r>
              <a:rPr lang="ru-RU" dirty="0" err="1" smtClean="0"/>
              <a:t>Ian</a:t>
            </a:r>
            <a:r>
              <a:rPr lang="ru-RU" dirty="0" smtClean="0"/>
              <a:t> </a:t>
            </a:r>
            <a:r>
              <a:rPr lang="ru-RU" dirty="0" err="1" smtClean="0"/>
              <a:t>Goodfellow</a:t>
            </a:r>
            <a:r>
              <a:rPr lang="ru-RU" dirty="0" smtClean="0"/>
              <a:t>, </a:t>
            </a:r>
            <a:r>
              <a:rPr lang="ru-RU" dirty="0" err="1" smtClean="0"/>
              <a:t>Yoshua</a:t>
            </a:r>
            <a:r>
              <a:rPr lang="ru-RU" dirty="0" smtClean="0"/>
              <a:t> </a:t>
            </a:r>
            <a:r>
              <a:rPr lang="ru-RU" dirty="0" err="1" smtClean="0"/>
              <a:t>Bengio</a:t>
            </a:r>
            <a:r>
              <a:rPr lang="ru-RU" dirty="0" smtClean="0"/>
              <a:t>, </a:t>
            </a:r>
            <a:r>
              <a:rPr lang="ru-RU" dirty="0" err="1" smtClean="0"/>
              <a:t>Aaron</a:t>
            </a:r>
            <a:r>
              <a:rPr lang="ru-RU" dirty="0" smtClean="0"/>
              <a:t> </a:t>
            </a:r>
            <a:r>
              <a:rPr lang="ru-RU" dirty="0" err="1" smtClean="0"/>
              <a:t>Courville</a:t>
            </a:r>
            <a:r>
              <a:rPr lang="ru-RU" dirty="0" smtClean="0"/>
              <a:t>, 2016) </a:t>
            </a:r>
          </a:p>
          <a:p>
            <a:endParaRPr lang="ru-RU" dirty="0"/>
          </a:p>
        </p:txBody>
      </p:sp>
    </p:spTree>
    <p:extLst>
      <p:ext uri="{BB962C8B-B14F-4D97-AF65-F5344CB8AC3E}">
        <p14:creationId xmlns:p14="http://schemas.microsoft.com/office/powerpoint/2010/main" val="63868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66255"/>
            <a:ext cx="10515600" cy="6010708"/>
          </a:xfrm>
        </p:spPr>
        <p:txBody>
          <a:bodyPr>
            <a:noAutofit/>
          </a:bodyPr>
          <a:lstStyle/>
          <a:p>
            <a:r>
              <a:rPr lang="ru-RU" sz="3000" dirty="0"/>
              <a:t>Под </a:t>
            </a:r>
            <a:r>
              <a:rPr lang="ru-RU" sz="3000" b="1" dirty="0"/>
              <a:t>опытом </a:t>
            </a:r>
            <a:r>
              <a:rPr lang="ru-RU" sz="3000" b="1" i="1" dirty="0"/>
              <a:t>E</a:t>
            </a:r>
            <a:r>
              <a:rPr lang="ru-RU" sz="3000" b="1" dirty="0"/>
              <a:t> </a:t>
            </a:r>
            <a:r>
              <a:rPr lang="ru-RU" sz="3000" dirty="0"/>
              <a:t>понимаются данные (без них никуда), </a:t>
            </a:r>
            <a:endParaRPr lang="ru-RU" sz="3000" dirty="0" smtClean="0"/>
          </a:p>
          <a:p>
            <a:r>
              <a:rPr lang="ru-RU" sz="3000" dirty="0" smtClean="0"/>
              <a:t>и </a:t>
            </a:r>
            <a:r>
              <a:rPr lang="ru-RU" sz="3000" dirty="0"/>
              <a:t>в зависимости от этого алгоритмы машинного обучения могут быть поделены на те, что обучаются </a:t>
            </a:r>
            <a:r>
              <a:rPr lang="ru-RU" sz="3000" i="1" dirty="0"/>
              <a:t>с учителем</a:t>
            </a:r>
            <a:r>
              <a:rPr lang="ru-RU" sz="3000" dirty="0"/>
              <a:t> и </a:t>
            </a:r>
            <a:r>
              <a:rPr lang="ru-RU" sz="3000" i="1" dirty="0"/>
              <a:t>без учителя</a:t>
            </a:r>
            <a:r>
              <a:rPr lang="ru-RU" sz="3000" dirty="0"/>
              <a:t> (</a:t>
            </a:r>
            <a:r>
              <a:rPr lang="ru-RU" sz="3000" dirty="0" err="1"/>
              <a:t>supervised</a:t>
            </a:r>
            <a:r>
              <a:rPr lang="ru-RU" sz="3000" dirty="0"/>
              <a:t> &amp; </a:t>
            </a:r>
            <a:r>
              <a:rPr lang="ru-RU" sz="3000" dirty="0" err="1"/>
              <a:t>unsupervised</a:t>
            </a:r>
            <a:r>
              <a:rPr lang="ru-RU" sz="3000" dirty="0"/>
              <a:t> </a:t>
            </a:r>
            <a:r>
              <a:rPr lang="ru-RU" sz="3000" dirty="0" err="1"/>
              <a:t>learning</a:t>
            </a:r>
            <a:r>
              <a:rPr lang="ru-RU" sz="3000" dirty="0"/>
              <a:t>). </a:t>
            </a:r>
            <a:endParaRPr lang="ru-RU" sz="3000" dirty="0" smtClean="0"/>
          </a:p>
          <a:p>
            <a:r>
              <a:rPr lang="ru-RU" sz="3000" dirty="0" smtClean="0"/>
              <a:t>В </a:t>
            </a:r>
            <a:r>
              <a:rPr lang="ru-RU" sz="3000" dirty="0"/>
              <a:t>задачах </a:t>
            </a:r>
            <a:r>
              <a:rPr lang="ru-RU" sz="3000" b="1" dirty="0"/>
              <a:t>обучения без учителя </a:t>
            </a:r>
            <a:r>
              <a:rPr lang="ru-RU" sz="3000" dirty="0"/>
              <a:t>имеется</a:t>
            </a:r>
            <a:r>
              <a:rPr lang="ru-RU" sz="3000" i="1" dirty="0"/>
              <a:t> выборка</a:t>
            </a:r>
            <a:r>
              <a:rPr lang="ru-RU" sz="3000" dirty="0"/>
              <a:t>, состоящая из </a:t>
            </a:r>
            <a:r>
              <a:rPr lang="ru-RU" sz="3000" i="1" dirty="0"/>
              <a:t>объектов</a:t>
            </a:r>
            <a:r>
              <a:rPr lang="ru-RU" sz="3000" dirty="0"/>
              <a:t>, описываемых набором </a:t>
            </a:r>
            <a:r>
              <a:rPr lang="ru-RU" sz="3000" i="1" dirty="0"/>
              <a:t>признаков</a:t>
            </a:r>
            <a:r>
              <a:rPr lang="ru-RU" sz="3000" dirty="0" smtClean="0"/>
              <a:t>.</a:t>
            </a:r>
          </a:p>
          <a:p>
            <a:r>
              <a:rPr lang="ru-RU" sz="3000" dirty="0" smtClean="0"/>
              <a:t> </a:t>
            </a:r>
            <a:r>
              <a:rPr lang="ru-RU" sz="3000" dirty="0"/>
              <a:t>В задачах </a:t>
            </a:r>
            <a:r>
              <a:rPr lang="ru-RU" sz="3000" b="1" dirty="0"/>
              <a:t>обучения с учителем </a:t>
            </a:r>
            <a:r>
              <a:rPr lang="ru-RU" sz="3000" dirty="0"/>
              <a:t>вдобавок к этому для каждого объекта некоторой выборки, называемой </a:t>
            </a:r>
            <a:r>
              <a:rPr lang="ru-RU" sz="3000" b="1" i="1" dirty="0"/>
              <a:t>обучающей</a:t>
            </a:r>
            <a:r>
              <a:rPr lang="ru-RU" sz="3000" dirty="0"/>
              <a:t>, известен </a:t>
            </a:r>
            <a:r>
              <a:rPr lang="ru-RU" sz="3000" b="1" i="1" dirty="0"/>
              <a:t>целевой признак</a:t>
            </a:r>
            <a:r>
              <a:rPr lang="ru-RU" sz="3000" b="1" dirty="0"/>
              <a:t> </a:t>
            </a:r>
            <a:r>
              <a:rPr lang="ru-RU" sz="3000" dirty="0"/>
              <a:t>– по сути это то, что хотелось бы прогнозировать для прочих объектов, не из обучающей выборки. </a:t>
            </a:r>
            <a:endParaRPr lang="ru-RU" sz="3000" dirty="0" smtClean="0"/>
          </a:p>
          <a:p>
            <a:r>
              <a:rPr lang="ru-RU" sz="3000" dirty="0" smtClean="0"/>
              <a:t>Задачи классификации и регрессии – это задачи обучения с учителем</a:t>
            </a:r>
            <a:endParaRPr lang="ru-RU" sz="3000" dirty="0"/>
          </a:p>
        </p:txBody>
      </p:sp>
    </p:spTree>
    <p:extLst>
      <p:ext uri="{BB962C8B-B14F-4D97-AF65-F5344CB8AC3E}">
        <p14:creationId xmlns:p14="http://schemas.microsoft.com/office/powerpoint/2010/main" val="395398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p:txBody>
          <a:bodyPr>
            <a:normAutofit/>
          </a:bodyPr>
          <a:lstStyle/>
          <a:p>
            <a:r>
              <a:rPr lang="ru-RU" sz="3600" b="1" dirty="0"/>
              <a:t>Классификация, деревья </a:t>
            </a:r>
            <a:r>
              <a:rPr lang="ru-RU" sz="3600" b="1" dirty="0" smtClean="0"/>
              <a:t>решений</a:t>
            </a:r>
            <a:endParaRPr lang="ru-RU" sz="3600" b="1" dirty="0"/>
          </a:p>
        </p:txBody>
      </p:sp>
    </p:spTree>
    <p:extLst>
      <p:ext uri="{BB962C8B-B14F-4D97-AF65-F5344CB8AC3E}">
        <p14:creationId xmlns:p14="http://schemas.microsoft.com/office/powerpoint/2010/main" val="3626481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66255"/>
            <a:ext cx="10515600" cy="6010708"/>
          </a:xfrm>
        </p:spPr>
        <p:txBody>
          <a:bodyPr>
            <a:normAutofit lnSpcReduction="10000"/>
          </a:bodyPr>
          <a:lstStyle/>
          <a:p>
            <a:pPr algn="ctr"/>
            <a:r>
              <a:rPr lang="ru-RU" b="1" dirty="0" smtClean="0"/>
              <a:t>Дерево решений</a:t>
            </a:r>
          </a:p>
          <a:p>
            <a:pPr algn="just"/>
            <a:r>
              <a:rPr lang="ru-RU" dirty="0"/>
              <a:t>Начнем обзор методов классификации и регрессии с одного из самых популярных – с дерева решений. Деревья решений используются в повседневной жизни в самых разных областях человеческой деятельности, порой и очень далеких от машинного обучения. Деревом решений можно назвать наглядную инструкцию, что делать в какой ситуации</a:t>
            </a:r>
            <a:r>
              <a:rPr lang="ru-RU" dirty="0" smtClean="0"/>
              <a:t>.</a:t>
            </a:r>
          </a:p>
          <a:p>
            <a:pPr algn="just"/>
            <a:r>
              <a:rPr lang="ru-RU" dirty="0"/>
              <a:t>Зачастую дерево решений служит обобщением опыта экспертов, средством передачи знаний будущим сотрудникам или моделью бизнес-процесса компании. Например, до внедрения масштабируемых алгоритмов машинного обучения в банковской сфере задача кредитного </a:t>
            </a:r>
            <a:r>
              <a:rPr lang="ru-RU" dirty="0" err="1"/>
              <a:t>скоринга</a:t>
            </a:r>
            <a:r>
              <a:rPr lang="ru-RU" dirty="0"/>
              <a:t> решалась экспертами. Решение о выдаче кредита заемщику принималось на основе некоторых интуитивно (или по опыту) выведенных правил, которые можно представить в виде дерева решений.</a:t>
            </a:r>
            <a:endParaRPr lang="ru-RU" b="1" dirty="0"/>
          </a:p>
        </p:txBody>
      </p:sp>
    </p:spTree>
    <p:extLst>
      <p:ext uri="{BB962C8B-B14F-4D97-AF65-F5344CB8AC3E}">
        <p14:creationId xmlns:p14="http://schemas.microsoft.com/office/powerpoint/2010/main" val="2892454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9234" y="429867"/>
            <a:ext cx="9520844" cy="5963058"/>
          </a:xfrm>
        </p:spPr>
      </p:pic>
    </p:spTree>
    <p:extLst>
      <p:ext uri="{BB962C8B-B14F-4D97-AF65-F5344CB8AC3E}">
        <p14:creationId xmlns:p14="http://schemas.microsoft.com/office/powerpoint/2010/main" val="2131209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66255"/>
            <a:ext cx="10515600" cy="6010708"/>
          </a:xfrm>
        </p:spPr>
        <p:txBody>
          <a:bodyPr>
            <a:normAutofit fontScale="92500" lnSpcReduction="10000"/>
          </a:bodyPr>
          <a:lstStyle/>
          <a:p>
            <a:r>
              <a:rPr lang="ru-RU" dirty="0" smtClean="0"/>
              <a:t>Алгоритм дерево решений-</a:t>
            </a:r>
            <a:r>
              <a:rPr lang="ru-RU" b="1" dirty="0" smtClean="0">
                <a:solidFill>
                  <a:srgbClr val="C00000"/>
                </a:solidFill>
              </a:rPr>
              <a:t>С4.5</a:t>
            </a:r>
            <a:r>
              <a:rPr lang="ru-RU" dirty="0"/>
              <a:t>, рассматривается первым в списке 10 лучших алгоритмов интеллектуального анализа </a:t>
            </a:r>
            <a:r>
              <a:rPr lang="ru-RU" dirty="0" smtClean="0"/>
              <a:t>данных</a:t>
            </a:r>
          </a:p>
          <a:p>
            <a:pPr algn="ctr"/>
            <a:r>
              <a:rPr lang="ru-RU" b="1" dirty="0"/>
              <a:t>Энтропия</a:t>
            </a:r>
          </a:p>
          <a:p>
            <a:r>
              <a:rPr lang="ru-RU" dirty="0" smtClean="0"/>
              <a:t>Энтропия </a:t>
            </a:r>
            <a:r>
              <a:rPr lang="ru-RU" dirty="0"/>
              <a:t>Шеннона определяется для системы с N возможными состояниями следующим образом:</a:t>
            </a:r>
          </a:p>
          <a:p>
            <a:pPr algn="ctr"/>
            <a:r>
              <a:rPr lang="ru-RU" dirty="0" smtClean="0"/>
              <a:t/>
            </a:r>
            <a:br>
              <a:rPr lang="ru-RU" dirty="0" smtClean="0"/>
            </a:br>
            <a:r>
              <a:rPr lang="ru-RU" b="1" i="0" dirty="0" smtClean="0">
                <a:effectLst/>
              </a:rPr>
              <a:t>S=−</a:t>
            </a:r>
            <a:r>
              <a:rPr lang="en-US" b="1" i="0" dirty="0" smtClean="0">
                <a:effectLst/>
              </a:rPr>
              <a:t>Sum(</a:t>
            </a:r>
            <a:r>
              <a:rPr lang="ru-RU" b="1" i="0" dirty="0" smtClean="0">
                <a:effectLst/>
              </a:rPr>
              <a:t>i=1,N</a:t>
            </a:r>
            <a:r>
              <a:rPr lang="en-US" b="1" i="0" dirty="0" smtClean="0">
                <a:effectLst/>
              </a:rPr>
              <a:t>)</a:t>
            </a:r>
            <a:r>
              <a:rPr lang="ru-RU" b="1" i="0" dirty="0" smtClean="0">
                <a:effectLst/>
              </a:rPr>
              <a:t> </a:t>
            </a:r>
            <a:r>
              <a:rPr lang="ru-RU" b="1" i="0" dirty="0" err="1" smtClean="0">
                <a:effectLst/>
              </a:rPr>
              <a:t>pi</a:t>
            </a:r>
            <a:r>
              <a:rPr lang="ru-RU" b="1" i="0" dirty="0" smtClean="0">
                <a:effectLst/>
              </a:rPr>
              <a:t> log_2(⁡</a:t>
            </a:r>
            <a:r>
              <a:rPr lang="ru-RU" b="1" i="0" dirty="0" err="1" smtClean="0">
                <a:effectLst/>
              </a:rPr>
              <a:t>pi</a:t>
            </a:r>
            <a:r>
              <a:rPr lang="ru-RU" b="1" i="0" dirty="0" smtClean="0">
                <a:effectLst/>
              </a:rPr>
              <a:t>),</a:t>
            </a:r>
            <a:endParaRPr lang="en-US" b="1" i="0" dirty="0" smtClean="0">
              <a:effectLst/>
            </a:endParaRPr>
          </a:p>
          <a:p>
            <a:r>
              <a:rPr lang="ru-RU" dirty="0"/>
              <a:t>де </a:t>
            </a:r>
            <a:r>
              <a:rPr lang="ru-RU" b="1" dirty="0" err="1"/>
              <a:t>pi</a:t>
            </a:r>
            <a:r>
              <a:rPr lang="ru-RU" dirty="0"/>
              <a:t> – вероятности нахождения системы в </a:t>
            </a:r>
            <a:r>
              <a:rPr lang="ru-RU" b="1" dirty="0"/>
              <a:t>i</a:t>
            </a:r>
            <a:r>
              <a:rPr lang="ru-RU" dirty="0"/>
              <a:t>-ом состоянии. Это очень важное понятие, используемое в физике, теории информации и других областях. Опуская предпосылки введения (комбинаторные и теоретико-информационные) этого понятия, отметим, что, интуитивно, энтропия соответствует степени хаоса в системе. Чем выше энтропия, тем менее упорядочена система и наоборот. Это поможет нам формализовать "эффективное разделение выборки", про которое мы говорили в контексте игры "20 вопросов".</a:t>
            </a:r>
            <a:endParaRPr lang="ru-RU" dirty="0" smtClean="0">
              <a:effectLst/>
            </a:endParaRPr>
          </a:p>
          <a:p>
            <a:r>
              <a:rPr lang="ru-RU" dirty="0" smtClean="0"/>
              <a:t> </a:t>
            </a:r>
            <a:endParaRPr lang="ru-RU" dirty="0"/>
          </a:p>
        </p:txBody>
      </p:sp>
    </p:spTree>
    <p:extLst>
      <p:ext uri="{BB962C8B-B14F-4D97-AF65-F5344CB8AC3E}">
        <p14:creationId xmlns:p14="http://schemas.microsoft.com/office/powerpoint/2010/main" val="2962256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66255"/>
            <a:ext cx="10515600" cy="6010708"/>
          </a:xfrm>
        </p:spPr>
        <p:txBody>
          <a:bodyPr>
            <a:normAutofit fontScale="92500" lnSpcReduction="10000"/>
          </a:bodyPr>
          <a:lstStyle/>
          <a:p>
            <a:r>
              <a:rPr lang="en-US" dirty="0"/>
              <a:t>\Large IG(Q) = S_O - \sum_{</a:t>
            </a:r>
            <a:r>
              <a:rPr lang="en-US" dirty="0" err="1"/>
              <a:t>i</a:t>
            </a:r>
            <a:r>
              <a:rPr lang="en-US" dirty="0"/>
              <a:t>=1}^{q}\</a:t>
            </a:r>
            <a:r>
              <a:rPr lang="en-US" dirty="0" err="1"/>
              <a:t>frac</a:t>
            </a:r>
            <a:r>
              <a:rPr lang="en-US" dirty="0"/>
              <a:t>{</a:t>
            </a:r>
            <a:r>
              <a:rPr lang="en-US" dirty="0" err="1"/>
              <a:t>N_i</a:t>
            </a:r>
            <a:r>
              <a:rPr lang="en-US" dirty="0"/>
              <a:t>}{N}</a:t>
            </a:r>
            <a:r>
              <a:rPr lang="en-US" dirty="0" err="1"/>
              <a:t>S_i</a:t>
            </a:r>
            <a:r>
              <a:rPr lang="en-US" dirty="0" smtClean="0"/>
              <a:t>,</a:t>
            </a:r>
            <a:endParaRPr lang="kk-KZ" dirty="0" smtClean="0"/>
          </a:p>
          <a:p>
            <a:r>
              <a:rPr lang="ru-RU" dirty="0"/>
              <a:t>где q – число групп после разбиения, </a:t>
            </a:r>
            <a:r>
              <a:rPr lang="ru-RU" dirty="0" err="1"/>
              <a:t>Ni</a:t>
            </a:r>
            <a:r>
              <a:rPr lang="ru-RU" dirty="0"/>
              <a:t> – число элементов выборки, у которых признак Q имеет i-</a:t>
            </a:r>
            <a:r>
              <a:rPr lang="ru-RU" dirty="0" err="1"/>
              <a:t>ое</a:t>
            </a:r>
            <a:r>
              <a:rPr lang="ru-RU" dirty="0"/>
              <a:t> значение</a:t>
            </a:r>
            <a:r>
              <a:rPr lang="ru-RU" dirty="0" smtClean="0"/>
              <a:t>.</a:t>
            </a:r>
          </a:p>
          <a:p>
            <a:pPr algn="ctr"/>
            <a:r>
              <a:rPr lang="ru-RU" b="1" dirty="0"/>
              <a:t>Алгоритм построения </a:t>
            </a:r>
            <a:r>
              <a:rPr lang="ru-RU" b="1" dirty="0" smtClean="0"/>
              <a:t>дерева</a:t>
            </a:r>
          </a:p>
          <a:p>
            <a:r>
              <a:rPr lang="ru-RU" dirty="0"/>
              <a:t>В основе популярных алгоритмов построения дерева решений, таких как ID3 и C4.5, лежит принцип жадной максимизации прироста информации – на каждом шаге выбирается тот признак, при разделении по которому прирост информации оказывается наибольшим. </a:t>
            </a:r>
            <a:endParaRPr lang="ru-RU" dirty="0" smtClean="0"/>
          </a:p>
          <a:p>
            <a:r>
              <a:rPr lang="ru-RU" dirty="0" smtClean="0"/>
              <a:t>Дальше </a:t>
            </a:r>
            <a:r>
              <a:rPr lang="ru-RU" dirty="0"/>
              <a:t>процедура повторяется рекурсивно, пока энтропия не окажется равной нулю или какой-то малой величине (если дерево не подгоняется идеально под обучающую выборку во избежание переобучения).</a:t>
            </a:r>
            <a:r>
              <a:rPr lang="ru-RU" dirty="0" smtClean="0"/>
              <a:t/>
            </a:r>
            <a:br>
              <a:rPr lang="ru-RU" dirty="0" smtClean="0"/>
            </a:br>
            <a:r>
              <a:rPr lang="ru-RU" dirty="0"/>
              <a:t>В разных алгоритмах применяются разные эвристики для "ранней остановки" или "отсечения", чтобы избежать построения переобученного дерева.</a:t>
            </a:r>
            <a:endParaRPr lang="ru-RU" b="1" dirty="0"/>
          </a:p>
        </p:txBody>
      </p:sp>
    </p:spTree>
    <p:extLst>
      <p:ext uri="{BB962C8B-B14F-4D97-AF65-F5344CB8AC3E}">
        <p14:creationId xmlns:p14="http://schemas.microsoft.com/office/powerpoint/2010/main" val="103215814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843</TotalTime>
  <Words>786</Words>
  <Application>Microsoft Office PowerPoint</Application>
  <PresentationFormat>Широкоэкранный</PresentationFormat>
  <Paragraphs>51</Paragraphs>
  <Slides>13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13</vt:i4>
      </vt:variant>
    </vt:vector>
  </HeadingPairs>
  <TitlesOfParts>
    <vt:vector size="18" baseType="lpstr">
      <vt:lpstr>Arial</vt:lpstr>
      <vt:lpstr>Calibri</vt:lpstr>
      <vt:lpstr>Calibri Light</vt:lpstr>
      <vt:lpstr>Times New Roman</vt:lpstr>
      <vt:lpstr>Тема Office</vt:lpstr>
      <vt:lpstr>Машиналық оқытуға кірісіспе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3-лекция</dc:title>
  <dc:creator>SKS S</dc:creator>
  <cp:lastModifiedBy>SKS S</cp:lastModifiedBy>
  <cp:revision>23</cp:revision>
  <dcterms:created xsi:type="dcterms:W3CDTF">2019-09-25T05:54:14Z</dcterms:created>
  <dcterms:modified xsi:type="dcterms:W3CDTF">2022-01-16T06:03:35Z</dcterms:modified>
</cp:coreProperties>
</file>