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6E5D70-BD8A-4770-ACDE-4AEA1E839A52}">
  <a:tblStyle styleId="{6D6E5D70-BD8A-4770-ACDE-4AEA1E839A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5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35940bd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735940bd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735940bd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735940bd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35940bd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35940bd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35940bd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735940bd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26de243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26de243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35940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35940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35940b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35940b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35940b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35940bd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35940b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35940b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35940bd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35940bd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35940bd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735940bd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35940bd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735940bd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Langage de </a:t>
            </a:r>
            <a:r>
              <a:rPr lang="fr" sz="5200"/>
              <a:t>Manipula</a:t>
            </a:r>
            <a:r>
              <a:rPr lang="fr" sz="5200">
                <a:solidFill>
                  <a:srgbClr val="000000"/>
                </a:solidFill>
              </a:rPr>
              <a:t>tion de Données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rgbClr val="595959"/>
                </a:solidFill>
              </a:rPr>
              <a:t>Afpa -  2022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Suppression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11700" y="177430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Supprimer tous les tuples d’une table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DELETE FROM</a:t>
            </a:r>
            <a:r>
              <a:rPr lang="fr" sz="1600" b="1"/>
              <a:t> </a:t>
            </a:r>
            <a:r>
              <a:rPr lang="fr" sz="1600"/>
              <a:t>nom_table;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11700" y="3088475"/>
            <a:ext cx="8520600" cy="677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FF0000"/>
                </a:solidFill>
              </a:rPr>
              <a:t>Cette requête supprime toutes les données de la table, mais pas la table. Donc, le résultat est une table vide.</a:t>
            </a:r>
            <a:endParaRPr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Modification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1763" y="1337513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Modifier les tuples respectants une ou plusieurs conditions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UPDATE</a:t>
            </a:r>
            <a:r>
              <a:rPr lang="fr" sz="1600" b="1"/>
              <a:t> </a:t>
            </a:r>
            <a:r>
              <a:rPr lang="fr" sz="1600"/>
              <a:t>nom_table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SET</a:t>
            </a:r>
            <a:r>
              <a:rPr lang="fr" sz="1600"/>
              <a:t> nom_colonne = valeur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WHERE</a:t>
            </a:r>
            <a:r>
              <a:rPr lang="fr" sz="1600"/>
              <a:t> condition;</a:t>
            </a:r>
            <a:endParaRPr sz="1600"/>
          </a:p>
        </p:txBody>
      </p:sp>
      <p:sp>
        <p:nvSpPr>
          <p:cNvPr id="144" name="Google Shape;144;p23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11688" y="257345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Exemple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UPDATE</a:t>
            </a:r>
            <a:r>
              <a:rPr lang="fr" sz="1600" b="1"/>
              <a:t> </a:t>
            </a:r>
            <a:r>
              <a:rPr lang="fr" sz="1600"/>
              <a:t>enseignants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SET</a:t>
            </a:r>
            <a:r>
              <a:rPr lang="fr" sz="1600"/>
              <a:t> salaire = 1600, ville = ‘Toulouse’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WHERE</a:t>
            </a:r>
            <a:r>
              <a:rPr lang="fr" sz="1600"/>
              <a:t> nom=’Benatia’;</a:t>
            </a:r>
            <a:endParaRPr sz="1600"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1278800" y="38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5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Benatia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Sonia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00FF00"/>
                          </a:solidFill>
                        </a:rPr>
                        <a:t>1600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00FF00"/>
                          </a:solidFill>
                        </a:rPr>
                        <a:t>Toulouse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Modification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11763" y="1337513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Modifier tous les tuples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UPDATE</a:t>
            </a:r>
            <a:r>
              <a:rPr lang="fr" sz="1600" b="1"/>
              <a:t> </a:t>
            </a:r>
            <a:r>
              <a:rPr lang="fr" sz="1600"/>
              <a:t>enseignants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SET</a:t>
            </a:r>
            <a:r>
              <a:rPr lang="fr" sz="1600"/>
              <a:t> ville = ‘Marseille’;</a:t>
            </a:r>
            <a:endParaRPr sz="1600"/>
          </a:p>
        </p:txBody>
      </p:sp>
      <p:sp>
        <p:nvSpPr>
          <p:cNvPr id="154" name="Google Shape;154;p24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1189875" y="31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5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Durand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Leberre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Benammar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Hadad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Benatia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Philippe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Bernard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Pierre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Karim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Sonia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1800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1600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b="1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b="1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b="1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b="1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Google Shape;157;p24"/>
          <p:cNvSpPr txBox="1"/>
          <p:nvPr/>
        </p:nvSpPr>
        <p:spPr>
          <a:xfrm>
            <a:off x="311700" y="2497375"/>
            <a:ext cx="354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Le résultat :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Quelques remarques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11688" y="1900788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Les champs dont les valeurs sont auto incrémentales sont gérées par le SGBD, mais on ne peut forcer le système à leur affecter une valeur de notre choix si elle n’existe pas dans la table.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Dans ce cas et si la dernière valeur affectée est supérieure à la précédente, le SGBD incrémente cette valeur et l’affecte au prochain tuple.</a:t>
            </a:r>
            <a:endParaRPr sz="1600"/>
          </a:p>
        </p:txBody>
      </p:sp>
      <p:sp>
        <p:nvSpPr>
          <p:cNvPr id="164" name="Google Shape;164;p2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359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7618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Insertion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75" y="12682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Insérer une valeur pour chaque colonne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INSERT INTO</a:t>
            </a:r>
            <a:r>
              <a:rPr lang="fr" sz="1600" b="1"/>
              <a:t> </a:t>
            </a:r>
            <a:r>
              <a:rPr lang="fr" sz="1600"/>
              <a:t>nom_table</a:t>
            </a:r>
            <a:r>
              <a:rPr lang="fr" sz="1600" b="1"/>
              <a:t> </a:t>
            </a:r>
            <a:r>
              <a:rPr lang="fr" sz="1600" b="1">
                <a:solidFill>
                  <a:srgbClr val="0000FF"/>
                </a:solidFill>
              </a:rPr>
              <a:t>VALUES</a:t>
            </a:r>
            <a:r>
              <a:rPr lang="fr" sz="1600" b="1"/>
              <a:t> </a:t>
            </a:r>
            <a:r>
              <a:rPr lang="fr" sz="1600"/>
              <a:t>(valeur_colonne1,..., valeur_colonneN);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Le SGBD affectera les valeurs aux colonnes dans l’ordre</a:t>
            </a:r>
            <a:endParaRPr sz="1600" b="1"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423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311775" y="4551950"/>
            <a:ext cx="734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/>
              <a:t>num</a:t>
            </a:r>
            <a:r>
              <a:rPr lang="fr" sz="1600"/>
              <a:t> : clé primaire de la table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Insertion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75" y="13444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Insérer une valeur pour chaque colonne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INSERT INTO</a:t>
            </a:r>
            <a:r>
              <a:rPr lang="fr" sz="1600" b="1"/>
              <a:t> </a:t>
            </a:r>
            <a:r>
              <a:rPr lang="fr" sz="1600"/>
              <a:t>enseignants</a:t>
            </a:r>
            <a:r>
              <a:rPr lang="fr" sz="1600" b="1"/>
              <a:t> </a:t>
            </a:r>
            <a:r>
              <a:rPr lang="fr" sz="1600" b="1">
                <a:solidFill>
                  <a:srgbClr val="0000FF"/>
                </a:solidFill>
              </a:rPr>
              <a:t>VALUES</a:t>
            </a:r>
            <a:r>
              <a:rPr lang="fr" sz="1600" b="1"/>
              <a:t> </a:t>
            </a:r>
            <a:r>
              <a:rPr lang="fr" sz="1600"/>
              <a:t>(5, ‘Cooper’, ‘David’, 3000, ‘Marseille’);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Exemple :</a:t>
            </a:r>
            <a:endParaRPr sz="1600" b="1"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1423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Cooper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David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11700" y="445025"/>
            <a:ext cx="8520600" cy="431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Insertion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1775" y="13444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Insérer une valeur pour chaque colonne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INSERT INTO</a:t>
            </a:r>
            <a:r>
              <a:rPr lang="fr" sz="1600" b="1"/>
              <a:t> </a:t>
            </a:r>
            <a:r>
              <a:rPr lang="fr" sz="1600"/>
              <a:t>nom_table</a:t>
            </a:r>
            <a:r>
              <a:rPr lang="fr" sz="1600" b="1"/>
              <a:t> </a:t>
            </a:r>
            <a:r>
              <a:rPr lang="fr" sz="1600" b="1">
                <a:solidFill>
                  <a:srgbClr val="0000FF"/>
                </a:solidFill>
              </a:rPr>
              <a:t>SET</a:t>
            </a:r>
            <a:r>
              <a:rPr lang="fr" sz="1600" b="1"/>
              <a:t> </a:t>
            </a:r>
            <a:r>
              <a:rPr lang="fr" sz="1600"/>
              <a:t>nom_colonne=valeur_colonne, …;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Le SGBDR affectera les valeurs aux colonnes dans l’ordre :</a:t>
            </a:r>
            <a:endParaRPr sz="1600" b="1"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1423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311775" y="4551950"/>
            <a:ext cx="734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/>
              <a:t>num</a:t>
            </a:r>
            <a:r>
              <a:rPr lang="fr" sz="1600"/>
              <a:t> : clé primaire de la table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Insertion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75" y="134445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Insérer une valeur pour chaque colonne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INSERT INTO</a:t>
            </a:r>
            <a:r>
              <a:rPr lang="fr" sz="1600" b="1"/>
              <a:t> </a:t>
            </a:r>
            <a:r>
              <a:rPr lang="fr" sz="1600"/>
              <a:t>enseignants</a:t>
            </a:r>
            <a:r>
              <a:rPr lang="fr" sz="1600" b="1"/>
              <a:t> </a:t>
            </a:r>
            <a:r>
              <a:rPr lang="fr" sz="1600" b="1">
                <a:solidFill>
                  <a:srgbClr val="0000FF"/>
                </a:solidFill>
              </a:rPr>
              <a:t>SET</a:t>
            </a:r>
            <a:r>
              <a:rPr lang="fr" sz="1600" b="1"/>
              <a:t> </a:t>
            </a:r>
            <a:r>
              <a:rPr lang="fr" sz="1600"/>
              <a:t>num=5, nom=‘Cooper’, prenom=‘David’, salaire=3000, ville=‘Marseille’;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Exemple :</a:t>
            </a:r>
            <a:endParaRPr sz="1600" b="1"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1423750" y="288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Cooper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David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Google Shape;90;p17"/>
          <p:cNvSpPr txBox="1"/>
          <p:nvPr/>
        </p:nvSpPr>
        <p:spPr>
          <a:xfrm>
            <a:off x="311700" y="406975"/>
            <a:ext cx="8520600" cy="431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Insertion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1775" y="134445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Insérer quelques valeurs (pas toutes)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INSERT INTO</a:t>
            </a:r>
            <a:r>
              <a:rPr lang="fr" sz="1600" b="1"/>
              <a:t> </a:t>
            </a:r>
            <a:r>
              <a:rPr lang="fr" sz="1600"/>
              <a:t>nom_table (nom_colonneP, nom_colonneQ)</a:t>
            </a:r>
            <a:r>
              <a:rPr lang="fr" sz="1600" b="1"/>
              <a:t> </a:t>
            </a:r>
            <a:r>
              <a:rPr lang="fr" sz="1600" b="1">
                <a:solidFill>
                  <a:srgbClr val="0000FF"/>
                </a:solidFill>
              </a:rPr>
              <a:t>VALUES</a:t>
            </a:r>
            <a:r>
              <a:rPr lang="fr" sz="1600" b="1"/>
              <a:t> </a:t>
            </a:r>
            <a:r>
              <a:rPr lang="fr" sz="1600"/>
              <a:t>(</a:t>
            </a:r>
            <a:r>
              <a:rPr lang="fr" sz="1600">
                <a:solidFill>
                  <a:schemeClr val="dk1"/>
                </a:solidFill>
              </a:rPr>
              <a:t>val_colP, val_colQ</a:t>
            </a:r>
            <a:r>
              <a:rPr lang="fr" sz="1600"/>
              <a:t>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Exemple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INSERT INTO</a:t>
            </a:r>
            <a:r>
              <a:rPr lang="fr" sz="1600" b="1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enseignants (num, nom, prenom)</a:t>
            </a:r>
            <a:r>
              <a:rPr lang="fr" sz="1600" b="1">
                <a:solidFill>
                  <a:schemeClr val="dk1"/>
                </a:solidFill>
              </a:rPr>
              <a:t> </a:t>
            </a:r>
            <a:r>
              <a:rPr lang="fr" sz="1600" b="1">
                <a:solidFill>
                  <a:srgbClr val="0000FF"/>
                </a:solidFill>
              </a:rPr>
              <a:t>VALUES</a:t>
            </a:r>
            <a:r>
              <a:rPr lang="fr" sz="1600" b="1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(4, ‘Benatia’, ‘Sonia’);</a:t>
            </a:r>
            <a:endParaRPr sz="1600" b="1"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1423825" y="271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Benatia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Google Shape;98;p18"/>
          <p:cNvSpPr txBox="1"/>
          <p:nvPr/>
        </p:nvSpPr>
        <p:spPr>
          <a:xfrm>
            <a:off x="827850" y="4654350"/>
            <a:ext cx="73401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FF0000"/>
                </a:solidFill>
              </a:rPr>
              <a:t>Ceci n’est possible que si les champs non-renseignés ne sont pas nuls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Insertion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1775" y="1344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Insérer des données à partir d’un script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SOURCE nom_fichier.sql</a:t>
            </a:r>
            <a:endParaRPr sz="1600" b="1"/>
          </a:p>
        </p:txBody>
      </p:sp>
      <p:sp>
        <p:nvSpPr>
          <p:cNvPr id="106" name="Google Shape;106;p19"/>
          <p:cNvSpPr txBox="1"/>
          <p:nvPr/>
        </p:nvSpPr>
        <p:spPr>
          <a:xfrm>
            <a:off x="404875" y="3735325"/>
            <a:ext cx="84276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FF0000"/>
                </a:solidFill>
              </a:rPr>
              <a:t>Attention aux éventuelles erreurs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04875" y="235657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ou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\. nom_fichier.sql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Insertion de plusieurs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1775" y="1344450"/>
            <a:ext cx="85206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Insérer une valeur pour chaque colonne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INSERT INTO</a:t>
            </a:r>
            <a:r>
              <a:rPr lang="fr" sz="1600" b="1"/>
              <a:t> </a:t>
            </a:r>
            <a:r>
              <a:rPr lang="fr" sz="1600"/>
              <a:t>nom_table</a:t>
            </a:r>
            <a:r>
              <a:rPr lang="fr" sz="1600" b="1"/>
              <a:t> </a:t>
            </a:r>
            <a:r>
              <a:rPr lang="fr" sz="1600" b="1">
                <a:solidFill>
                  <a:srgbClr val="0000FF"/>
                </a:solidFill>
              </a:rPr>
              <a:t>VALUES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(valeur1_colonne1, ..., valeur1_colonneN);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…;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(valeur10_colonne1, ..., valeur10_colonneN);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3023600"/>
            <a:ext cx="8520600" cy="19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Pour l’exemple précédent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INSERT INTO</a:t>
            </a:r>
            <a:r>
              <a:rPr lang="fr" sz="1600" b="1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enseignants</a:t>
            </a:r>
            <a:r>
              <a:rPr lang="fr" sz="1600" b="1">
                <a:solidFill>
                  <a:schemeClr val="dk1"/>
                </a:solidFill>
              </a:rPr>
              <a:t> </a:t>
            </a:r>
            <a:r>
              <a:rPr lang="fr" sz="1600" b="1">
                <a:solidFill>
                  <a:srgbClr val="0000FF"/>
                </a:solidFill>
              </a:rPr>
              <a:t>VALUES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(1, ‘Durand’, ‘Philippe’, 2000, ‘Marseille’);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(2, ‘Leberre’,’Bernard’, 1500, ‘Paris’);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(3, ‘Benammar’, ‘Pierre’, 1800, ‘Lyon’);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(4,’Hadad’,’ Karim’, 1500, Paris);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(5, ‘Cooper’, ‘David’, 3000, ‘Marseille’);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Suppression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11775" y="13444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Supprimer les tuples respectant une ou plusieurs conditions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DELETE FROM</a:t>
            </a:r>
            <a:r>
              <a:rPr lang="fr" sz="1600" b="1"/>
              <a:t> </a:t>
            </a:r>
            <a:r>
              <a:rPr lang="fr" sz="1600"/>
              <a:t>nom_table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WHERE </a:t>
            </a:r>
            <a:r>
              <a:rPr lang="fr" sz="1600">
                <a:solidFill>
                  <a:schemeClr val="dk1"/>
                </a:solidFill>
              </a:rPr>
              <a:t>conditions;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11775" y="23716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/>
              <a:t>Exemple 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DELETE FROM</a:t>
            </a:r>
            <a:r>
              <a:rPr lang="fr" sz="1600" b="1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enseignants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WHERE </a:t>
            </a:r>
            <a:r>
              <a:rPr lang="fr" sz="1600">
                <a:solidFill>
                  <a:schemeClr val="dk1"/>
                </a:solidFill>
              </a:rPr>
              <a:t>salaire &gt; 2000 </a:t>
            </a:r>
            <a:r>
              <a:rPr lang="fr" sz="1600" b="1">
                <a:solidFill>
                  <a:srgbClr val="0000FF"/>
                </a:solidFill>
              </a:rPr>
              <a:t>AND</a:t>
            </a:r>
            <a:r>
              <a:rPr lang="fr" sz="1600">
                <a:solidFill>
                  <a:schemeClr val="dk1"/>
                </a:solidFill>
              </a:rPr>
              <a:t> ville = ‘Marseille’;</a:t>
            </a:r>
            <a:endParaRPr sz="1600" b="1">
              <a:solidFill>
                <a:srgbClr val="0000FF"/>
              </a:solidFill>
            </a:endParaRPr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1189875" y="33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5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Cooper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David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3000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Marseille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Affichage à l'écran (16:9)</PresentationFormat>
  <Paragraphs>297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Delacroix Guillaume</cp:lastModifiedBy>
  <cp:revision>1</cp:revision>
  <dcterms:modified xsi:type="dcterms:W3CDTF">2022-06-22T09:01:36Z</dcterms:modified>
</cp:coreProperties>
</file>