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AB1D4E-9156-4482-96C0-50D482D9E968}">
  <a:tblStyle styleId="{6AAB1D4E-9156-4482-96C0-50D482D9E9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5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85f09b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785f09b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85f09b7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785f09b7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785f09b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785f09b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785f09b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785f09b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85f09b7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785f09b7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785f09b7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785f09b7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785f09b7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785f09b7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785f09b7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785f09b7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785f09b7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785f09b7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785f09b7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785f09b7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85f09b7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85f09b7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785f09b7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785f09b7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785f09b77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785f09b77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785f09b7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785f09b7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785f09b77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785f09b77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785f09b77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785f09b77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785f09b77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785f09b77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785f09b7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785f09b77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785f09b77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785f09b77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85f09b77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785f09b77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785f09b7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785f09b7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85f09b7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85f09b7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785f09b7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785f09b7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785f09b77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785f09b77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785f09b7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785f09b7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785f09b7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785f09b7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785f09b77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785f09b77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785f09b7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785f09b7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785f09b77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785f09b77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785f09b7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785f09b7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785f09b77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785f09b77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785f09b77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785f09b77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85f09b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85f09b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785f09b7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785f09b7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785f09b77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785f09b77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785f09b77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785f09b77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785f09b77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785f09b77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7a479ba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7a479ba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7a479bad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7a479bad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7a479bad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7a479bad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7a479ba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7a479ba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7a479bad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17a479bad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7a479ba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7a479ba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85f09b7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85f09b7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7a479bad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7a479bad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7a479bad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7a479bad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7a479bad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17a479bad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7a479bad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7a479bad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7a479bad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7a479bad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7a479bad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17a479bad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7a479bad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7a479bad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7a479bad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7a479bad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7a479bad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7a479bad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7a479bad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7a479bad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85f09b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85f09b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785f09b7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785f09b7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85f09b7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785f09b7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85f09b7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85f09b7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3707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000000"/>
                </a:solidFill>
              </a:rPr>
              <a:t>SQL : Langage</a:t>
            </a:r>
            <a:endParaRPr sz="5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000000"/>
                </a:solidFill>
              </a:rPr>
              <a:t>d</a:t>
            </a:r>
            <a:r>
              <a:rPr lang="fr" sz="5200"/>
              <a:t>’interroga</a:t>
            </a:r>
            <a:r>
              <a:rPr lang="fr" sz="5200">
                <a:solidFill>
                  <a:srgbClr val="000000"/>
                </a:solidFill>
              </a:rPr>
              <a:t>tion de Données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050"/>
            <a:ext cx="8520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rgbClr val="595959"/>
                </a:solidFill>
              </a:rPr>
              <a:t>Afpa - 2022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587925"/>
            <a:ext cx="3048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11700" y="14509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Script d’insertion de données. Dans un terminal (shell) :</a:t>
            </a:r>
            <a:endParaRPr b="1"/>
          </a:p>
        </p:txBody>
      </p:sp>
      <p:sp>
        <p:nvSpPr>
          <p:cNvPr id="122" name="Google Shape;122;p22"/>
          <p:cNvSpPr txBox="1"/>
          <p:nvPr/>
        </p:nvSpPr>
        <p:spPr>
          <a:xfrm>
            <a:off x="311700" y="1791825"/>
            <a:ext cx="8520600" cy="3417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INSERT INTO</a:t>
            </a:r>
            <a:r>
              <a:rPr lang="fr"/>
              <a:t> personne </a:t>
            </a:r>
            <a:r>
              <a:rPr lang="fr" b="1">
                <a:solidFill>
                  <a:srgbClr val="0000FF"/>
                </a:solidFill>
              </a:rPr>
              <a:t>VALUES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(1, ‘Cohen’, ‘Sophie’, 2000, ‘Marseille’),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(2, ‘Leberre’, ‘Bernard’, 1500, ‘Marseille’),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(3, ‘Benabar’, ‘Pierre’, 1800, ‘Lyon’),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(4, ‘Hadad’, ‘Karim’, 2500, ‘Paris’),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(5, ‘Wick’, ‘John’, 3000, ‘Paris’);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INSERT INTO</a:t>
            </a:r>
            <a:r>
              <a:rPr lang="fr">
                <a:solidFill>
                  <a:schemeClr val="dk1"/>
                </a:solidFill>
              </a:rPr>
              <a:t> vehicule </a:t>
            </a:r>
            <a:r>
              <a:rPr lang="fr" b="1">
                <a:solidFill>
                  <a:srgbClr val="0000FF"/>
                </a:solidFill>
              </a:rPr>
              <a:t>VALUES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(100, ‘Peugeot’, ‘5008’, 2018, 5),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(200, ‘Renault’, ‘Clio’, 2000, 4),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(300, ‘Ford’, ‘Fiesta’, 2010, 1),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(400, ‘Peugeot’, ‘106’, 2002, 3),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(500, ‘Citroen’, ‘C4’, 2015, 4),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(600, ‘Ford’, ‘Kuga’, 2019, </a:t>
            </a:r>
            <a:r>
              <a:rPr lang="fr" b="1">
                <a:solidFill>
                  <a:srgbClr val="0000FF"/>
                </a:solidFill>
              </a:rPr>
              <a:t>null</a:t>
            </a:r>
            <a:r>
              <a:rPr lang="fr">
                <a:solidFill>
                  <a:schemeClr val="dk1"/>
                </a:solidFill>
              </a:rPr>
              <a:t>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(700, ‘Fiat’, ‘Punto’, 2008, 5);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311700" y="15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Remarque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Une requête SQL de lecture est composée d’au moins deux clauses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0" name="Google Shape;130;p23"/>
          <p:cNvGraphicFramePr/>
          <p:nvPr/>
        </p:nvGraphicFramePr>
        <p:xfrm>
          <a:off x="311700" y="273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Quelques clauses possibles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 b="1"/>
                        <a:t>SELECT</a:t>
                      </a:r>
                      <a:r>
                        <a:rPr lang="fr"/>
                        <a:t> : les colonnes à sélectionner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 b="1"/>
                        <a:t>FROM</a:t>
                      </a:r>
                      <a:r>
                        <a:rPr lang="fr"/>
                        <a:t> : les tables concernées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 b="1"/>
                        <a:t>WHERE</a:t>
                      </a:r>
                      <a:r>
                        <a:rPr lang="fr"/>
                        <a:t> : les conditions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…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SELECT … FROM …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Pour sélectionner toutes les données de la table</a:t>
            </a:r>
            <a:r>
              <a:rPr lang="fr"/>
              <a:t> personne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*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personne;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2921000"/>
            <a:ext cx="38576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311700" y="23716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chemeClr val="lt1"/>
                </a:solidFill>
              </a:rPr>
              <a:t>LIMIT &amp; OFFSET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 si on veut sélectionner que les 2 premières</a:t>
            </a:r>
            <a:r>
              <a:rPr lang="fr"/>
              <a:t> </a:t>
            </a:r>
            <a:r>
              <a:rPr lang="fr" b="1"/>
              <a:t>personnes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*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lang="fr" b="1">
                <a:solidFill>
                  <a:srgbClr val="0000FF"/>
                </a:solidFill>
              </a:rPr>
              <a:t>LIMIT</a:t>
            </a:r>
            <a:r>
              <a:rPr lang="fr"/>
              <a:t> 2;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23716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88" y="2997450"/>
            <a:ext cx="37814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chemeClr val="lt1"/>
                </a:solidFill>
              </a:rPr>
              <a:t>LIMIT &amp; OFFSET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 si on veut sélectionner les 2 personnes suivantes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*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lang="fr" b="1">
                <a:solidFill>
                  <a:srgbClr val="0000FF"/>
                </a:solidFill>
              </a:rPr>
              <a:t>LIMIT</a:t>
            </a:r>
            <a:r>
              <a:rPr lang="fr"/>
              <a:t> 2 </a:t>
            </a:r>
            <a:r>
              <a:rPr lang="fr" b="1">
                <a:solidFill>
                  <a:srgbClr val="0000FF"/>
                </a:solidFill>
              </a:rPr>
              <a:t>OFFSET</a:t>
            </a:r>
            <a:r>
              <a:rPr lang="fr"/>
              <a:t> 2;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11700" y="23716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2924250"/>
            <a:ext cx="43053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chemeClr val="lt1"/>
                </a:solidFill>
              </a:rPr>
              <a:t>LIMIT &amp; OFFSET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On peut aussi simplifier l’écriture précédente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*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lang="fr" b="1">
                <a:solidFill>
                  <a:srgbClr val="0000FF"/>
                </a:solidFill>
              </a:rPr>
              <a:t>LIMIT</a:t>
            </a:r>
            <a:r>
              <a:rPr lang="fr"/>
              <a:t> 2,  2;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11700" y="23716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est le même :</a:t>
            </a:r>
            <a:endParaRPr b="1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38" y="2909425"/>
            <a:ext cx="38957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LIMIT &amp; OFFSET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Pour filtrer les colonnes (ici la ville de chaque personne)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ville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personne;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11700" y="23716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sp>
        <p:nvSpPr>
          <p:cNvPr id="175" name="Google Shape;175;p28"/>
          <p:cNvSpPr txBox="1"/>
          <p:nvPr/>
        </p:nvSpPr>
        <p:spPr>
          <a:xfrm>
            <a:off x="608975" y="4672875"/>
            <a:ext cx="82233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FF0000"/>
                </a:solidFill>
              </a:rPr>
              <a:t>Comment faire pour supprimer les doublons ?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175" y="2771850"/>
            <a:ext cx="3005657" cy="15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DISTINCT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Pour supprimer les doublons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</a:t>
            </a:r>
            <a:r>
              <a:rPr lang="fr" b="1">
                <a:solidFill>
                  <a:srgbClr val="0000FF"/>
                </a:solidFill>
              </a:rPr>
              <a:t>DISTINCT</a:t>
            </a:r>
            <a:r>
              <a:rPr lang="fr"/>
              <a:t>(ville)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personne;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311700" y="23716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250" y="2997450"/>
            <a:ext cx="41148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COUNT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Pour compter le nombre de ville dans la table </a:t>
            </a:r>
            <a:r>
              <a:rPr lang="fr"/>
              <a:t>personne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</a:t>
            </a:r>
            <a:r>
              <a:rPr lang="fr" b="1">
                <a:solidFill>
                  <a:srgbClr val="0000FF"/>
                </a:solidFill>
              </a:rPr>
              <a:t>COUNT</a:t>
            </a:r>
            <a:r>
              <a:rPr lang="fr"/>
              <a:t>(</a:t>
            </a:r>
            <a:r>
              <a:rPr lang="fr" b="1">
                <a:solidFill>
                  <a:srgbClr val="0000FF"/>
                </a:solidFill>
              </a:rPr>
              <a:t>DISTINCT</a:t>
            </a:r>
            <a:r>
              <a:rPr lang="fr"/>
              <a:t>(ville))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personne;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311700" y="22192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692650"/>
            <a:ext cx="4600575" cy="1123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30"/>
          <p:cNvGraphicFramePr/>
          <p:nvPr/>
        </p:nvGraphicFramePr>
        <p:xfrm>
          <a:off x="5040150" y="269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37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Remarque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0000"/>
                          </a:solidFill>
                        </a:rPr>
                        <a:t>COUNT</a:t>
                      </a:r>
                      <a:r>
                        <a:rPr lang="fr">
                          <a:solidFill>
                            <a:srgbClr val="FF0000"/>
                          </a:solidFill>
                        </a:rPr>
                        <a:t> compte les tuples (les lignes) et pas les colonnes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6" name="Google Shape;196;p30"/>
          <p:cNvGraphicFramePr/>
          <p:nvPr/>
        </p:nvGraphicFramePr>
        <p:xfrm>
          <a:off x="311700" y="399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Question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0000"/>
                          </a:solidFill>
                        </a:rPr>
                        <a:t>Comment remplacer le nom de la colonne </a:t>
                      </a:r>
                      <a:r>
                        <a:rPr lang="fr">
                          <a:solidFill>
                            <a:srgbClr val="FF0000"/>
                          </a:solidFill>
                        </a:rPr>
                        <a:t>COUNT(DISTINCT(ville))</a:t>
                      </a:r>
                      <a:r>
                        <a:rPr lang="fr" b="1">
                          <a:solidFill>
                            <a:srgbClr val="FF0000"/>
                          </a:solidFill>
                        </a:rPr>
                        <a:t> par un autre personnalisé ?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COUNT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Pour modifier le nom d’une colonne dans l’affcihage du résultat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</a:t>
            </a:r>
            <a:r>
              <a:rPr lang="fr" b="1">
                <a:solidFill>
                  <a:srgbClr val="0000FF"/>
                </a:solidFill>
              </a:rPr>
              <a:t>COUNT</a:t>
            </a:r>
            <a:r>
              <a:rPr lang="fr"/>
              <a:t>(</a:t>
            </a:r>
            <a:r>
              <a:rPr lang="fr" b="1">
                <a:solidFill>
                  <a:srgbClr val="0000FF"/>
                </a:solidFill>
              </a:rPr>
              <a:t>DISTINCT</a:t>
            </a:r>
            <a:r>
              <a:rPr lang="fr"/>
              <a:t>(ville)) </a:t>
            </a:r>
            <a:r>
              <a:rPr lang="fr" b="1">
                <a:solidFill>
                  <a:srgbClr val="0000FF"/>
                </a:solidFill>
              </a:rPr>
              <a:t>AS</a:t>
            </a:r>
            <a:r>
              <a:rPr lang="fr"/>
              <a:t> nombre_ville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personne;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311700" y="22192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2964525"/>
            <a:ext cx="58674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22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500"/>
              <a:t>Introduction</a:t>
            </a:r>
            <a:endParaRPr sz="2500"/>
          </a:p>
          <a:p>
            <a:pPr marL="457200" lvl="0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500"/>
              <a:t>Requêtes simples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SELECT … FROM …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LIMIT et OFFSET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DISTINCT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COUNT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WHERE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BETWEEN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IN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NOT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LIKE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IS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IFNULL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ORDER BY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GROUP BY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HAVING</a:t>
            </a:r>
            <a:endParaRPr sz="2500"/>
          </a:p>
          <a:p>
            <a:pPr marL="914400" lvl="1" indent="-304006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2500"/>
              <a:t>UNION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Plan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311700" y="15304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Pour sélectionner les personnes dont la ville = ‘Marseille’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</a:t>
            </a:r>
            <a:r>
              <a:rPr lang="fr">
                <a:solidFill>
                  <a:schemeClr val="dk1"/>
                </a:solidFill>
              </a:rPr>
              <a:t>*</a:t>
            </a:r>
            <a:r>
              <a:rPr lang="fr"/>
              <a:t>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ville=’Marseille’;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311700" y="2219250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2692650"/>
            <a:ext cx="48672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221" name="Google Shape;221;p33"/>
          <p:cNvGraphicFramePr/>
          <p:nvPr/>
        </p:nvGraphicFramePr>
        <p:xfrm>
          <a:off x="311700" y="226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Il est possible de définir plusieurs conditions en utilisant les opérateurs logiques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and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or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!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311700" y="17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Exercice 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Ecrire une requête SQL qui permet de sélectionner les personnes qui habitent Marseille ou Lyon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9" name="Google Shape;229;p34"/>
          <p:cNvGraphicFramePr/>
          <p:nvPr/>
        </p:nvGraphicFramePr>
        <p:xfrm>
          <a:off x="311700" y="29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Exercice 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Ecrire une requête SQL qui permet de sélectionner les personnes dont le salaire est compris entre 2000 et 3000.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BETWEEN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311850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l’exercice 2, on peut aussi utiliser</a:t>
            </a:r>
            <a:r>
              <a:rPr lang="fr"/>
              <a:t> BETWEEN </a:t>
            </a:r>
            <a:r>
              <a:rPr lang="fr" b="1"/>
              <a:t>et</a:t>
            </a:r>
            <a:r>
              <a:rPr lang="fr"/>
              <a:t>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salaire </a:t>
            </a:r>
            <a:r>
              <a:rPr lang="fr" b="1">
                <a:solidFill>
                  <a:srgbClr val="0000FF"/>
                </a:solidFill>
              </a:rPr>
              <a:t>BETWEEN</a:t>
            </a:r>
            <a:r>
              <a:rPr lang="fr"/>
              <a:t> 2000 </a:t>
            </a:r>
            <a:r>
              <a:rPr lang="fr" b="1">
                <a:solidFill>
                  <a:srgbClr val="0000FF"/>
                </a:solidFill>
              </a:rPr>
              <a:t>AND</a:t>
            </a:r>
            <a:r>
              <a:rPr lang="fr"/>
              <a:t> 3000;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3159400"/>
            <a:ext cx="36385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311700" y="28200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IN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311850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sélectionner les personnes ayant un salaire = 2000 ou 3000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salaire </a:t>
            </a:r>
            <a:r>
              <a:rPr lang="fr" b="1">
                <a:solidFill>
                  <a:srgbClr val="0000FF"/>
                </a:solidFill>
              </a:rPr>
              <a:t>IN</a:t>
            </a:r>
            <a:r>
              <a:rPr lang="fr"/>
              <a:t> (2000, 3000);</a:t>
            </a: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311700" y="28200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38" y="3327025"/>
            <a:ext cx="35909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IN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254" name="Google Shape;254;p37"/>
          <p:cNvGraphicFramePr/>
          <p:nvPr/>
        </p:nvGraphicFramePr>
        <p:xfrm>
          <a:off x="311700" y="23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Exercice 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Ecrire une requête SQL qui permet de sélectionner les personnes qui habitent Marseille et donc le salaire est soit inférieur à 2000 soit supérieur à 2500.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NOT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11850" y="1649025"/>
            <a:ext cx="8520600" cy="1262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l’exercice 3, on peut utiliser </a:t>
            </a:r>
            <a:r>
              <a:rPr lang="fr">
                <a:solidFill>
                  <a:schemeClr val="dk1"/>
                </a:solidFill>
              </a:rPr>
              <a:t>NOT</a:t>
            </a:r>
            <a:r>
              <a:rPr lang="fr" b="1">
                <a:solidFill>
                  <a:schemeClr val="dk1"/>
                </a:solidFill>
              </a:rPr>
              <a:t> et </a:t>
            </a:r>
            <a:r>
              <a:rPr lang="fr">
                <a:solidFill>
                  <a:schemeClr val="dk1"/>
                </a:solidFill>
              </a:rPr>
              <a:t>BETWEEN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ville=’Marseille’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AND </a:t>
            </a:r>
            <a:r>
              <a:rPr lang="fr">
                <a:solidFill>
                  <a:schemeClr val="dk1"/>
                </a:solidFill>
              </a:rPr>
              <a:t>salaire</a:t>
            </a:r>
            <a:r>
              <a:rPr lang="fr" b="1">
                <a:solidFill>
                  <a:srgbClr val="0000FF"/>
                </a:solidFill>
              </a:rPr>
              <a:t> NOT BETWEEN</a:t>
            </a:r>
            <a:r>
              <a:rPr lang="fr"/>
              <a:t> 2000 </a:t>
            </a:r>
            <a:r>
              <a:rPr lang="fr" b="1">
                <a:solidFill>
                  <a:srgbClr val="0000FF"/>
                </a:solidFill>
              </a:rPr>
              <a:t>AND</a:t>
            </a:r>
            <a:r>
              <a:rPr lang="fr"/>
              <a:t> 2500;</a:t>
            </a: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311850" y="31092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387" y="3387450"/>
            <a:ext cx="3833230" cy="16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LIKE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311850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sélectionner les personnes dont le nom de la ville contient la lettre </a:t>
            </a:r>
            <a:r>
              <a:rPr lang="fr">
                <a:solidFill>
                  <a:schemeClr val="dk1"/>
                </a:solidFill>
              </a:rPr>
              <a:t>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ville </a:t>
            </a:r>
            <a:r>
              <a:rPr lang="fr" b="1">
                <a:solidFill>
                  <a:srgbClr val="0000FF"/>
                </a:solidFill>
              </a:rPr>
              <a:t>LIKE</a:t>
            </a:r>
            <a:r>
              <a:rPr lang="fr"/>
              <a:t>’%a%’;</a:t>
            </a:r>
            <a:endParaRPr/>
          </a:p>
        </p:txBody>
      </p:sp>
      <p:sp>
        <p:nvSpPr>
          <p:cNvPr id="271" name="Google Shape;271;p39"/>
          <p:cNvSpPr txBox="1"/>
          <p:nvPr/>
        </p:nvSpPr>
        <p:spPr>
          <a:xfrm>
            <a:off x="311850" y="28938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300" y="3040825"/>
            <a:ext cx="38576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IS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311850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sélectionner les vehicules dont le numéro du propriétaire est non-nul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vehicule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nump </a:t>
            </a:r>
            <a:r>
              <a:rPr lang="fr" b="1">
                <a:solidFill>
                  <a:srgbClr val="0000FF"/>
                </a:solidFill>
              </a:rPr>
              <a:t>IS NOT NULL</a:t>
            </a:r>
            <a:r>
              <a:rPr lang="fr"/>
              <a:t>;</a:t>
            </a:r>
            <a:endParaRPr/>
          </a:p>
        </p:txBody>
      </p:sp>
      <p:sp>
        <p:nvSpPr>
          <p:cNvPr id="280" name="Google Shape;280;p40"/>
          <p:cNvSpPr txBox="1"/>
          <p:nvPr/>
        </p:nvSpPr>
        <p:spPr>
          <a:xfrm>
            <a:off x="311850" y="28938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450" y="2893825"/>
            <a:ext cx="4147395" cy="2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IFNULL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311850" y="1649025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remplacer les valeurs nulles par une autre valeur, on peut utiliser la fonction </a:t>
            </a:r>
            <a:r>
              <a:rPr lang="fr">
                <a:solidFill>
                  <a:schemeClr val="dk1"/>
                </a:solidFill>
              </a:rPr>
              <a:t>IFNULL 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marque, </a:t>
            </a:r>
            <a:r>
              <a:rPr lang="fr" b="1">
                <a:solidFill>
                  <a:srgbClr val="0000FF"/>
                </a:solidFill>
              </a:rPr>
              <a:t>IFNULL</a:t>
            </a:r>
            <a:r>
              <a:rPr lang="fr"/>
              <a:t>(nump, ‘pas de propriétaire ’) </a:t>
            </a:r>
            <a:r>
              <a:rPr lang="fr" b="1">
                <a:solidFill>
                  <a:srgbClr val="0000FF"/>
                </a:solidFill>
              </a:rPr>
              <a:t>AS</a:t>
            </a:r>
            <a:r>
              <a:rPr lang="fr"/>
              <a:t> proprietaire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vehicule;</a:t>
            </a:r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311850" y="24627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175" y="2780950"/>
            <a:ext cx="6229950" cy="212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Jointures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Jointure implicite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Jointure explicite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JOIN … 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LEFT JOIN … 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RIGHT JOIN … ON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Plan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ORDER BY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42"/>
          <p:cNvSpPr txBox="1"/>
          <p:nvPr/>
        </p:nvSpPr>
        <p:spPr>
          <a:xfrm>
            <a:off x="311850" y="1515625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ordonner le résultat selon le numéro du propriétaire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*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vehicule </a:t>
            </a: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nump I</a:t>
            </a:r>
            <a:r>
              <a:rPr lang="fr" b="1">
                <a:solidFill>
                  <a:srgbClr val="0000FF"/>
                </a:solidFill>
              </a:rPr>
              <a:t>S NOT NULL ORDER BY</a:t>
            </a:r>
            <a:r>
              <a:rPr lang="fr"/>
              <a:t> nump;</a:t>
            </a:r>
            <a:endParaRPr/>
          </a:p>
        </p:txBody>
      </p:sp>
      <p:sp>
        <p:nvSpPr>
          <p:cNvPr id="298" name="Google Shape;298;p42"/>
          <p:cNvSpPr txBox="1"/>
          <p:nvPr/>
        </p:nvSpPr>
        <p:spPr>
          <a:xfrm>
            <a:off x="311850" y="2195925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738" y="2660825"/>
            <a:ext cx="58388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GROUP BY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6" name="Google Shape;306;p43"/>
          <p:cNvSpPr txBox="1"/>
          <p:nvPr/>
        </p:nvSpPr>
        <p:spPr>
          <a:xfrm>
            <a:off x="311850" y="15156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compter le nombre de véhicule pour chaque personne, il faut les regrouper et utiliser une fonction d’agrégation.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nump, </a:t>
            </a:r>
            <a:r>
              <a:rPr lang="fr" b="1">
                <a:solidFill>
                  <a:srgbClr val="0000FF"/>
                </a:solidFill>
              </a:rPr>
              <a:t>COUNT</a:t>
            </a:r>
            <a:r>
              <a:rPr lang="fr"/>
              <a:t>(*) </a:t>
            </a:r>
            <a:r>
              <a:rPr lang="fr" b="1">
                <a:solidFill>
                  <a:srgbClr val="0000FF"/>
                </a:solidFill>
              </a:rPr>
              <a:t>AS</a:t>
            </a:r>
            <a:r>
              <a:rPr lang="fr"/>
              <a:t> nombre_vehicule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vehicule </a:t>
            </a: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nump </a:t>
            </a:r>
            <a:r>
              <a:rPr lang="fr" b="1">
                <a:solidFill>
                  <a:srgbClr val="0000FF"/>
                </a:solidFill>
              </a:rPr>
              <a:t>IS NOT NULL GROUP BY</a:t>
            </a:r>
            <a:r>
              <a:rPr lang="fr"/>
              <a:t> nump;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311850" y="2571750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308" name="Google Shape;3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25" y="3060225"/>
            <a:ext cx="82486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HAVING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311850" y="1515625"/>
            <a:ext cx="8520600" cy="831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filtrer les résultats de la fonction d’agrégation.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nump, </a:t>
            </a:r>
            <a:r>
              <a:rPr lang="fr" b="1">
                <a:solidFill>
                  <a:srgbClr val="0000FF"/>
                </a:solidFill>
              </a:rPr>
              <a:t>COUNT</a:t>
            </a:r>
            <a:r>
              <a:rPr lang="fr"/>
              <a:t>(*) </a:t>
            </a:r>
            <a:r>
              <a:rPr lang="fr" b="1">
                <a:solidFill>
                  <a:srgbClr val="0000FF"/>
                </a:solidFill>
              </a:rPr>
              <a:t>AS</a:t>
            </a:r>
            <a:r>
              <a:rPr lang="fr"/>
              <a:t> nombre_vehicule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vehicule </a:t>
            </a: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nump </a:t>
            </a:r>
            <a:r>
              <a:rPr lang="fr" b="1">
                <a:solidFill>
                  <a:srgbClr val="0000FF"/>
                </a:solidFill>
              </a:rPr>
              <a:t>IS NOT NULL GROUP BY</a:t>
            </a:r>
            <a:r>
              <a:rPr lang="fr"/>
              <a:t> nump </a:t>
            </a:r>
            <a:r>
              <a:rPr lang="fr" b="1">
                <a:solidFill>
                  <a:srgbClr val="0000FF"/>
                </a:solidFill>
              </a:rPr>
              <a:t>HAVING</a:t>
            </a:r>
            <a:r>
              <a:rPr lang="fr"/>
              <a:t> nombre_vehicule &gt; 1;</a:t>
            </a:r>
            <a:endParaRPr/>
          </a:p>
        </p:txBody>
      </p:sp>
      <p:sp>
        <p:nvSpPr>
          <p:cNvPr id="316" name="Google Shape;316;p44"/>
          <p:cNvSpPr txBox="1"/>
          <p:nvPr/>
        </p:nvSpPr>
        <p:spPr>
          <a:xfrm>
            <a:off x="311850" y="2571750"/>
            <a:ext cx="22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 résultat :</a:t>
            </a:r>
            <a:endParaRPr b="1"/>
          </a:p>
        </p:txBody>
      </p:sp>
      <p:pic>
        <p:nvPicPr>
          <p:cNvPr id="317" name="Google Shape;3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24350"/>
            <a:ext cx="8839199" cy="111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HAVING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324" name="Google Shape;324;p45"/>
          <p:cNvGraphicFramePr/>
          <p:nvPr/>
        </p:nvGraphicFramePr>
        <p:xfrm>
          <a:off x="3117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Fonctions d’agrégation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MAX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MIN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COUNT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SUM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AVG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5" name="Google Shape;325;p45"/>
          <p:cNvGraphicFramePr/>
          <p:nvPr/>
        </p:nvGraphicFramePr>
        <p:xfrm>
          <a:off x="311700" y="35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Remarques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Char char="●"/>
                      </a:pPr>
                      <a:r>
                        <a:rPr lang="fr" b="1">
                          <a:solidFill>
                            <a:srgbClr val="FF0000"/>
                          </a:solidFill>
                        </a:rPr>
                        <a:t>Imbriquer les fonctions d’agrégation n’est pas possible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Char char="●"/>
                      </a:pPr>
                      <a:r>
                        <a:rPr lang="fr" b="1">
                          <a:solidFill>
                            <a:srgbClr val="FF0000"/>
                          </a:solidFill>
                        </a:rPr>
                        <a:t>DISTINCT n’est pas une fonction d’agrégation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Char char="●"/>
                      </a:pPr>
                      <a:r>
                        <a:rPr lang="fr" b="1">
                          <a:solidFill>
                            <a:srgbClr val="FF0000"/>
                          </a:solidFill>
                        </a:rPr>
                        <a:t>Pas d’espace entre la fonction d’agrégation et la parenthèse ouvrante (par exemple : max(...))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31" name="Google Shape;331;p46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HAVING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332" name="Google Shape;332;p46"/>
          <p:cNvGraphicFramePr/>
          <p:nvPr/>
        </p:nvGraphicFramePr>
        <p:xfrm>
          <a:off x="311700" y="191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Exercice 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Ecrire une requête SQL qui permet de compter la somme des salaires par ville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3" name="Google Shape;333;p46"/>
          <p:cNvGraphicFramePr/>
          <p:nvPr/>
        </p:nvGraphicFramePr>
        <p:xfrm>
          <a:off x="311700" y="316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Exercice 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Ecrire une requête SQL qui permet de sélectionner les numéros de personne qui ont un véhicule de marque </a:t>
                      </a:r>
                      <a:r>
                        <a:rPr lang="fr" i="1"/>
                        <a:t>Renault</a:t>
                      </a:r>
                      <a:r>
                        <a:rPr lang="fr"/>
                        <a:t> ou </a:t>
                      </a:r>
                      <a:r>
                        <a:rPr lang="fr" i="1"/>
                        <a:t>Citroen</a:t>
                      </a:r>
                      <a:endParaRPr i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UNION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0" name="Google Shape;340;p47"/>
          <p:cNvSpPr txBox="1"/>
          <p:nvPr/>
        </p:nvSpPr>
        <p:spPr>
          <a:xfrm>
            <a:off x="311850" y="1515625"/>
            <a:ext cx="8520600" cy="1477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répondre à la question de l’exercice 5, on peut utiliser </a:t>
            </a:r>
            <a:r>
              <a:rPr lang="fr">
                <a:solidFill>
                  <a:schemeClr val="dk1"/>
                </a:solidFill>
              </a:rPr>
              <a:t>UNION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nump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vehicule </a:t>
            </a: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marque=’Renault’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UNION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>
                <a:solidFill>
                  <a:schemeClr val="dk1"/>
                </a:solidFill>
              </a:rPr>
              <a:t> nump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>
                <a:solidFill>
                  <a:schemeClr val="dk1"/>
                </a:solidFill>
              </a:rPr>
              <a:t> vehicule </a:t>
            </a: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>
                <a:solidFill>
                  <a:schemeClr val="dk1"/>
                </a:solidFill>
              </a:rPr>
              <a:t> marque=’Citroen’;</a:t>
            </a:r>
            <a:endParaRPr/>
          </a:p>
        </p:txBody>
      </p:sp>
      <p:pic>
        <p:nvPicPr>
          <p:cNvPr id="341" name="Google Shape;3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38" y="3189975"/>
            <a:ext cx="34385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simples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UNION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348" name="Google Shape;348;p48"/>
          <p:cNvGraphicFramePr/>
          <p:nvPr/>
        </p:nvGraphicFramePr>
        <p:xfrm>
          <a:off x="311700" y="191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Opérations sur les ensembles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UNION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INTERSECT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EXCEPT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MINUS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9" name="Google Shape;349;p48"/>
          <p:cNvGraphicFramePr/>
          <p:nvPr/>
        </p:nvGraphicFramePr>
        <p:xfrm>
          <a:off x="311700" y="35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Remarques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0000"/>
                          </a:solidFill>
                        </a:rPr>
                        <a:t>Les trois dernières opérations ne fonctionnent pas avec MySQL. Il est cependant possible de les remplacer par les requêtes imbriquées.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356" name="Google Shape;356;p49"/>
          <p:cNvGraphicFramePr/>
          <p:nvPr/>
        </p:nvGraphicFramePr>
        <p:xfrm>
          <a:off x="311700" y="189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Remarques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0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FF0000"/>
                          </a:solidFill>
                        </a:rPr>
                        <a:t>Pour les propriétaires des véhicules, on affichait chaque fois le numéro</a:t>
                      </a:r>
                      <a:endParaRPr sz="1600" b="1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FF0000"/>
                          </a:solidFill>
                        </a:rPr>
                        <a:t>Pour l’utilisateur, il serait mieux de connaitre les noms et prénoms que le numéro</a:t>
                      </a:r>
                      <a:endParaRPr sz="1600" b="1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FF0000"/>
                          </a:solidFill>
                        </a:rPr>
                        <a:t>Les noms et prénoms sont dans la table personne</a:t>
                      </a:r>
                      <a:endParaRPr sz="16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7" name="Google Shape;357;p49"/>
          <p:cNvGraphicFramePr/>
          <p:nvPr/>
        </p:nvGraphicFramePr>
        <p:xfrm>
          <a:off x="311700" y="356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Solution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00FF00"/>
                          </a:solidFill>
                        </a:rPr>
                        <a:t>Les jointures</a:t>
                      </a:r>
                      <a:endParaRPr sz="1600" b="1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63" name="Google Shape;363;p50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364" name="Google Shape;364;p50"/>
          <p:cNvGraphicFramePr/>
          <p:nvPr/>
        </p:nvGraphicFramePr>
        <p:xfrm>
          <a:off x="311700" y="235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Deux types de jointures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Implicite : sans le mot-clé JOIN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Explicite : avec </a:t>
                      </a:r>
                      <a:r>
                        <a:rPr lang="fr" sz="1800">
                          <a:solidFill>
                            <a:schemeClr val="dk1"/>
                          </a:solidFill>
                        </a:rPr>
                        <a:t>le mot-clé JOIN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70" name="Google Shape;370;p51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1" name="Google Shape;371;p51"/>
          <p:cNvSpPr txBox="1"/>
          <p:nvPr/>
        </p:nvSpPr>
        <p:spPr>
          <a:xfrm>
            <a:off x="327325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sélectionner toutes les données de la table</a:t>
            </a:r>
            <a:r>
              <a:rPr lang="fr"/>
              <a:t> personne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nom, prenom, ville, marque, modele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personne, vehicule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personne.num = vehicule.nump;</a:t>
            </a:r>
            <a:endParaRPr/>
          </a:p>
        </p:txBody>
      </p:sp>
      <p:pic>
        <p:nvPicPr>
          <p:cNvPr id="372" name="Google Shape;3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63" y="2893825"/>
            <a:ext cx="4276673" cy="2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Requêtes imbriquées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WHERE … IN … SELECT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WHERE … ANY … SELECT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WHERE EXISTS … SELECT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FROM … SELECT … 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Fonctions sur les chaînes de caractères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Plan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379" name="Google Shape;379;p52"/>
          <p:cNvGraphicFramePr/>
          <p:nvPr/>
        </p:nvGraphicFramePr>
        <p:xfrm>
          <a:off x="311700" y="196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Remarques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0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FF0000"/>
                          </a:solidFill>
                        </a:rPr>
                        <a:t>La jointure se fait, généralement, sur une colonne commune entre deux tables (clé primaire dans une première table qui est étrangère dans une deuxième)</a:t>
                      </a:r>
                      <a:endParaRPr sz="1600" b="1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FF0000"/>
                          </a:solidFill>
                        </a:rPr>
                        <a:t>En cas d’ambiguïté, c’est-à-dire, si deux colonnes portent le même nom, il faut les préfixer par le nom de leurs tables respectives.</a:t>
                      </a:r>
                      <a:endParaRPr sz="1600" b="1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FF0000"/>
                          </a:solidFill>
                        </a:rPr>
                        <a:t>Il est aussi possible de définir et d’utiliser des alias</a:t>
                      </a:r>
                      <a:endParaRPr sz="1600" b="1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FF0000"/>
                          </a:solidFill>
                        </a:rPr>
                        <a:t>Les personnes qui n’ont pas de véhicules et les véhicules qui n’ont pas de propriétaires n’apparaissent pas dans le résultat.</a:t>
                      </a:r>
                      <a:endParaRPr sz="16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IMPLICITE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327325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On peut utiliser les alias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nom, prenom, ville, marque, modele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 p, vehicule 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p.num = v.nump;</a:t>
            </a:r>
            <a:endParaRPr/>
          </a:p>
        </p:txBody>
      </p:sp>
      <p:pic>
        <p:nvPicPr>
          <p:cNvPr id="387" name="Google Shape;3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500" y="2803650"/>
            <a:ext cx="4231002" cy="2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393" name="Google Shape;393;p54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IMPLICITE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94" name="Google Shape;394;p54"/>
          <p:cNvSpPr txBox="1"/>
          <p:nvPr/>
        </p:nvSpPr>
        <p:spPr>
          <a:xfrm>
            <a:off x="327325" y="1649025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En l’absence d’ambiguïté, on peut écrire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nom, prenom, ville, marque, modele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personne, vehicule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num = nump;</a:t>
            </a:r>
            <a:endParaRPr/>
          </a:p>
        </p:txBody>
      </p:sp>
      <p:pic>
        <p:nvPicPr>
          <p:cNvPr id="395" name="Google Shape;3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863" y="2893825"/>
            <a:ext cx="4417536" cy="2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01" name="Google Shape;401;p55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EXPLICITE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02" name="Google Shape;402;p55"/>
          <p:cNvGraphicFramePr/>
          <p:nvPr/>
        </p:nvGraphicFramePr>
        <p:xfrm>
          <a:off x="311700" y="206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Plusieurs syntaxes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JOIN … ON : exactement comme la jointure implicite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LEFT</a:t>
                      </a:r>
                      <a:r>
                        <a:rPr lang="fr" sz="1800">
                          <a:solidFill>
                            <a:schemeClr val="dk1"/>
                          </a:solidFill>
                        </a:rPr>
                        <a:t> JOIN … ON : jointure gauche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fr" sz="1800">
                          <a:solidFill>
                            <a:schemeClr val="dk1"/>
                          </a:solidFill>
                        </a:rPr>
                        <a:t>RIGHT JOIN … ON : jointure droite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fr" sz="1800">
                          <a:solidFill>
                            <a:schemeClr val="dk1"/>
                          </a:solidFill>
                        </a:rPr>
                        <a:t>FULL JOIN … ON : jointures droite + gauche (ne fonctionne pas avec MySQL)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08" name="Google Shape;408;p56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EXPLICITE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9" name="Google Shape;409;p56"/>
          <p:cNvSpPr txBox="1"/>
          <p:nvPr/>
        </p:nvSpPr>
        <p:spPr>
          <a:xfrm>
            <a:off x="311700" y="1525050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On peut utiliser le mot-clé </a:t>
            </a:r>
            <a:r>
              <a:rPr lang="fr">
                <a:solidFill>
                  <a:schemeClr val="dk1"/>
                </a:solidFill>
              </a:rPr>
              <a:t>JOIN</a:t>
            </a:r>
            <a:r>
              <a:rPr lang="fr" b="1">
                <a:solidFill>
                  <a:schemeClr val="dk1"/>
                </a:solidFill>
              </a:rPr>
              <a:t> et indiquer les colonnes sur lesquelles on fait la jointure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nom, prenom, ville, marque, modele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lang="fr" b="1">
                <a:solidFill>
                  <a:srgbClr val="0000FF"/>
                </a:solidFill>
              </a:rPr>
              <a:t>JOIN</a:t>
            </a:r>
            <a:r>
              <a:rPr lang="fr"/>
              <a:t> vehicule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ON</a:t>
            </a:r>
            <a:r>
              <a:rPr lang="fr"/>
              <a:t> num = nump;</a:t>
            </a:r>
            <a:endParaRPr/>
          </a:p>
        </p:txBody>
      </p:sp>
      <p:pic>
        <p:nvPicPr>
          <p:cNvPr id="410" name="Google Shape;41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38" y="2722075"/>
            <a:ext cx="44291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16" name="Google Shape;416;p57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EXPLICITE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7" name="Google Shape;417;p57"/>
          <p:cNvSpPr txBox="1"/>
          <p:nvPr/>
        </p:nvSpPr>
        <p:spPr>
          <a:xfrm>
            <a:off x="311700" y="1525050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les personnes qui n’ont pas de véhicule, on peut écrire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nom, prenom, ville, marque, modele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lang="fr" b="1">
                <a:solidFill>
                  <a:srgbClr val="0000FF"/>
                </a:solidFill>
              </a:rPr>
              <a:t>LEFT</a:t>
            </a:r>
            <a:r>
              <a:rPr lang="fr"/>
              <a:t> </a:t>
            </a:r>
            <a:r>
              <a:rPr lang="fr" b="1">
                <a:solidFill>
                  <a:srgbClr val="0000FF"/>
                </a:solidFill>
              </a:rPr>
              <a:t>JOIN</a:t>
            </a:r>
            <a:r>
              <a:rPr lang="fr"/>
              <a:t> vehicule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ON</a:t>
            </a:r>
            <a:r>
              <a:rPr lang="fr"/>
              <a:t> num = nump;</a:t>
            </a:r>
            <a:endParaRPr/>
          </a:p>
        </p:txBody>
      </p:sp>
      <p:pic>
        <p:nvPicPr>
          <p:cNvPr id="418" name="Google Shape;4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588" y="2722075"/>
            <a:ext cx="427482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24" name="Google Shape;424;p58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EXPLICITE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5" name="Google Shape;425;p58"/>
          <p:cNvSpPr txBox="1"/>
          <p:nvPr/>
        </p:nvSpPr>
        <p:spPr>
          <a:xfrm>
            <a:off x="311700" y="1525050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les véhicules qui n’ont pas de propriétaire, on peut écrire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nom, prenom, ville, marque, modele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 </a:t>
            </a:r>
            <a:r>
              <a:rPr lang="fr" b="1">
                <a:solidFill>
                  <a:srgbClr val="0000FF"/>
                </a:solidFill>
              </a:rPr>
              <a:t>RIGHT</a:t>
            </a:r>
            <a:r>
              <a:rPr lang="fr"/>
              <a:t> </a:t>
            </a:r>
            <a:r>
              <a:rPr lang="fr" b="1">
                <a:solidFill>
                  <a:srgbClr val="0000FF"/>
                </a:solidFill>
              </a:rPr>
              <a:t>JOIN</a:t>
            </a:r>
            <a:r>
              <a:rPr lang="fr"/>
              <a:t> vehicule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ON</a:t>
            </a:r>
            <a:r>
              <a:rPr lang="fr"/>
              <a:t> num = nump;</a:t>
            </a:r>
            <a:endParaRPr/>
          </a:p>
        </p:txBody>
      </p:sp>
      <p:pic>
        <p:nvPicPr>
          <p:cNvPr id="426" name="Google Shape;42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088" y="2722075"/>
            <a:ext cx="4327814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Jointures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32" name="Google Shape;432;p59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JOINTURE EXPLICITE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33" name="Google Shape;433;p59"/>
          <p:cNvGraphicFramePr/>
          <p:nvPr/>
        </p:nvGraphicFramePr>
        <p:xfrm>
          <a:off x="311700" y="21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Exercice 6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Ecrire une requête SQL qui permet d’afficher le résultat de la jointure entre personne et véhicule + les personnes n’ayant pas de voiture + les voitures n’ayant pas de propriétaire (</a:t>
                      </a:r>
                      <a:r>
                        <a:rPr lang="fr" sz="1800" b="1"/>
                        <a:t>FULL JOIN</a:t>
                      </a:r>
                      <a:r>
                        <a:rPr lang="fr" sz="1800"/>
                        <a:t>)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39" name="Google Shape;439;p60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40" name="Google Shape;440;p60"/>
          <p:cNvGraphicFramePr/>
          <p:nvPr/>
        </p:nvGraphicFramePr>
        <p:xfrm>
          <a:off x="3117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Imbriquer les requêtes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Avoir une requête dans la clause d’une autre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1" name="Google Shape;441;p60"/>
          <p:cNvGraphicFramePr/>
          <p:nvPr/>
        </p:nvGraphicFramePr>
        <p:xfrm>
          <a:off x="311700" y="287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Plusieurs niveaux d’imbrication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WHERE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FROM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HAVING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47" name="Google Shape;447;p61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… IN … SELECT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48" name="Google Shape;448;p61"/>
          <p:cNvGraphicFramePr/>
          <p:nvPr/>
        </p:nvGraphicFramePr>
        <p:xfrm>
          <a:off x="311700" y="19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Exercice 7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Ecrire une requête SQL qui permet de sélectionner les personnes qui ont à la fois un véhicule Fiat et un Peugeot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1700" y="15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SQL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Langage de définition de données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Langage de manipulation de données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Langage de contrôle de données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 b="1"/>
                        <a:t>Langage d’intérrogation de données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7"/>
          <p:cNvGraphicFramePr/>
          <p:nvPr/>
        </p:nvGraphicFramePr>
        <p:xfrm>
          <a:off x="311700" y="32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Langage d’interrogation de données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Langage qui permet de lire des données stockées dans la BD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Utilisant des concepts connus en algèbre relationnel : projection, jointure, intersection, union, produit cartésien…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54" name="Google Shape;454;p62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… IN … SELECT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55" name="Google Shape;455;p62"/>
          <p:cNvSpPr txBox="1"/>
          <p:nvPr/>
        </p:nvSpPr>
        <p:spPr>
          <a:xfrm>
            <a:off x="311700" y="1525050"/>
            <a:ext cx="8520600" cy="1693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Pour répondre à la question de l’exercice 7, on peut utiliser les requêtes imbriquées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nom, prenom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personne, vehicule </a:t>
            </a:r>
            <a:r>
              <a:rPr lang="fr" b="1">
                <a:solidFill>
                  <a:srgbClr val="0000FF"/>
                </a:solidFill>
              </a:rPr>
              <a:t>WHERE </a:t>
            </a:r>
            <a:r>
              <a:rPr lang="fr">
                <a:solidFill>
                  <a:schemeClr val="dk1"/>
                </a:solidFill>
              </a:rPr>
              <a:t>nump = num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AND</a:t>
            </a:r>
            <a:r>
              <a:rPr lang="fr"/>
              <a:t> marque =’Fiat’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AND</a:t>
            </a:r>
            <a:r>
              <a:rPr lang="fr"/>
              <a:t> num </a:t>
            </a:r>
            <a:r>
              <a:rPr lang="fr" b="1">
                <a:solidFill>
                  <a:srgbClr val="0000FF"/>
                </a:solidFill>
              </a:rPr>
              <a:t>IN</a:t>
            </a:r>
            <a:r>
              <a:rPr lang="fr"/>
              <a:t> (</a:t>
            </a: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nump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vehicule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marque = ’Peugeot’);</a:t>
            </a:r>
            <a:endParaRPr/>
          </a:p>
        </p:txBody>
      </p:sp>
      <p:pic>
        <p:nvPicPr>
          <p:cNvPr id="456" name="Google Shape;4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750" y="3415125"/>
            <a:ext cx="3096504" cy="1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62" name="Google Shape;462;p63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… ANY … SELECT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3" name="Google Shape;463;p63"/>
          <p:cNvSpPr txBox="1"/>
          <p:nvPr/>
        </p:nvSpPr>
        <p:spPr>
          <a:xfrm>
            <a:off x="311700" y="1525050"/>
            <a:ext cx="8520600" cy="1693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La même requête peut s’écrire avec </a:t>
            </a:r>
            <a:r>
              <a:rPr lang="fr">
                <a:solidFill>
                  <a:schemeClr val="dk1"/>
                </a:solidFill>
              </a:rPr>
              <a:t>ANY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nom, prenom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personne, vehicule </a:t>
            </a:r>
            <a:r>
              <a:rPr lang="fr" b="1">
                <a:solidFill>
                  <a:srgbClr val="0000FF"/>
                </a:solidFill>
              </a:rPr>
              <a:t>WHERE </a:t>
            </a:r>
            <a:r>
              <a:rPr lang="fr">
                <a:solidFill>
                  <a:schemeClr val="dk1"/>
                </a:solidFill>
              </a:rPr>
              <a:t>nump = num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AND</a:t>
            </a:r>
            <a:r>
              <a:rPr lang="fr"/>
              <a:t> marque =’Fiat’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AND</a:t>
            </a:r>
            <a:r>
              <a:rPr lang="fr"/>
              <a:t> num = </a:t>
            </a:r>
            <a:r>
              <a:rPr lang="fr" b="1">
                <a:solidFill>
                  <a:srgbClr val="0000FF"/>
                </a:solidFill>
              </a:rPr>
              <a:t>ANY</a:t>
            </a:r>
            <a:r>
              <a:rPr lang="fr"/>
              <a:t> (</a:t>
            </a: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nump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vehicule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marque = ’Peugeot’);</a:t>
            </a:r>
            <a:endParaRPr/>
          </a:p>
        </p:txBody>
      </p:sp>
      <p:pic>
        <p:nvPicPr>
          <p:cNvPr id="464" name="Google Shape;46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463" y="3370650"/>
            <a:ext cx="3249084" cy="1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70" name="Google Shape;470;p64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… ANY … SELECT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71" name="Google Shape;471;p64"/>
          <p:cNvGraphicFramePr/>
          <p:nvPr/>
        </p:nvGraphicFramePr>
        <p:xfrm>
          <a:off x="311700" y="164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Pour les requêtes imbriquées on peut utiliser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IN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ALL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ANY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2" name="Google Shape;472;p64"/>
          <p:cNvGraphicFramePr/>
          <p:nvPr/>
        </p:nvGraphicFramePr>
        <p:xfrm>
          <a:off x="311700" y="347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Avec </a:t>
                      </a: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ALL</a:t>
                      </a: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 et </a:t>
                      </a:r>
                      <a:r>
                        <a:rPr lang="fr" sz="1800">
                          <a:solidFill>
                            <a:srgbClr val="FFFFFF"/>
                          </a:solidFill>
                        </a:rPr>
                        <a:t>IN</a:t>
                      </a: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, on peut utiliser les opérateurs de comparaison suivants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/>
                        <a:t>=, &lt;, &gt;, &lt;&gt;, !=,&lt;=, &gt;=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78" name="Google Shape;478;p65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… ANY … SELECT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79" name="Google Shape;479;p65"/>
          <p:cNvGraphicFramePr/>
          <p:nvPr/>
        </p:nvGraphicFramePr>
        <p:xfrm>
          <a:off x="311700" y="19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Exercice 8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/>
                        <a:t>Ecrire une requête SQL qui permet de sélectionner les marques de voiture qui appartiennent à des personnes ayant deux véhicules et dont la ville = Paris.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85" name="Google Shape;485;p66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EXISTS … SELECT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86" name="Google Shape;486;p66"/>
          <p:cNvSpPr txBox="1"/>
          <p:nvPr/>
        </p:nvSpPr>
        <p:spPr>
          <a:xfrm>
            <a:off x="311700" y="1525050"/>
            <a:ext cx="8520600" cy="1693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La même requête peut être réécrite avec </a:t>
            </a:r>
            <a:r>
              <a:rPr lang="fr">
                <a:solidFill>
                  <a:schemeClr val="dk1"/>
                </a:solidFill>
              </a:rPr>
              <a:t>EXISTS</a:t>
            </a:r>
            <a:r>
              <a:rPr lang="fr" b="1">
                <a:solidFill>
                  <a:schemeClr val="dk1"/>
                </a:solidFill>
              </a:rPr>
              <a:t> qui retourne un booléen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nom, prenom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personne, vehicule </a:t>
            </a:r>
            <a:r>
              <a:rPr lang="fr" b="1">
                <a:solidFill>
                  <a:srgbClr val="0000FF"/>
                </a:solidFill>
              </a:rPr>
              <a:t>WHERE </a:t>
            </a:r>
            <a:r>
              <a:rPr lang="fr">
                <a:solidFill>
                  <a:schemeClr val="dk1"/>
                </a:solidFill>
              </a:rPr>
              <a:t>nump = num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AND</a:t>
            </a:r>
            <a:r>
              <a:rPr lang="fr"/>
              <a:t> marque =’Fiat’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AND</a:t>
            </a:r>
            <a:r>
              <a:rPr lang="fr"/>
              <a:t> </a:t>
            </a:r>
            <a:r>
              <a:rPr lang="fr" b="1">
                <a:solidFill>
                  <a:srgbClr val="0000FF"/>
                </a:solidFill>
              </a:rPr>
              <a:t>EXISTS</a:t>
            </a:r>
            <a:r>
              <a:rPr lang="fr"/>
              <a:t> (</a:t>
            </a: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nump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vehicule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marque = ’Peugeot’);</a:t>
            </a:r>
            <a:endParaRPr/>
          </a:p>
        </p:txBody>
      </p:sp>
      <p:pic>
        <p:nvPicPr>
          <p:cNvPr id="487" name="Google Shape;48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725" y="3400275"/>
            <a:ext cx="3030553" cy="1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493" name="Google Shape;493;p67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WHERE EXISTS … SELECT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94" name="Google Shape;494;p67"/>
          <p:cNvGraphicFramePr/>
          <p:nvPr/>
        </p:nvGraphicFramePr>
        <p:xfrm>
          <a:off x="311700" y="242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Pour les requêtes imbriquées, il est aussi possible d’utiliser la négation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NOT IN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NOT EXISTS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00" name="Google Shape;500;p68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FROM … SELECT … AS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01" name="Google Shape;501;p68"/>
          <p:cNvSpPr txBox="1"/>
          <p:nvPr/>
        </p:nvSpPr>
        <p:spPr>
          <a:xfrm>
            <a:off x="311700" y="1525050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On peut aussi imbriqué des requêtes dans la clause </a:t>
            </a:r>
            <a:r>
              <a:rPr lang="fr">
                <a:solidFill>
                  <a:schemeClr val="dk1"/>
                </a:solidFill>
              </a:rPr>
              <a:t>FROM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nom, prenom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 p, (</a:t>
            </a: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nump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vehicule </a:t>
            </a: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marque = “Peugeot”) </a:t>
            </a:r>
            <a:r>
              <a:rPr lang="fr" b="1">
                <a:solidFill>
                  <a:srgbClr val="0000FF"/>
                </a:solidFill>
              </a:rPr>
              <a:t>AS</a:t>
            </a:r>
            <a:r>
              <a:rPr lang="fr"/>
              <a:t> peugeot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/>
              <a:t> peugeot.nump = p.num;</a:t>
            </a:r>
            <a:endParaRPr/>
          </a:p>
        </p:txBody>
      </p:sp>
      <p:pic>
        <p:nvPicPr>
          <p:cNvPr id="502" name="Google Shape;50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2931675"/>
            <a:ext cx="67151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Requêtes imbriquées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08" name="Google Shape;508;p69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 : </a:t>
            </a:r>
            <a:r>
              <a:rPr lang="fr" sz="1800">
                <a:solidFill>
                  <a:srgbClr val="FFFFFF"/>
                </a:solidFill>
              </a:rPr>
              <a:t>FROM … SELECT … AS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509" name="Google Shape;509;p69"/>
          <p:cNvGraphicFramePr/>
          <p:nvPr/>
        </p:nvGraphicFramePr>
        <p:xfrm>
          <a:off x="311700" y="15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Exercice 9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Ecrire une requête SQL qui permet de sélectionner les marques de voiture qui sont à la fois à Paris et à Lyon</a:t>
                      </a:r>
                      <a:endParaRPr sz="1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0" name="Google Shape;510;p69"/>
          <p:cNvGraphicFramePr/>
          <p:nvPr/>
        </p:nvGraphicFramePr>
        <p:xfrm>
          <a:off x="311700" y="274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Exercice 10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Ecrire une requête SQL qui permet de sélectionner les personnes qui ont une voiture Peugeot mais pas Fiat</a:t>
                      </a:r>
                      <a:endParaRPr sz="1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1" name="Google Shape;511;p69"/>
          <p:cNvGraphicFramePr/>
          <p:nvPr/>
        </p:nvGraphicFramePr>
        <p:xfrm>
          <a:off x="311700" y="401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Exercice 11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/>
                        <a:t>Ecrire une requête SQL qui permet de sélectionner les personnes qui ont le plus grand nombre de voitures</a:t>
                      </a:r>
                      <a:endParaRPr sz="16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Fonctions sur les chaînes de caractères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17" name="Google Shape;517;p70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518" name="Google Shape;518;p70"/>
          <p:cNvGraphicFramePr/>
          <p:nvPr/>
        </p:nvGraphicFramePr>
        <p:xfrm>
          <a:off x="311700" y="15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Plusieurs fonctions prédéfinies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fr" sz="1600" b="1"/>
                        <a:t>CONCAT</a:t>
                      </a:r>
                      <a:endParaRPr sz="1600" b="1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fr" sz="1600" b="1"/>
                        <a:t>TRIM</a:t>
                      </a:r>
                      <a:endParaRPr sz="1600" b="1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fr" sz="1600" b="1"/>
                        <a:t>LENGTH</a:t>
                      </a:r>
                      <a:endParaRPr sz="1600" b="1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fr" sz="1600" b="1"/>
                        <a:t>SUBSTRING</a:t>
                      </a:r>
                      <a:endParaRPr sz="1600" b="1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fr" sz="1600" b="1"/>
                        <a:t>UPPER</a:t>
                      </a:r>
                      <a:endParaRPr sz="1600" b="1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fr" sz="1600" b="1"/>
                        <a:t>LOWER</a:t>
                      </a:r>
                      <a:endParaRPr sz="1600" b="1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fr" sz="1600" b="1"/>
                        <a:t>…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Fonctions sur les chaînes de caractères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524" name="Google Shape;524;p71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25" name="Google Shape;525;p71"/>
          <p:cNvSpPr txBox="1"/>
          <p:nvPr/>
        </p:nvSpPr>
        <p:spPr>
          <a:xfrm>
            <a:off x="311700" y="1525050"/>
            <a:ext cx="8520600" cy="1046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Exemple avec </a:t>
            </a:r>
            <a:r>
              <a:rPr lang="fr">
                <a:solidFill>
                  <a:schemeClr val="dk1"/>
                </a:solidFill>
              </a:rPr>
              <a:t>CONCAT </a:t>
            </a:r>
            <a:r>
              <a:rPr lang="fr" b="1">
                <a:solidFill>
                  <a:schemeClr val="dk1"/>
                </a:solidFill>
              </a:rPr>
              <a:t>et</a:t>
            </a:r>
            <a:r>
              <a:rPr lang="fr">
                <a:solidFill>
                  <a:schemeClr val="dk1"/>
                </a:solidFill>
              </a:rPr>
              <a:t> UPPER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/>
              <a:t> </a:t>
            </a:r>
            <a:r>
              <a:rPr lang="fr" b="1">
                <a:solidFill>
                  <a:srgbClr val="0000FF"/>
                </a:solidFill>
              </a:rPr>
              <a:t>CONCAT</a:t>
            </a:r>
            <a:r>
              <a:rPr lang="fr"/>
              <a:t> (</a:t>
            </a:r>
            <a:r>
              <a:rPr lang="fr" b="1">
                <a:solidFill>
                  <a:srgbClr val="0000FF"/>
                </a:solidFill>
              </a:rPr>
              <a:t>UPPER</a:t>
            </a:r>
            <a:r>
              <a:rPr lang="fr"/>
              <a:t>(nom), prenom)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AS</a:t>
            </a:r>
            <a:r>
              <a:rPr lang="fr"/>
              <a:t> nom_complet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/>
              <a:t> personne;</a:t>
            </a:r>
            <a:endParaRPr/>
          </a:p>
        </p:txBody>
      </p:sp>
      <p:pic>
        <p:nvPicPr>
          <p:cNvPr id="526" name="Google Shape;52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2946500"/>
            <a:ext cx="50101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11700" y="108160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Considérons la base de données</a:t>
            </a:r>
            <a:r>
              <a:rPr lang="fr" sz="1600"/>
              <a:t> poei </a:t>
            </a:r>
            <a:r>
              <a:rPr lang="fr" sz="1600" b="1"/>
              <a:t>contenant les deux tables suivantes</a:t>
            </a:r>
            <a:endParaRPr sz="1600" b="1"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952500" y="181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personne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num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prenom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salaire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ville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Cohen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Leberre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Benabar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Hadad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Wick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Sophie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Bernard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Pierre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Karim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John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1800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Marseille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Lyon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Paris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311700" y="404385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num : la clé primaire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  <a:endParaRPr sz="2800">
              <a:solidFill>
                <a:srgbClr val="FFFFFF"/>
              </a:solidFill>
            </a:endParaRPr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952500" y="13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{6AAB1D4E-9156-4482-96C0-50D482D9E968}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vehicule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sng"/>
                        <a:t>immatriculation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marque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modele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annee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nump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600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Peugeot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Renault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Ford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Peugeot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Citroen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Ford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Fiat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5008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clio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fiesta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106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C4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Kuga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punto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2018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2008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" name="Google Shape;97;p19"/>
          <p:cNvSpPr txBox="1"/>
          <p:nvPr/>
        </p:nvSpPr>
        <p:spPr>
          <a:xfrm>
            <a:off x="311700" y="404385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immatriculation : la clé primaire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nump : clé étrangère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11700" y="14509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Script de la création de la base de données. Dans un terminal (shell) :</a:t>
            </a:r>
            <a:endParaRPr b="1"/>
          </a:p>
        </p:txBody>
      </p:sp>
      <p:sp>
        <p:nvSpPr>
          <p:cNvPr id="105" name="Google Shape;105;p20"/>
          <p:cNvSpPr txBox="1"/>
          <p:nvPr/>
        </p:nvSpPr>
        <p:spPr>
          <a:xfrm>
            <a:off x="268050" y="1915850"/>
            <a:ext cx="8520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CREATE DATABASE</a:t>
            </a:r>
            <a:r>
              <a:rPr lang="fr"/>
              <a:t> poei;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USE</a:t>
            </a:r>
            <a:r>
              <a:rPr lang="fr"/>
              <a:t> poei;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CREATE TABLE</a:t>
            </a:r>
            <a:r>
              <a:rPr lang="fr"/>
              <a:t> personne 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num </a:t>
            </a:r>
            <a:r>
              <a:rPr lang="fr" b="1">
                <a:solidFill>
                  <a:srgbClr val="0000FF"/>
                </a:solidFill>
              </a:rPr>
              <a:t>INT</a:t>
            </a:r>
            <a:r>
              <a:rPr lang="fr"/>
              <a:t> (3) </a:t>
            </a:r>
            <a:r>
              <a:rPr lang="fr" b="1">
                <a:solidFill>
                  <a:srgbClr val="0000FF"/>
                </a:solidFill>
              </a:rPr>
              <a:t>PRIMARY KEY</a:t>
            </a:r>
            <a:r>
              <a:rPr lang="fr"/>
              <a:t>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nom </a:t>
            </a:r>
            <a:r>
              <a:rPr lang="fr" b="1">
                <a:solidFill>
                  <a:srgbClr val="0000FF"/>
                </a:solidFill>
              </a:rPr>
              <a:t>VARCHAR</a:t>
            </a:r>
            <a:r>
              <a:rPr lang="fr"/>
              <a:t> (20),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pre</a:t>
            </a:r>
            <a:r>
              <a:rPr lang="fr">
                <a:solidFill>
                  <a:schemeClr val="dk1"/>
                </a:solidFill>
              </a:rPr>
              <a:t>nom </a:t>
            </a:r>
            <a:r>
              <a:rPr lang="fr" b="1">
                <a:solidFill>
                  <a:srgbClr val="0000FF"/>
                </a:solidFill>
              </a:rPr>
              <a:t>VARCHAR</a:t>
            </a:r>
            <a:r>
              <a:rPr lang="fr">
                <a:solidFill>
                  <a:schemeClr val="dk1"/>
                </a:solidFill>
              </a:rPr>
              <a:t> (20),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salaire </a:t>
            </a:r>
            <a:r>
              <a:rPr lang="fr" b="1">
                <a:solidFill>
                  <a:srgbClr val="0000FF"/>
                </a:solidFill>
              </a:rPr>
              <a:t>INT</a:t>
            </a:r>
            <a:r>
              <a:rPr lang="fr">
                <a:solidFill>
                  <a:schemeClr val="dk1"/>
                </a:solidFill>
              </a:rPr>
              <a:t>(4),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	ville </a:t>
            </a:r>
            <a:r>
              <a:rPr lang="fr" b="1">
                <a:solidFill>
                  <a:srgbClr val="0000FF"/>
                </a:solidFill>
              </a:rPr>
              <a:t>VARCHAR</a:t>
            </a:r>
            <a:r>
              <a:rPr lang="fr">
                <a:solidFill>
                  <a:schemeClr val="dk1"/>
                </a:solidFill>
              </a:rPr>
              <a:t> (20)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68050" y="4464125"/>
            <a:ext cx="85206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FFFFFF"/>
                </a:solidFill>
              </a:rPr>
              <a:t>A vous de créer la table vehicule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Introduction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10177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11700" y="14509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Script de la création de la base de données. Dans un terminal (shell) :</a:t>
            </a:r>
            <a:endParaRPr b="1"/>
          </a:p>
        </p:txBody>
      </p:sp>
      <p:sp>
        <p:nvSpPr>
          <p:cNvPr id="114" name="Google Shape;114;p21"/>
          <p:cNvSpPr txBox="1"/>
          <p:nvPr/>
        </p:nvSpPr>
        <p:spPr>
          <a:xfrm>
            <a:off x="268050" y="1915850"/>
            <a:ext cx="8520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CREATE TABLE</a:t>
            </a:r>
            <a:r>
              <a:rPr lang="fr"/>
              <a:t> vehicule 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immatriculation </a:t>
            </a:r>
            <a:r>
              <a:rPr lang="fr" b="1">
                <a:solidFill>
                  <a:srgbClr val="0000FF"/>
                </a:solidFill>
              </a:rPr>
              <a:t>INT</a:t>
            </a:r>
            <a:r>
              <a:rPr lang="fr"/>
              <a:t> (3) </a:t>
            </a:r>
            <a:r>
              <a:rPr lang="fr" b="1">
                <a:solidFill>
                  <a:srgbClr val="0000FF"/>
                </a:solidFill>
              </a:rPr>
              <a:t>PRIMARY KEY</a:t>
            </a:r>
            <a:r>
              <a:rPr lang="fr"/>
              <a:t>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marque </a:t>
            </a:r>
            <a:r>
              <a:rPr lang="fr" b="1">
                <a:solidFill>
                  <a:srgbClr val="0000FF"/>
                </a:solidFill>
              </a:rPr>
              <a:t>VARCHAR</a:t>
            </a:r>
            <a:r>
              <a:rPr lang="fr"/>
              <a:t> (20),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modele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 b="1">
                <a:solidFill>
                  <a:srgbClr val="0000FF"/>
                </a:solidFill>
              </a:rPr>
              <a:t>VARCHAR</a:t>
            </a:r>
            <a:r>
              <a:rPr lang="fr">
                <a:solidFill>
                  <a:schemeClr val="dk1"/>
                </a:solidFill>
              </a:rPr>
              <a:t> (20),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annee </a:t>
            </a:r>
            <a:r>
              <a:rPr lang="fr" b="1">
                <a:solidFill>
                  <a:srgbClr val="0000FF"/>
                </a:solidFill>
              </a:rPr>
              <a:t>INT</a:t>
            </a:r>
            <a:r>
              <a:rPr lang="fr">
                <a:solidFill>
                  <a:schemeClr val="dk1"/>
                </a:solidFill>
              </a:rPr>
              <a:t>(4),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	nump </a:t>
            </a:r>
            <a:r>
              <a:rPr lang="fr" b="1">
                <a:solidFill>
                  <a:srgbClr val="0000FF"/>
                </a:solidFill>
              </a:rPr>
              <a:t>INT</a:t>
            </a:r>
            <a:r>
              <a:rPr lang="fr">
                <a:solidFill>
                  <a:schemeClr val="dk1"/>
                </a:solidFill>
              </a:rPr>
              <a:t> (3),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	</a:t>
            </a:r>
            <a:r>
              <a:rPr lang="fr" b="1">
                <a:solidFill>
                  <a:srgbClr val="0000FF"/>
                </a:solidFill>
              </a:rPr>
              <a:t>CONSTRAINT</a:t>
            </a:r>
            <a:r>
              <a:rPr lang="fr">
                <a:solidFill>
                  <a:schemeClr val="dk1"/>
                </a:solidFill>
              </a:rPr>
              <a:t> fk_vehicule_personne </a:t>
            </a:r>
            <a:r>
              <a:rPr lang="fr" b="1">
                <a:solidFill>
                  <a:srgbClr val="0000FF"/>
                </a:solidFill>
              </a:rPr>
              <a:t>FOREIGN KEY</a:t>
            </a:r>
            <a:r>
              <a:rPr lang="fr">
                <a:solidFill>
                  <a:schemeClr val="dk1"/>
                </a:solidFill>
              </a:rPr>
              <a:t> (nump) </a:t>
            </a:r>
            <a:r>
              <a:rPr lang="fr" b="1">
                <a:solidFill>
                  <a:srgbClr val="0000FF"/>
                </a:solidFill>
              </a:rPr>
              <a:t>REFERENCES</a:t>
            </a:r>
            <a:r>
              <a:rPr lang="fr">
                <a:solidFill>
                  <a:schemeClr val="dk1"/>
                </a:solidFill>
              </a:rPr>
              <a:t> personne (num)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2373</Words>
  <Application>Microsoft Office PowerPoint</Application>
  <PresentationFormat>Affichage à l'écran (16:9)</PresentationFormat>
  <Paragraphs>485</Paragraphs>
  <Slides>59</Slides>
  <Notes>59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1" baseType="lpstr"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Delacroix Guillaume</cp:lastModifiedBy>
  <cp:revision>1</cp:revision>
  <dcterms:modified xsi:type="dcterms:W3CDTF">2022-06-22T09:02:09Z</dcterms:modified>
</cp:coreProperties>
</file>