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7583C2-FA3E-4D3E-AB2C-C45C3FE98FC5}">
  <a:tblStyle styleId="{D47583C2-FA3E-4D3E-AB2C-C45C3FE98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5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7b6790d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7b6790d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b6790d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7b6790dc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7b6790dc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7b6790dc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b6790dc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b6790dc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7b6790dc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7b6790dc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b6790dc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7b6790dc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b6790dc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b6790dc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7b6790dc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7b6790dc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7b6790dc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7b6790dc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7b6790dc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7b6790dc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b6790d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b6790d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b6790d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b6790d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b6790d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b6790d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b6790d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b6790dc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b6790dc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b6790dc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7b6790d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7b6790dc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b6790dc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7b6790dc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b6790dc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b6790dc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</a:t>
            </a:r>
            <a:r>
              <a:rPr lang="fr" sz="5200"/>
              <a:t>Procédures stockées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&amp; triggers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dirty="0">
                <a:solidFill>
                  <a:srgbClr val="595959"/>
                </a:solidFill>
              </a:rPr>
              <a:t>Afpa - 2022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1401900"/>
            <a:ext cx="8520600" cy="1800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/>
              <a:t>Autre structure de contrôle : </a:t>
            </a:r>
            <a:r>
              <a:rPr lang="fr" sz="1500"/>
              <a:t>CASE … WHEN … THEN … ELSE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000FF"/>
                </a:solidFill>
              </a:rPr>
              <a:t>CASE</a:t>
            </a:r>
            <a:r>
              <a:rPr lang="fr" sz="1500" b="1"/>
              <a:t> </a:t>
            </a:r>
            <a:r>
              <a:rPr lang="fr" sz="1500"/>
              <a:t>nomVariable</a:t>
            </a:r>
            <a:endParaRPr sz="15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000FF"/>
                </a:solidFill>
              </a:rPr>
              <a:t>WHEN</a:t>
            </a:r>
            <a:r>
              <a:rPr lang="fr" sz="1500" b="1"/>
              <a:t> </a:t>
            </a:r>
            <a:r>
              <a:rPr lang="fr" sz="1500"/>
              <a:t>value1</a:t>
            </a:r>
            <a:r>
              <a:rPr lang="fr" sz="1500" b="1"/>
              <a:t> </a:t>
            </a:r>
            <a:r>
              <a:rPr lang="fr" sz="1500" b="1">
                <a:solidFill>
                  <a:srgbClr val="0000FF"/>
                </a:solidFill>
              </a:rPr>
              <a:t>THEN</a:t>
            </a:r>
            <a:r>
              <a:rPr lang="fr" sz="1500" b="1"/>
              <a:t> </a:t>
            </a:r>
            <a:r>
              <a:rPr lang="fr" sz="1500"/>
              <a:t>traitement1;</a:t>
            </a:r>
            <a:endParaRPr sz="15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000FF"/>
                </a:solidFill>
              </a:rPr>
              <a:t>WHEN</a:t>
            </a:r>
            <a:r>
              <a:rPr lang="fr" sz="1500" b="1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value2</a:t>
            </a:r>
            <a:r>
              <a:rPr lang="fr" sz="1500" b="1">
                <a:solidFill>
                  <a:schemeClr val="dk1"/>
                </a:solidFill>
              </a:rPr>
              <a:t> </a:t>
            </a:r>
            <a:r>
              <a:rPr lang="fr" sz="1500" b="1">
                <a:solidFill>
                  <a:srgbClr val="0000FF"/>
                </a:solidFill>
              </a:rPr>
              <a:t>THEN</a:t>
            </a:r>
            <a:r>
              <a:rPr lang="fr" sz="1500" b="1">
                <a:solidFill>
                  <a:schemeClr val="dk1"/>
                </a:solidFill>
              </a:rPr>
              <a:t> </a:t>
            </a:r>
            <a:r>
              <a:rPr lang="fr" sz="1500">
                <a:solidFill>
                  <a:schemeClr val="dk1"/>
                </a:solidFill>
              </a:rPr>
              <a:t>traitement2;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 b="1">
                <a:solidFill>
                  <a:schemeClr val="dk1"/>
                </a:solidFill>
              </a:rPr>
              <a:t>…</a:t>
            </a:r>
            <a:endParaRPr sz="15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000FF"/>
                </a:solidFill>
              </a:rPr>
              <a:t>ELSE</a:t>
            </a:r>
            <a:r>
              <a:rPr lang="fr" sz="1500" b="1"/>
              <a:t> </a:t>
            </a:r>
            <a:r>
              <a:rPr lang="fr" sz="1500"/>
              <a:t>autreTraitement;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>
                <a:solidFill>
                  <a:srgbClr val="0000FF"/>
                </a:solidFill>
              </a:rPr>
              <a:t>END CASE</a:t>
            </a:r>
            <a:r>
              <a:rPr lang="fr" sz="1500" b="1"/>
              <a:t>;</a:t>
            </a:r>
            <a:endParaRPr sz="1500" b="1"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11700" y="3306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 b="1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chemeClr val="dk1"/>
                          </a:solidFill>
                        </a:rPr>
                        <a:t>En utilisant CASE … WHEN … THEN … ELSE, écrire une </a:t>
                      </a:r>
                      <a:r>
                        <a:rPr lang="fr" sz="1500" b="1">
                          <a:solidFill>
                            <a:schemeClr val="dk1"/>
                          </a:solidFill>
                        </a:rPr>
                        <a:t>procédure stockée</a:t>
                      </a:r>
                      <a:r>
                        <a:rPr lang="fr" sz="1500">
                          <a:solidFill>
                            <a:schemeClr val="dk1"/>
                          </a:solidFill>
                        </a:rPr>
                        <a:t> qui permet d’augmenter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fr" sz="1500">
                          <a:solidFill>
                            <a:schemeClr val="dk1"/>
                          </a:solidFill>
                        </a:rPr>
                        <a:t>de 200 € le salaire de la personne qui habite à Marseille et qui a un véhicule si son salaire est égal au SMIC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fr" sz="1500">
                          <a:solidFill>
                            <a:schemeClr val="dk1"/>
                          </a:solidFill>
                        </a:rPr>
                        <a:t>de 100 € sinon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1401900"/>
            <a:ext cx="8520600" cy="116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LA boucle : </a:t>
            </a:r>
            <a:r>
              <a:rPr lang="fr" sz="1600"/>
              <a:t>WHILE … DO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WHILE</a:t>
            </a:r>
            <a:r>
              <a:rPr lang="fr" sz="1600" b="1"/>
              <a:t> </a:t>
            </a:r>
            <a:r>
              <a:rPr lang="fr" sz="1600"/>
              <a:t>condition(s) </a:t>
            </a:r>
            <a:r>
              <a:rPr lang="fr" sz="1600" b="1">
                <a:solidFill>
                  <a:srgbClr val="0000FF"/>
                </a:solidFill>
              </a:rPr>
              <a:t>DO</a:t>
            </a:r>
            <a:endParaRPr sz="16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FF0000"/>
                </a:solidFill>
              </a:rPr>
              <a:t>– traitements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WHILE</a:t>
            </a:r>
            <a:r>
              <a:rPr lang="fr" sz="1600" b="1"/>
              <a:t>;</a:t>
            </a:r>
            <a:endParaRPr sz="1600" b="1"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11700" y="300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En utilisant WHILE … DO, écrire une </a:t>
                      </a:r>
                      <a:r>
                        <a:rPr lang="fr" sz="1600" b="1">
                          <a:solidFill>
                            <a:schemeClr val="dk1"/>
                          </a:solidFill>
                        </a:rPr>
                        <a:t>procédure stockée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qui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prend deux paramètres : </a:t>
                      </a:r>
                      <a:r>
                        <a:rPr lang="fr" sz="1600" i="1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</a:t>
                      </a:r>
                      <a:r>
                        <a:rPr lang="fr" sz="1600" i="1">
                          <a:solidFill>
                            <a:schemeClr val="dk1"/>
                          </a:solidFill>
                        </a:rPr>
                        <a:t>somme</a:t>
                      </a:r>
                      <a:endParaRPr sz="1600" i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permet d’ajouter </a:t>
                      </a:r>
                      <a:r>
                        <a:rPr lang="fr" sz="1600" i="1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fois </a:t>
                      </a:r>
                      <a:r>
                        <a:rPr lang="fr" sz="1600" i="1">
                          <a:solidFill>
                            <a:schemeClr val="dk1"/>
                          </a:solidFill>
                        </a:rPr>
                        <a:t>somme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au salaire de la personne qui habite à Marseille et qui a un véhicule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11700" y="1401900"/>
            <a:ext cx="85206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La boucle : </a:t>
            </a:r>
            <a:r>
              <a:rPr lang="fr" sz="1600"/>
              <a:t>REPEAT … UNTIL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REPEAT</a:t>
            </a:r>
            <a:r>
              <a:rPr lang="fr" sz="1600" b="1"/>
              <a:t> </a:t>
            </a:r>
            <a:endParaRPr sz="16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FF0000"/>
                </a:solidFill>
              </a:rPr>
              <a:t>– traitements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b="1">
                <a:solidFill>
                  <a:srgbClr val="0000FF"/>
                </a:solidFill>
              </a:rPr>
              <a:t>UNTIL </a:t>
            </a:r>
            <a:r>
              <a:rPr lang="fr" sz="1600">
                <a:solidFill>
                  <a:schemeClr val="dk1"/>
                </a:solidFill>
              </a:rPr>
              <a:t>condition(s)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REPEAT</a:t>
            </a:r>
            <a:r>
              <a:rPr lang="fr" sz="1600" b="1"/>
              <a:t>;</a:t>
            </a:r>
            <a:endParaRPr sz="1600" b="1"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311700" y="300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Refaire l’exercice précédent avec REPEAT … UNTIL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401900"/>
            <a:ext cx="8520600" cy="233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On peut aussi définir des libellés et utiliser </a:t>
            </a:r>
            <a:r>
              <a:rPr lang="fr"/>
              <a:t>ITERATE … LEAVE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label_loop: </a:t>
            </a:r>
            <a:r>
              <a:rPr lang="fr">
                <a:solidFill>
                  <a:schemeClr val="dk1"/>
                </a:solidFill>
              </a:rPr>
              <a:t>boucle</a:t>
            </a:r>
            <a:r>
              <a:rPr lang="fr" b="1">
                <a:solidFill>
                  <a:srgbClr val="0000FF"/>
                </a:solidFill>
              </a:rPr>
              <a:t> </a:t>
            </a:r>
            <a:r>
              <a:rPr lang="fr">
                <a:solidFill>
                  <a:srgbClr val="FF0000"/>
                </a:solidFill>
              </a:rPr>
              <a:t>-- peut être WHILE, REPEAT ou autre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-- traitements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IF </a:t>
            </a:r>
            <a:r>
              <a:rPr lang="fr">
                <a:solidFill>
                  <a:schemeClr val="dk1"/>
                </a:solidFill>
              </a:rPr>
              <a:t>conditions</a:t>
            </a:r>
            <a:r>
              <a:rPr lang="fr" b="1">
                <a:solidFill>
                  <a:srgbClr val="0000FF"/>
                </a:solidFill>
              </a:rPr>
              <a:t> THEN</a:t>
            </a:r>
            <a:endParaRPr b="1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LEAVE </a:t>
            </a:r>
            <a:r>
              <a:rPr lang="fr">
                <a:solidFill>
                  <a:schemeClr val="dk1"/>
                </a:solidFill>
              </a:rPr>
              <a:t>label_loop;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END IF;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IF </a:t>
            </a:r>
            <a:r>
              <a:rPr lang="fr">
                <a:solidFill>
                  <a:schemeClr val="dk1"/>
                </a:solidFill>
              </a:rPr>
              <a:t>autres_conditions</a:t>
            </a:r>
            <a:r>
              <a:rPr lang="fr" b="1">
                <a:solidFill>
                  <a:srgbClr val="0000FF"/>
                </a:solidFill>
              </a:rPr>
              <a:t> THEN</a:t>
            </a:r>
            <a:endParaRPr b="1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ITERATE </a:t>
            </a:r>
            <a:r>
              <a:rPr lang="fr">
                <a:solidFill>
                  <a:schemeClr val="dk1"/>
                </a:solidFill>
              </a:rPr>
              <a:t>label_loop;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END IF;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END LOOP;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311700" y="39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ITERATE permet de relancer une itération en ignorant le reste du code (de la boucle)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LEAVE permet de quitter la boucle en ignorant le reste du code (de la boucle)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1401900"/>
            <a:ext cx="8520600" cy="1693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La boucle  </a:t>
            </a:r>
            <a:r>
              <a:rPr lang="fr"/>
              <a:t>LOOP … LEAVE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label_loop: </a:t>
            </a:r>
            <a:r>
              <a:rPr lang="fr">
                <a:solidFill>
                  <a:schemeClr val="dk1"/>
                </a:solidFill>
              </a:rPr>
              <a:t>LOOP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-- traitements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IF </a:t>
            </a:r>
            <a:r>
              <a:rPr lang="fr">
                <a:solidFill>
                  <a:schemeClr val="dk1"/>
                </a:solidFill>
              </a:rPr>
              <a:t>conditions</a:t>
            </a:r>
            <a:r>
              <a:rPr lang="fr" b="1">
                <a:solidFill>
                  <a:srgbClr val="0000FF"/>
                </a:solidFill>
              </a:rPr>
              <a:t> THEN</a:t>
            </a:r>
            <a:endParaRPr b="1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LEAVE </a:t>
            </a:r>
            <a:r>
              <a:rPr lang="fr">
                <a:solidFill>
                  <a:schemeClr val="dk1"/>
                </a:solidFill>
              </a:rPr>
              <a:t>label_loop;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END IF;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END LOOP;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311700" y="15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Triggers (déclencheurs)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Un ensemble d’instructions SQL attaché à une table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Exécuté avant ou après un évènement sur la table de type (insertion, modification ou suppression)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Google Shape;164;p27"/>
          <p:cNvGraphicFramePr/>
          <p:nvPr/>
        </p:nvGraphicFramePr>
        <p:xfrm>
          <a:off x="311700" y="31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Pour une table donnée, un seul trigger par événement et par moment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Possibilité d’avoir un un trigger </a:t>
                      </a:r>
                      <a:r>
                        <a:rPr lang="fr" sz="1600" b="1" i="1">
                          <a:solidFill>
                            <a:schemeClr val="dk1"/>
                          </a:solidFill>
                        </a:rPr>
                        <a:t>before insert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un </a:t>
                      </a:r>
                      <a:r>
                        <a:rPr lang="fr" sz="1600" b="1" i="1">
                          <a:solidFill>
                            <a:schemeClr val="dk1"/>
                          </a:solidFill>
                        </a:rPr>
                        <a:t>after insert</a:t>
                      </a:r>
                      <a:endParaRPr sz="1600" b="1" i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Possibilité d’avoir un un trigger </a:t>
                      </a:r>
                      <a:r>
                        <a:rPr lang="fr" sz="1600" b="1" i="1">
                          <a:solidFill>
                            <a:schemeClr val="dk1"/>
                          </a:solidFill>
                        </a:rPr>
                        <a:t>before update</a:t>
                      </a:r>
                      <a:r>
                        <a:rPr lang="fr" sz="1600">
                          <a:solidFill>
                            <a:schemeClr val="dk1"/>
                          </a:solidFill>
                        </a:rPr>
                        <a:t> et un </a:t>
                      </a:r>
                      <a:r>
                        <a:rPr lang="fr" sz="1600" b="1" i="1">
                          <a:solidFill>
                            <a:schemeClr val="dk1"/>
                          </a:solidFill>
                        </a:rPr>
                        <a:t>after update</a:t>
                      </a:r>
                      <a:endParaRPr sz="1600" b="1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311700" y="15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OLD et NEW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OLD.colonne désigne l’ancienne valeur de colonne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NEW.colonne désigne la nouvelle valeur de colonne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2" name="Google Shape;172;p28"/>
          <p:cNvGraphicFramePr/>
          <p:nvPr/>
        </p:nvGraphicFramePr>
        <p:xfrm>
          <a:off x="311700" y="310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Exemple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Avant chaque insertion d’un nouveau tuple dans la table personne, si une valeur pour la colonne ville n’a pas été renseignée, on attribue la valeur Marseille à la colonne ville</a:t>
                      </a:r>
                      <a:endParaRPr sz="1600" b="1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11700" y="1401900"/>
            <a:ext cx="8520600" cy="2893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Le trigger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DELIMITER |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TRIGGER </a:t>
            </a:r>
            <a:r>
              <a:rPr lang="fr" sz="1600">
                <a:solidFill>
                  <a:schemeClr val="dk1"/>
                </a:solidFill>
              </a:rPr>
              <a:t>setVilleMarseille</a:t>
            </a:r>
            <a:r>
              <a:rPr lang="fr" sz="1600" b="1">
                <a:solidFill>
                  <a:srgbClr val="0000FF"/>
                </a:solidFill>
              </a:rPr>
              <a:t> BEFORE INSERT ON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FOR EACH ROW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BEGIN</a:t>
            </a:r>
            <a:endParaRPr sz="16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IF </a:t>
            </a:r>
            <a:r>
              <a:rPr lang="fr" sz="1600">
                <a:solidFill>
                  <a:schemeClr val="dk1"/>
                </a:solidFill>
              </a:rPr>
              <a:t>NEW.ville</a:t>
            </a:r>
            <a:r>
              <a:rPr lang="fr" sz="1600" b="1">
                <a:solidFill>
                  <a:srgbClr val="0000FF"/>
                </a:solidFill>
              </a:rPr>
              <a:t> IS NULL THEN</a:t>
            </a:r>
            <a:endParaRPr sz="1600" b="1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SET </a:t>
            </a:r>
            <a:r>
              <a:rPr lang="fr" sz="1600">
                <a:solidFill>
                  <a:schemeClr val="dk1"/>
                </a:solidFill>
              </a:rPr>
              <a:t>NEW.ville = ’Marseille’;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IF;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</a:t>
            </a:r>
            <a:r>
              <a:rPr lang="fr" sz="1600" b="1">
                <a:solidFill>
                  <a:schemeClr val="dk1"/>
                </a:solidFill>
              </a:rPr>
              <a:t>|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DELIMITER ;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311700" y="202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Exercice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Ecrire un trigger qui vérifie avant chaque augmentation de salaire si la différence entre l’ancien et le nouveau salaire dépasse 200 euros.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Si c’est bien le cas, on annule l’augmentation.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</a:rPr>
                        <a:t>Sinon, l’augmentation est acceptée.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Triggers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311700" y="1401900"/>
            <a:ext cx="8520600" cy="2893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Solution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DELIMITER |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TRIGGER </a:t>
            </a:r>
            <a:r>
              <a:rPr lang="fr" sz="1600">
                <a:solidFill>
                  <a:schemeClr val="dk1"/>
                </a:solidFill>
              </a:rPr>
              <a:t>augmenterSalaire</a:t>
            </a:r>
            <a:r>
              <a:rPr lang="fr" sz="1600" b="1">
                <a:solidFill>
                  <a:srgbClr val="0000FF"/>
                </a:solidFill>
              </a:rPr>
              <a:t> BEFORE UPDATE ON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FOR EACH ROW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BEGIN</a:t>
            </a:r>
            <a:endParaRPr sz="16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IF </a:t>
            </a:r>
            <a:r>
              <a:rPr lang="fr" sz="1600">
                <a:solidFill>
                  <a:schemeClr val="dk1"/>
                </a:solidFill>
              </a:rPr>
              <a:t>NEW.salaire &gt;= OLD.salaire + 200</a:t>
            </a:r>
            <a:r>
              <a:rPr lang="fr" sz="1600" b="1">
                <a:solidFill>
                  <a:srgbClr val="0000FF"/>
                </a:solidFill>
              </a:rPr>
              <a:t> THEN</a:t>
            </a:r>
            <a:endParaRPr sz="1600" b="1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SET </a:t>
            </a:r>
            <a:r>
              <a:rPr lang="fr" sz="1600">
                <a:solidFill>
                  <a:schemeClr val="dk1"/>
                </a:solidFill>
              </a:rPr>
              <a:t>NEW.salaire = OLD.salaire;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IF;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</a:t>
            </a:r>
            <a:r>
              <a:rPr lang="fr" sz="1600" b="1">
                <a:solidFill>
                  <a:schemeClr val="dk1"/>
                </a:solidFill>
              </a:rPr>
              <a:t>|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chemeClr val="dk1"/>
                </a:solidFill>
              </a:rPr>
              <a:t>DELIMITER ;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Procédures stockées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Triggers (déclencheurs)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Plan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11700" y="15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Procédures stockées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Disponibles depuis la version 5 de </a:t>
                      </a:r>
                      <a:r>
                        <a:rPr lang="fr" sz="1800" b="1"/>
                        <a:t>MySQL</a:t>
                      </a:r>
                      <a:endParaRPr sz="1800" b="1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Ensemble d’instructions SQL portant un nom, qu’on peut utiliser pour l’appeler : </a:t>
                      </a:r>
                      <a:endParaRPr sz="18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0000FF"/>
                          </a:solidFill>
                        </a:rPr>
                        <a:t>CALL</a:t>
                      </a:r>
                      <a:r>
                        <a:rPr lang="fr" sz="1800"/>
                        <a:t> nomProcedure()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Facilitant certains traitements sur une ou plusieurs tables (possibilité d’effectuer des tests, des boucles, …)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Minimisant les échanges entre le client et le serveurs de données</a:t>
                      </a:r>
                      <a:endParaRPr sz="1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42150" y="1456325"/>
            <a:ext cx="8490300" cy="1416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Pour créer une procédure stockée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PROCEDURE</a:t>
            </a:r>
            <a:r>
              <a:rPr lang="fr" sz="1600"/>
              <a:t> nomProcedure (les paramètres)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BEGIN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r>
              <a:rPr lang="fr" sz="1600" b="1">
                <a:solidFill>
                  <a:srgbClr val="FF0000"/>
                </a:solidFill>
              </a:rPr>
              <a:t>– traitements = les instructions SQL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</a:t>
            </a:r>
            <a:endParaRPr sz="1600" b="1">
              <a:solidFill>
                <a:srgbClr val="0000FF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31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 b="1">
                          <a:solidFill>
                            <a:srgbClr val="FFFFFF"/>
                          </a:solidFill>
                        </a:rPr>
                        <a:t>Remarques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Chaque instruction SQL d’une procédure doit se terminer par </a:t>
                      </a:r>
                      <a:r>
                        <a:rPr lang="fr" sz="1800" b="1">
                          <a:solidFill>
                            <a:srgbClr val="FF0000"/>
                          </a:solidFill>
                        </a:rPr>
                        <a:t>;</a:t>
                      </a: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 (délimiteur)</a:t>
                      </a:r>
                      <a:endParaRPr sz="1800" b="1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Chaque requête SQL doit aussi se terminer par </a:t>
                      </a:r>
                      <a:r>
                        <a:rPr lang="fr" sz="1800" b="1">
                          <a:solidFill>
                            <a:srgbClr val="FF0000"/>
                          </a:solidFill>
                        </a:rPr>
                        <a:t>;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Char char="●"/>
                      </a:pPr>
                      <a:r>
                        <a:rPr lang="fr" sz="1800">
                          <a:solidFill>
                            <a:srgbClr val="FF0000"/>
                          </a:solidFill>
                        </a:rPr>
                        <a:t>Il faut changer le délimiteur avant le début de la procédure et le remettre à la fin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42150" y="1456325"/>
            <a:ext cx="8490300" cy="1908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/>
              <a:t>Pour créer une procédure stockée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DELIMITER |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CREATE PROCEDURE</a:t>
            </a:r>
            <a:r>
              <a:rPr lang="fr" sz="1600"/>
              <a:t> nomProcedure (les paramètres)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BEGIN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</a:t>
            </a:r>
            <a:r>
              <a:rPr lang="fr" sz="1600" b="1">
                <a:solidFill>
                  <a:srgbClr val="FF0000"/>
                </a:solidFill>
              </a:rPr>
              <a:t>– traitements = les instructions SQL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END |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>
                <a:solidFill>
                  <a:srgbClr val="0000FF"/>
                </a:solidFill>
              </a:rPr>
              <a:t>DELIMITER;</a:t>
            </a:r>
            <a:endParaRPr sz="16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26850" y="2814200"/>
            <a:ext cx="8490300" cy="233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Déclaration de la procédure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DELIMITER |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CREATE PROCEDURE</a:t>
            </a:r>
            <a:r>
              <a:rPr lang="fr"/>
              <a:t> augmenterSalaireMin (somme </a:t>
            </a:r>
            <a:r>
              <a:rPr lang="fr" b="1">
                <a:solidFill>
                  <a:srgbClr val="0000FF"/>
                </a:solidFill>
              </a:rPr>
              <a:t>int</a:t>
            </a:r>
            <a:r>
              <a:rPr lang="fr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BEGIN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r>
              <a:rPr lang="fr" b="1">
                <a:solidFill>
                  <a:srgbClr val="0000FF"/>
                </a:solidFill>
              </a:rPr>
              <a:t>DECLARE</a:t>
            </a:r>
            <a:r>
              <a:rPr lang="fr" b="1">
                <a:solidFill>
                  <a:schemeClr val="dk1"/>
                </a:solidFill>
              </a:rPr>
              <a:t> id int;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SELECT</a:t>
            </a:r>
            <a:r>
              <a:rPr lang="fr" b="1">
                <a:solidFill>
                  <a:schemeClr val="dk1"/>
                </a:solidFill>
              </a:rPr>
              <a:t> num </a:t>
            </a:r>
            <a:r>
              <a:rPr lang="fr" b="1">
                <a:solidFill>
                  <a:srgbClr val="0000FF"/>
                </a:solidFill>
              </a:rPr>
              <a:t>INTO</a:t>
            </a:r>
            <a:r>
              <a:rPr lang="fr" b="1">
                <a:solidFill>
                  <a:schemeClr val="dk1"/>
                </a:solidFill>
              </a:rPr>
              <a:t> id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 b="1">
                <a:solidFill>
                  <a:schemeClr val="dk1"/>
                </a:solidFill>
              </a:rPr>
              <a:t> personne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 b="1">
                <a:solidFill>
                  <a:schemeClr val="dk1"/>
                </a:solidFill>
              </a:rPr>
              <a:t> salaire = (</a:t>
            </a:r>
            <a:r>
              <a:rPr lang="fr" b="1">
                <a:solidFill>
                  <a:srgbClr val="0000FF"/>
                </a:solidFill>
              </a:rPr>
              <a:t>SELECT MIN</a:t>
            </a:r>
            <a:r>
              <a:rPr lang="fr" b="1">
                <a:solidFill>
                  <a:schemeClr val="dk1"/>
                </a:solidFill>
              </a:rPr>
              <a:t>(salaire) </a:t>
            </a:r>
            <a:r>
              <a:rPr lang="fr" b="1">
                <a:solidFill>
                  <a:srgbClr val="0000FF"/>
                </a:solidFill>
              </a:rPr>
              <a:t>FROM</a:t>
            </a:r>
            <a:r>
              <a:rPr lang="fr" b="1">
                <a:solidFill>
                  <a:schemeClr val="dk1"/>
                </a:solidFill>
              </a:rPr>
              <a:t> personne);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UPDATE</a:t>
            </a:r>
            <a:r>
              <a:rPr lang="fr" b="1">
                <a:solidFill>
                  <a:schemeClr val="dk1"/>
                </a:solidFill>
              </a:rPr>
              <a:t> personne </a:t>
            </a:r>
            <a:r>
              <a:rPr lang="fr" b="1">
                <a:solidFill>
                  <a:srgbClr val="0000FF"/>
                </a:solidFill>
              </a:rPr>
              <a:t>SET</a:t>
            </a:r>
            <a:r>
              <a:rPr lang="fr" b="1">
                <a:solidFill>
                  <a:schemeClr val="dk1"/>
                </a:solidFill>
              </a:rPr>
              <a:t> salaire = salaire + somme </a:t>
            </a:r>
            <a:r>
              <a:rPr lang="fr" b="1">
                <a:solidFill>
                  <a:srgbClr val="0000FF"/>
                </a:solidFill>
              </a:rPr>
              <a:t>WHERE</a:t>
            </a:r>
            <a:r>
              <a:rPr lang="fr" b="1">
                <a:solidFill>
                  <a:schemeClr val="dk1"/>
                </a:solidFill>
              </a:rPr>
              <a:t> num = id;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END </a:t>
            </a:r>
            <a:r>
              <a:rPr lang="fr" b="1">
                <a:solidFill>
                  <a:schemeClr val="dk1"/>
                </a:solidFill>
              </a:rPr>
              <a:t>|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DELIMITER ;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311700" y="144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b="1">
                          <a:solidFill>
                            <a:srgbClr val="FFFFFF"/>
                          </a:solidFill>
                        </a:rPr>
                        <a:t>Exemple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Créez une procédure stockée qui augmente le salaire de la personne ayant le plus petit salaire de la table personne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"/>
                        <a:t>Le montant à ajouter au salaire est passé en paramètre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144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Explication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DECLARE</a:t>
                      </a:r>
                      <a:r>
                        <a:rPr lang="fr" sz="1600"/>
                        <a:t> permet de déclarer une variable et </a:t>
                      </a: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DEFAULT</a:t>
                      </a:r>
                      <a:r>
                        <a:rPr lang="fr" sz="1600"/>
                        <a:t> de l’initialiser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INTO</a:t>
                      </a:r>
                      <a:r>
                        <a:rPr lang="fr" sz="1600"/>
                        <a:t> permet d’indiquer le nom de la variable dans laquelle on va placer le contenu du </a:t>
                      </a:r>
                      <a:r>
                        <a:rPr lang="fr" sz="1600" b="1">
                          <a:solidFill>
                            <a:srgbClr val="0000FF"/>
                          </a:solidFill>
                        </a:rPr>
                        <a:t>SELECT</a:t>
                      </a:r>
                      <a:endParaRPr sz="16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Google Shape;100;p19"/>
          <p:cNvGraphicFramePr/>
          <p:nvPr/>
        </p:nvGraphicFramePr>
        <p:xfrm>
          <a:off x="311700" y="311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FF0000"/>
                          </a:solidFill>
                        </a:rPr>
                        <a:t>SELECT INTO </a:t>
                      </a: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permet de sélectionner seulement une ligne. Une erreur sera générée si la requête sélectionne plusieurs lignes. En cas de doute, pensez à ajouter</a:t>
                      </a:r>
                      <a:r>
                        <a:rPr lang="fr" sz="1600">
                          <a:solidFill>
                            <a:srgbClr val="FF0000"/>
                          </a:solidFill>
                        </a:rPr>
                        <a:t> LIMIT 1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311700" y="3867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{D47583C2-FA3E-4D3E-AB2C-C45C3FE98FC5}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FFFF"/>
                          </a:solidFill>
                        </a:rPr>
                        <a:t>Remarque</a:t>
                      </a:r>
                      <a:endParaRPr sz="16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FF0000"/>
                          </a:solidFill>
                        </a:rPr>
                        <a:t>On ne peut pas modifier une procédure avec MySQL. Il faut donc la supprimer et la recréer.</a:t>
                      </a:r>
                      <a:endParaRPr sz="16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311700" y="140190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Appel de la procédure (exécution)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CALL</a:t>
            </a:r>
            <a:r>
              <a:rPr lang="fr" b="1"/>
              <a:t> </a:t>
            </a:r>
            <a:r>
              <a:rPr lang="fr"/>
              <a:t>augmenterSalaireMin(50);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2120875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consulter le code de la procédure </a:t>
            </a:r>
            <a:r>
              <a:rPr lang="fr">
                <a:solidFill>
                  <a:schemeClr val="dk1"/>
                </a:solidFill>
              </a:rPr>
              <a:t>augmenterSalaireMin</a:t>
            </a:r>
            <a:r>
              <a:rPr lang="fr" b="1"/>
              <a:t>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SHOW CREATE PROCEDURE</a:t>
            </a:r>
            <a:r>
              <a:rPr lang="fr" b="1"/>
              <a:t> augmenterSalaireMin;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2839850"/>
            <a:ext cx="85206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Pour supprimer la procédure </a:t>
            </a:r>
            <a:r>
              <a:rPr lang="fr">
                <a:solidFill>
                  <a:schemeClr val="dk1"/>
                </a:solidFill>
              </a:rPr>
              <a:t>augmenterSalaireMin</a:t>
            </a:r>
            <a:r>
              <a:rPr lang="fr" b="1"/>
              <a:t>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rgbClr val="0000FF"/>
                </a:solidFill>
              </a:rPr>
              <a:t>DROP PROCEDURE IF EXISTS</a:t>
            </a:r>
            <a:r>
              <a:rPr lang="fr" b="1"/>
              <a:t> augmenterSalaireMin;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11700" y="445025"/>
            <a:ext cx="8520600" cy="4332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Procédures stockées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311700" y="865325"/>
            <a:ext cx="8520600" cy="4332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SQL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11700" y="1401900"/>
            <a:ext cx="8520600" cy="3586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/>
              <a:t>Il est possible d’utiliser une structure de contrôle de type </a:t>
            </a:r>
            <a:r>
              <a:rPr lang="fr" sz="1300"/>
              <a:t>IF … THEN … ELSE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/>
              <a:t>DELIMITER |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CREATE PROCEDURE </a:t>
            </a:r>
            <a:r>
              <a:rPr lang="fr" sz="1300">
                <a:solidFill>
                  <a:schemeClr val="dk1"/>
                </a:solidFill>
              </a:rPr>
              <a:t>augmenterSalaireMin(somme int)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BEGIN</a:t>
            </a:r>
            <a:endParaRPr sz="13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	DECLARE </a:t>
            </a:r>
            <a:r>
              <a:rPr lang="fr" sz="1300">
                <a:solidFill>
                  <a:schemeClr val="dk1"/>
                </a:solidFill>
              </a:rPr>
              <a:t>id</a:t>
            </a:r>
            <a:r>
              <a:rPr lang="fr" sz="1300" b="1">
                <a:solidFill>
                  <a:srgbClr val="0000FF"/>
                </a:solidFill>
              </a:rPr>
              <a:t> INT;</a:t>
            </a:r>
            <a:endParaRPr sz="13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DECLARE </a:t>
            </a:r>
            <a:r>
              <a:rPr lang="fr" sz="1300">
                <a:solidFill>
                  <a:schemeClr val="dk1"/>
                </a:solidFill>
              </a:rPr>
              <a:t>smic</a:t>
            </a:r>
            <a:r>
              <a:rPr lang="fr" sz="1300" b="1">
                <a:solidFill>
                  <a:srgbClr val="0000FF"/>
                </a:solidFill>
              </a:rPr>
              <a:t> INT;</a:t>
            </a:r>
            <a:endParaRPr sz="13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DECLARE </a:t>
            </a:r>
            <a:r>
              <a:rPr lang="fr" sz="1300">
                <a:solidFill>
                  <a:schemeClr val="dk1"/>
                </a:solidFill>
              </a:rPr>
              <a:t>mini</a:t>
            </a:r>
            <a:r>
              <a:rPr lang="fr" sz="1300" b="1">
                <a:solidFill>
                  <a:srgbClr val="0000FF"/>
                </a:solidFill>
              </a:rPr>
              <a:t> INT;</a:t>
            </a:r>
            <a:endParaRPr sz="13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SET </a:t>
            </a:r>
            <a:r>
              <a:rPr lang="fr" sz="1300">
                <a:solidFill>
                  <a:schemeClr val="dk1"/>
                </a:solidFill>
              </a:rPr>
              <a:t>smic = 1200;</a:t>
            </a:r>
            <a:endParaRPr sz="13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SELECT MIN</a:t>
            </a:r>
            <a:r>
              <a:rPr lang="fr" sz="1300">
                <a:solidFill>
                  <a:schemeClr val="dk1"/>
                </a:solidFill>
              </a:rPr>
              <a:t>(salaire) </a:t>
            </a:r>
            <a:r>
              <a:rPr lang="fr" sz="1300" b="1">
                <a:solidFill>
                  <a:srgbClr val="0000FF"/>
                </a:solidFill>
              </a:rPr>
              <a:t>INTO</a:t>
            </a:r>
            <a:r>
              <a:rPr lang="fr" sz="1300">
                <a:solidFill>
                  <a:schemeClr val="dk1"/>
                </a:solidFill>
              </a:rPr>
              <a:t> mini </a:t>
            </a:r>
            <a:r>
              <a:rPr lang="fr" sz="1300" b="1">
                <a:solidFill>
                  <a:srgbClr val="0000FF"/>
                </a:solidFill>
              </a:rPr>
              <a:t>FROM</a:t>
            </a:r>
            <a:r>
              <a:rPr lang="fr" sz="1300">
                <a:solidFill>
                  <a:schemeClr val="dk1"/>
                </a:solidFill>
              </a:rPr>
              <a:t> personne;</a:t>
            </a:r>
            <a:endParaRPr sz="13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SELECT</a:t>
            </a:r>
            <a:r>
              <a:rPr lang="fr" sz="1300">
                <a:solidFill>
                  <a:schemeClr val="dk1"/>
                </a:solidFill>
              </a:rPr>
              <a:t> num </a:t>
            </a:r>
            <a:r>
              <a:rPr lang="fr" sz="1300" b="1">
                <a:solidFill>
                  <a:srgbClr val="0000FF"/>
                </a:solidFill>
              </a:rPr>
              <a:t>INTO</a:t>
            </a:r>
            <a:r>
              <a:rPr lang="fr" sz="1300">
                <a:solidFill>
                  <a:schemeClr val="dk1"/>
                </a:solidFill>
              </a:rPr>
              <a:t> id </a:t>
            </a:r>
            <a:r>
              <a:rPr lang="fr" sz="1300" b="1">
                <a:solidFill>
                  <a:srgbClr val="0000FF"/>
                </a:solidFill>
              </a:rPr>
              <a:t>FROM</a:t>
            </a:r>
            <a:r>
              <a:rPr lang="fr" sz="1300">
                <a:solidFill>
                  <a:schemeClr val="dk1"/>
                </a:solidFill>
              </a:rPr>
              <a:t> personne </a:t>
            </a:r>
            <a:r>
              <a:rPr lang="fr" sz="1300" b="1">
                <a:solidFill>
                  <a:srgbClr val="0000FF"/>
                </a:solidFill>
              </a:rPr>
              <a:t>WHERE</a:t>
            </a:r>
            <a:r>
              <a:rPr lang="fr" sz="1300">
                <a:solidFill>
                  <a:schemeClr val="dk1"/>
                </a:solidFill>
              </a:rPr>
              <a:t> salaire = mini </a:t>
            </a:r>
            <a:r>
              <a:rPr lang="fr" sz="1300" b="1">
                <a:solidFill>
                  <a:srgbClr val="0000FF"/>
                </a:solidFill>
              </a:rPr>
              <a:t>LIMIT 1</a:t>
            </a:r>
            <a:r>
              <a:rPr lang="fr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IF</a:t>
            </a:r>
            <a:r>
              <a:rPr lang="fr" sz="1300">
                <a:solidFill>
                  <a:schemeClr val="dk1"/>
                </a:solidFill>
              </a:rPr>
              <a:t> mini &gt; smic </a:t>
            </a:r>
            <a:r>
              <a:rPr lang="fr" sz="1300" b="1">
                <a:solidFill>
                  <a:srgbClr val="0000FF"/>
                </a:solidFill>
              </a:rPr>
              <a:t>THEN</a:t>
            </a:r>
            <a:endParaRPr sz="1300" b="1">
              <a:solidFill>
                <a:srgbClr val="0000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UPDATE</a:t>
            </a:r>
            <a:r>
              <a:rPr lang="fr" sz="1300">
                <a:solidFill>
                  <a:schemeClr val="dk1"/>
                </a:solidFill>
              </a:rPr>
              <a:t> personne </a:t>
            </a:r>
            <a:r>
              <a:rPr lang="fr" sz="1300" b="1">
                <a:solidFill>
                  <a:srgbClr val="0000FF"/>
                </a:solidFill>
              </a:rPr>
              <a:t>SET</a:t>
            </a:r>
            <a:r>
              <a:rPr lang="fr" sz="1300">
                <a:solidFill>
                  <a:schemeClr val="dk1"/>
                </a:solidFill>
              </a:rPr>
              <a:t> salaire = salaire + somme </a:t>
            </a:r>
            <a:r>
              <a:rPr lang="fr" sz="1300" b="1">
                <a:solidFill>
                  <a:srgbClr val="0000FF"/>
                </a:solidFill>
              </a:rPr>
              <a:t>WHERE</a:t>
            </a:r>
            <a:r>
              <a:rPr lang="fr" sz="1300">
                <a:solidFill>
                  <a:schemeClr val="dk1"/>
                </a:solidFill>
              </a:rPr>
              <a:t> num = id;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ELSE</a:t>
            </a:r>
            <a:endParaRPr sz="13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	</a:t>
            </a:r>
            <a:r>
              <a:rPr lang="fr" sz="1300" b="1">
                <a:solidFill>
                  <a:srgbClr val="0000FF"/>
                </a:solidFill>
              </a:rPr>
              <a:t>UPDATE</a:t>
            </a:r>
            <a:r>
              <a:rPr lang="fr" sz="1300">
                <a:solidFill>
                  <a:schemeClr val="dk1"/>
                </a:solidFill>
              </a:rPr>
              <a:t> personne </a:t>
            </a:r>
            <a:r>
              <a:rPr lang="fr" sz="1300" b="1">
                <a:solidFill>
                  <a:srgbClr val="0000FF"/>
                </a:solidFill>
              </a:rPr>
              <a:t>SET</a:t>
            </a:r>
            <a:r>
              <a:rPr lang="fr" sz="1300">
                <a:solidFill>
                  <a:schemeClr val="dk1"/>
                </a:solidFill>
              </a:rPr>
              <a:t> salaire = smic + somme </a:t>
            </a:r>
            <a:r>
              <a:rPr lang="fr" sz="1300" b="1">
                <a:solidFill>
                  <a:srgbClr val="0000FF"/>
                </a:solidFill>
              </a:rPr>
              <a:t>WHERE</a:t>
            </a:r>
            <a:r>
              <a:rPr lang="fr" sz="1300">
                <a:solidFill>
                  <a:schemeClr val="dk1"/>
                </a:solidFill>
              </a:rPr>
              <a:t> num = id;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 b="1">
                <a:solidFill>
                  <a:srgbClr val="0000FF"/>
                </a:solidFill>
              </a:rPr>
              <a:t>END IF</a:t>
            </a:r>
            <a:r>
              <a:rPr lang="fr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rgbClr val="0000FF"/>
                </a:solidFill>
              </a:rPr>
              <a:t>END</a:t>
            </a:r>
            <a:r>
              <a:rPr lang="fr" sz="1300">
                <a:solidFill>
                  <a:schemeClr val="dk1"/>
                </a:solidFill>
              </a:rPr>
              <a:t> </a:t>
            </a:r>
            <a:r>
              <a:rPr lang="fr" sz="1300" b="1">
                <a:solidFill>
                  <a:schemeClr val="dk1"/>
                </a:solidFill>
              </a:rPr>
              <a:t>|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chemeClr val="dk1"/>
                </a:solidFill>
              </a:rPr>
              <a:t>DELIMITER</a:t>
            </a:r>
            <a:r>
              <a:rPr lang="fr" sz="1300">
                <a:solidFill>
                  <a:schemeClr val="dk1"/>
                </a:solidFill>
              </a:rPr>
              <a:t> 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Affichage à l'écran (16:9)</PresentationFormat>
  <Paragraphs>188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Delacroix Guillaume</cp:lastModifiedBy>
  <cp:revision>1</cp:revision>
  <dcterms:modified xsi:type="dcterms:W3CDTF">2022-06-22T09:02:26Z</dcterms:modified>
</cp:coreProperties>
</file>