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A505BD-FD01-4D87-818E-4501CABE25AF}">
  <a:tblStyle styleId="{D1A505BD-FD01-4D87-818E-4501CABE25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7c0d9da8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7c0d9da8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7c0d9da8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7c0d9da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7c0d9da8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7c0d9da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7c0d9da8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7c0d9da8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c0d9da8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c0d9da8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c0d9da8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7c0d9da8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7c0d9da8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7c0d9da8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68846800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68846800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68846800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68846800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68846800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68846800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68846800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68846800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68846800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68846800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68846800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6884680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7c0d9da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7c0d9da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7c0d9da8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7c0d9da8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11708" y="370750"/>
            <a:ext cx="8520600" cy="2052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fr" sz="5200">
                <a:solidFill>
                  <a:srgbClr val="000000"/>
                </a:solidFill>
              </a:rPr>
              <a:t>SQL : </a:t>
            </a:r>
            <a:r>
              <a:rPr lang="fr" sz="5200"/>
              <a:t>Les vues</a:t>
            </a:r>
            <a:endParaRPr sz="5200"/>
          </a:p>
        </p:txBody>
      </p:sp>
      <p:sp>
        <p:nvSpPr>
          <p:cNvPr id="55" name="Google Shape;55;p13"/>
          <p:cNvSpPr txBox="1"/>
          <p:nvPr/>
        </p:nvSpPr>
        <p:spPr>
          <a:xfrm>
            <a:off x="311700" y="4486050"/>
            <a:ext cx="8520600" cy="3138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fr" sz="1200" dirty="0">
                <a:solidFill>
                  <a:srgbClr val="595959"/>
                </a:solidFill>
              </a:rPr>
              <a:t>Afpa - 2022</a:t>
            </a:r>
            <a:endParaRPr sz="2800" dirty="0">
              <a:solidFill>
                <a:srgbClr val="595959"/>
              </a:solidFill>
            </a:endParaRPr>
          </a:p>
        </p:txBody>
      </p:sp>
      <p:pic>
        <p:nvPicPr>
          <p:cNvPr id="56" name="Google Shape;56;p13"/>
          <p:cNvPicPr preferRelativeResize="0"/>
          <p:nvPr/>
        </p:nvPicPr>
        <p:blipFill>
          <a:blip r:embed="rId3">
            <a:alphaModFix/>
          </a:blip>
          <a:stretch>
            <a:fillRect/>
          </a:stretch>
        </p:blipFill>
        <p:spPr>
          <a:xfrm>
            <a:off x="3048000" y="2587925"/>
            <a:ext cx="3048000" cy="158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Manipulation des données d’une vue</a:t>
            </a:r>
            <a:endParaRPr sz="2800">
              <a:solidFill>
                <a:srgbClr val="FFFFFF"/>
              </a:solidFill>
            </a:endParaRPr>
          </a:p>
        </p:txBody>
      </p:sp>
      <p:sp>
        <p:nvSpPr>
          <p:cNvPr id="123" name="Google Shape;123;p22"/>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124" name="Google Shape;124;p22"/>
          <p:cNvGraphicFramePr/>
          <p:nvPr/>
        </p:nvGraphicFramePr>
        <p:xfrm>
          <a:off x="311700" y="1383100"/>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Conditions pour la mise à jour</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SzPts val="1800"/>
                        <a:buChar char="●"/>
                      </a:pPr>
                      <a:r>
                        <a:rPr lang="fr" sz="1800"/>
                        <a:t>Si la vue est définie à partir de plusieurs tables, il faut que les modifications concernent une seule table.</a:t>
                      </a:r>
                      <a:endParaRPr sz="1800"/>
                    </a:p>
                    <a:p>
                      <a:pPr marL="457200" lvl="0" indent="-342900" algn="l" rtl="0">
                        <a:spcBef>
                          <a:spcPts val="0"/>
                        </a:spcBef>
                        <a:spcAft>
                          <a:spcPts val="0"/>
                        </a:spcAft>
                        <a:buSzPts val="1800"/>
                        <a:buChar char="●"/>
                      </a:pPr>
                      <a:r>
                        <a:rPr lang="fr" sz="1800"/>
                        <a:t>Il ne faut pas que la requête de la vue contienne les mots-clés suivants :</a:t>
                      </a:r>
                      <a:endParaRPr sz="1800"/>
                    </a:p>
                    <a:p>
                      <a:pPr marL="0" lvl="0" indent="0" algn="l" rtl="0">
                        <a:spcBef>
                          <a:spcPts val="0"/>
                        </a:spcBef>
                        <a:spcAft>
                          <a:spcPts val="0"/>
                        </a:spcAft>
                        <a:buNone/>
                      </a:pPr>
                      <a:r>
                        <a:rPr lang="fr" sz="1800"/>
                        <a:t>        DISTINCT</a:t>
                      </a:r>
                      <a:endParaRPr sz="1800"/>
                    </a:p>
                    <a:p>
                      <a:pPr marL="0" lvl="0" indent="0" algn="l" rtl="0">
                        <a:spcBef>
                          <a:spcPts val="0"/>
                        </a:spcBef>
                        <a:spcAft>
                          <a:spcPts val="0"/>
                        </a:spcAft>
                        <a:buNone/>
                      </a:pPr>
                      <a:r>
                        <a:rPr lang="fr" sz="1800"/>
                        <a:t>        LIMIT</a:t>
                      </a:r>
                      <a:endParaRPr sz="1800"/>
                    </a:p>
                    <a:p>
                      <a:pPr marL="0" lvl="0" indent="0" algn="l" rtl="0">
                        <a:spcBef>
                          <a:spcPts val="0"/>
                        </a:spcBef>
                        <a:spcAft>
                          <a:spcPts val="0"/>
                        </a:spcAft>
                        <a:buNone/>
                      </a:pPr>
                      <a:r>
                        <a:rPr lang="fr" sz="1800"/>
                        <a:t>        GROUP BY</a:t>
                      </a:r>
                      <a:endParaRPr sz="1800"/>
                    </a:p>
                    <a:p>
                      <a:pPr marL="0" lvl="0" indent="0" algn="l" rtl="0">
                        <a:spcBef>
                          <a:spcPts val="0"/>
                        </a:spcBef>
                        <a:spcAft>
                          <a:spcPts val="0"/>
                        </a:spcAft>
                        <a:buNone/>
                      </a:pPr>
                      <a:r>
                        <a:rPr lang="fr" sz="1800"/>
                        <a:t>        HAVING</a:t>
                      </a:r>
                      <a:endParaRPr sz="1800"/>
                    </a:p>
                    <a:p>
                      <a:pPr marL="0" lvl="0" indent="0" algn="l" rtl="0">
                        <a:spcBef>
                          <a:spcPts val="0"/>
                        </a:spcBef>
                        <a:spcAft>
                          <a:spcPts val="0"/>
                        </a:spcAft>
                        <a:buNone/>
                      </a:pPr>
                      <a:r>
                        <a:rPr lang="fr" sz="1800"/>
                        <a:t>        UNION</a:t>
                      </a:r>
                      <a:endParaRPr sz="1800"/>
                    </a:p>
                    <a:p>
                      <a:pPr marL="0" lvl="0" indent="0" algn="l" rtl="0">
                        <a:spcBef>
                          <a:spcPts val="0"/>
                        </a:spcBef>
                        <a:spcAft>
                          <a:spcPts val="0"/>
                        </a:spcAft>
                        <a:buNone/>
                      </a:pPr>
                      <a:r>
                        <a:rPr lang="fr" sz="1800"/>
                        <a:t>        Une fonction d’agrégation</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Manipulation des données d’une vue</a:t>
            </a:r>
            <a:endParaRPr sz="2800">
              <a:solidFill>
                <a:srgbClr val="FFFFFF"/>
              </a:solidFill>
            </a:endParaRPr>
          </a:p>
        </p:txBody>
      </p:sp>
      <p:sp>
        <p:nvSpPr>
          <p:cNvPr id="130" name="Google Shape;130;p23"/>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131" name="Google Shape;131;p23"/>
          <p:cNvSpPr txBox="1"/>
          <p:nvPr/>
        </p:nvSpPr>
        <p:spPr>
          <a:xfrm>
            <a:off x="311700" y="1350300"/>
            <a:ext cx="8520600" cy="9234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Modifier le modèle est possible</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UPDATE</a:t>
            </a:r>
            <a:r>
              <a:rPr lang="fr" sz="1600">
                <a:solidFill>
                  <a:schemeClr val="dk1"/>
                </a:solidFill>
              </a:rPr>
              <a:t> vehicule_marseillais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modele=”Focus” </a:t>
            </a:r>
            <a:r>
              <a:rPr lang="fr" sz="1600" b="1">
                <a:solidFill>
                  <a:srgbClr val="0000FF"/>
                </a:solidFill>
              </a:rPr>
              <a:t>WHERE marque </a:t>
            </a:r>
            <a:r>
              <a:rPr lang="fr" sz="1600">
                <a:solidFill>
                  <a:schemeClr val="dk1"/>
                </a:solidFill>
              </a:rPr>
              <a:t>=”Ford”;</a:t>
            </a:r>
            <a:endParaRPr sz="1600" b="1">
              <a:solidFill>
                <a:srgbClr val="0000FF"/>
              </a:solidFill>
            </a:endParaRPr>
          </a:p>
        </p:txBody>
      </p:sp>
      <p:sp>
        <p:nvSpPr>
          <p:cNvPr id="132" name="Google Shape;132;p23"/>
          <p:cNvSpPr txBox="1"/>
          <p:nvPr/>
        </p:nvSpPr>
        <p:spPr>
          <a:xfrm>
            <a:off x="311700" y="2396475"/>
            <a:ext cx="8520600" cy="9234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Modifier le nom est possible</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UPDATE</a:t>
            </a:r>
            <a:r>
              <a:rPr lang="fr" sz="1600">
                <a:solidFill>
                  <a:schemeClr val="dk1"/>
                </a:solidFill>
              </a:rPr>
              <a:t> vehicule_marseillais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nom=”Mercure” </a:t>
            </a:r>
            <a:r>
              <a:rPr lang="fr" sz="1600" b="1">
                <a:solidFill>
                  <a:srgbClr val="0000FF"/>
                </a:solidFill>
              </a:rPr>
              <a:t>WHERE prenom </a:t>
            </a:r>
            <a:r>
              <a:rPr lang="fr" sz="1600">
                <a:solidFill>
                  <a:schemeClr val="dk1"/>
                </a:solidFill>
              </a:rPr>
              <a:t>=”Sophie”;</a:t>
            </a:r>
            <a:endParaRPr sz="1600" b="1">
              <a:solidFill>
                <a:srgbClr val="0000FF"/>
              </a:solidFill>
            </a:endParaRPr>
          </a:p>
        </p:txBody>
      </p:sp>
      <p:sp>
        <p:nvSpPr>
          <p:cNvPr id="133" name="Google Shape;133;p23"/>
          <p:cNvSpPr txBox="1"/>
          <p:nvPr/>
        </p:nvSpPr>
        <p:spPr>
          <a:xfrm>
            <a:off x="311700" y="3442650"/>
            <a:ext cx="8520600" cy="14160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rgbClr val="FF0000"/>
                </a:solidFill>
              </a:rPr>
              <a:t>Modifier le modèle et le nom est impossible</a:t>
            </a:r>
            <a:endParaRPr sz="1600" b="1">
              <a:solidFill>
                <a:srgbClr val="FF0000"/>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UPDATE</a:t>
            </a:r>
            <a:r>
              <a:rPr lang="fr" sz="1600">
                <a:solidFill>
                  <a:schemeClr val="dk1"/>
                </a:solidFill>
              </a:rPr>
              <a:t> vehicule_marseillais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modele=”Focus”,</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nom=”Mercure”</a:t>
            </a:r>
            <a:endParaRPr sz="1600">
              <a:solidFill>
                <a:schemeClr val="dk1"/>
              </a:solidFill>
            </a:endParaRPr>
          </a:p>
          <a:p>
            <a:pPr marL="0" lvl="0" indent="0" algn="l" rtl="0">
              <a:spcBef>
                <a:spcPts val="0"/>
              </a:spcBef>
              <a:spcAft>
                <a:spcPts val="0"/>
              </a:spcAft>
              <a:buNone/>
            </a:pPr>
            <a:r>
              <a:rPr lang="fr" sz="1600" b="1">
                <a:solidFill>
                  <a:srgbClr val="0000FF"/>
                </a:solidFill>
              </a:rPr>
              <a:t>WHERE prenom </a:t>
            </a:r>
            <a:r>
              <a:rPr lang="fr" sz="1600">
                <a:solidFill>
                  <a:schemeClr val="dk1"/>
                </a:solidFill>
              </a:rPr>
              <a:t>=”Sophie”;</a:t>
            </a:r>
            <a:endParaRPr sz="16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Manipulation des données d’une vue</a:t>
            </a:r>
            <a:endParaRPr sz="2800">
              <a:solidFill>
                <a:srgbClr val="FFFFFF"/>
              </a:solidFill>
            </a:endParaRPr>
          </a:p>
        </p:txBody>
      </p:sp>
      <p:sp>
        <p:nvSpPr>
          <p:cNvPr id="139" name="Google Shape;139;p24"/>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140" name="Google Shape;140;p24"/>
          <p:cNvGraphicFramePr/>
          <p:nvPr/>
        </p:nvGraphicFramePr>
        <p:xfrm>
          <a:off x="311700" y="1703100"/>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Conditions pour l’insertion = conditions pour la maj +</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SzPts val="1800"/>
                        <a:buChar char="●"/>
                      </a:pPr>
                      <a:r>
                        <a:rPr lang="fr" sz="1800"/>
                        <a:t>Les colonnes </a:t>
                      </a:r>
                      <a:r>
                        <a:rPr lang="fr" sz="1800" i="1">
                          <a:solidFill>
                            <a:schemeClr val="dk1"/>
                          </a:solidFill>
                        </a:rPr>
                        <a:t>not null</a:t>
                      </a:r>
                      <a:r>
                        <a:rPr lang="fr" sz="1800"/>
                        <a:t> d’une table, n’ayant pas une valeur par défaut, doivent être présentes dans le </a:t>
                      </a:r>
                      <a:r>
                        <a:rPr lang="fr" sz="1800" b="1">
                          <a:solidFill>
                            <a:srgbClr val="0000FF"/>
                          </a:solidFill>
                        </a:rPr>
                        <a:t>SELECT</a:t>
                      </a:r>
                      <a:r>
                        <a:rPr lang="fr" sz="1800"/>
                        <a:t> de création de la vue</a:t>
                      </a:r>
                      <a:endParaRPr sz="1800"/>
                    </a:p>
                    <a:p>
                      <a:pPr marL="457200" lvl="0" indent="-342900" algn="l" rtl="0">
                        <a:spcBef>
                          <a:spcPts val="0"/>
                        </a:spcBef>
                        <a:spcAft>
                          <a:spcPts val="0"/>
                        </a:spcAft>
                        <a:buSzPts val="1800"/>
                        <a:buChar char="●"/>
                      </a:pPr>
                      <a:r>
                        <a:rPr lang="fr" sz="1800"/>
                        <a:t>Il ne faut pas avoir de colonnes dupliquées dans la vue (</a:t>
                      </a:r>
                      <a:r>
                        <a:rPr lang="fr" sz="1800" b="1">
                          <a:solidFill>
                            <a:srgbClr val="0000FF"/>
                          </a:solidFill>
                        </a:rPr>
                        <a:t>SELECT *</a:t>
                      </a:r>
                      <a:r>
                        <a:rPr lang="fr" sz="1800"/>
                        <a:t> dans une jointure)</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Manipulation des données d’une vue</a:t>
            </a:r>
            <a:endParaRPr sz="2800">
              <a:solidFill>
                <a:srgbClr val="FFFFFF"/>
              </a:solidFill>
            </a:endParaRPr>
          </a:p>
        </p:txBody>
      </p:sp>
      <p:sp>
        <p:nvSpPr>
          <p:cNvPr id="146" name="Google Shape;146;p25"/>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147" name="Google Shape;147;p25"/>
          <p:cNvSpPr txBox="1"/>
          <p:nvPr/>
        </p:nvSpPr>
        <p:spPr>
          <a:xfrm>
            <a:off x="311700" y="1425275"/>
            <a:ext cx="8520600" cy="9234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sz="1600" b="1">
                <a:solidFill>
                  <a:schemeClr val="dk1"/>
                </a:solidFill>
              </a:rPr>
              <a:t>Insérer le tuple suivant est possible</a:t>
            </a:r>
            <a:endParaRPr sz="18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INSERT INTO</a:t>
            </a:r>
            <a:r>
              <a:rPr lang="fr" sz="1600">
                <a:solidFill>
                  <a:schemeClr val="dk1"/>
                </a:solidFill>
              </a:rPr>
              <a:t> vehicule_marseillais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modele=”Ibiza” </a:t>
            </a:r>
            <a:r>
              <a:rPr lang="fr" sz="1600" b="1">
                <a:solidFill>
                  <a:srgbClr val="0000FF"/>
                </a:solidFill>
              </a:rPr>
              <a:t>WHERE marque </a:t>
            </a:r>
            <a:r>
              <a:rPr lang="fr" sz="1600">
                <a:solidFill>
                  <a:schemeClr val="dk1"/>
                </a:solidFill>
              </a:rPr>
              <a:t>=”Seat”;</a:t>
            </a:r>
            <a:endParaRPr sz="1600" b="1">
              <a:solidFill>
                <a:srgbClr val="0000FF"/>
              </a:solidFill>
            </a:endParaRPr>
          </a:p>
        </p:txBody>
      </p:sp>
      <p:sp>
        <p:nvSpPr>
          <p:cNvPr id="148" name="Google Shape;148;p25"/>
          <p:cNvSpPr txBox="1"/>
          <p:nvPr/>
        </p:nvSpPr>
        <p:spPr>
          <a:xfrm>
            <a:off x="311700" y="2571750"/>
            <a:ext cx="8520600" cy="21549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rgbClr val="FF0000"/>
                </a:solidFill>
              </a:rPr>
              <a:t>Insérer le tuple un tuple dans une vue qui implique deux insertions dans deux tables différentes (un premier dans la table véhicule et un deuxième dans la table personne) est impossible</a:t>
            </a:r>
            <a:endParaRPr sz="1600" b="1">
              <a:solidFill>
                <a:srgbClr val="FF0000"/>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INSERT INTO</a:t>
            </a:r>
            <a:r>
              <a:rPr lang="fr" sz="1600">
                <a:solidFill>
                  <a:schemeClr val="dk1"/>
                </a:solidFill>
              </a:rPr>
              <a:t> vehicule_marseillais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SET</a:t>
            </a:r>
            <a:r>
              <a:rPr lang="fr" sz="1600">
                <a:solidFill>
                  <a:schemeClr val="dk1"/>
                </a:solidFill>
              </a:rPr>
              <a:t> nom=”Green”,</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a:solidFill>
                  <a:schemeClr val="dk1"/>
                </a:solidFill>
              </a:rPr>
              <a:t>prenom=”Mickael”,</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a:solidFill>
                  <a:schemeClr val="dk1"/>
                </a:solidFill>
              </a:rPr>
              <a:t>modele=”Ibiza”,</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a:solidFill>
                  <a:schemeClr val="dk1"/>
                </a:solidFill>
              </a:rPr>
              <a:t> </a:t>
            </a:r>
            <a:r>
              <a:rPr lang="fr" sz="1600" b="1">
                <a:solidFill>
                  <a:srgbClr val="0000FF"/>
                </a:solidFill>
              </a:rPr>
              <a:t>WHERE marque </a:t>
            </a:r>
            <a:r>
              <a:rPr lang="fr" sz="1600">
                <a:solidFill>
                  <a:schemeClr val="dk1"/>
                </a:solidFill>
              </a:rPr>
              <a:t>=”Seat”;</a:t>
            </a:r>
            <a:endParaRPr sz="16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Manipulation des données d’une vue</a:t>
            </a:r>
            <a:endParaRPr sz="2800">
              <a:solidFill>
                <a:srgbClr val="FFFFFF"/>
              </a:solidFill>
            </a:endParaRPr>
          </a:p>
        </p:txBody>
      </p:sp>
      <p:sp>
        <p:nvSpPr>
          <p:cNvPr id="154" name="Google Shape;154;p26"/>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155" name="Google Shape;155;p26"/>
          <p:cNvGraphicFramePr/>
          <p:nvPr/>
        </p:nvGraphicFramePr>
        <p:xfrm>
          <a:off x="311700" y="211457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Conditions pour la suppression = conditions pour la maj +</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SzPts val="1800"/>
                        <a:buChar char="●"/>
                      </a:pPr>
                      <a:r>
                        <a:rPr lang="fr" sz="1800"/>
                        <a:t>La vue est mono-table</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Options d’une vue</a:t>
            </a:r>
            <a:endParaRPr sz="2800">
              <a:solidFill>
                <a:srgbClr val="FFFFFF"/>
              </a:solidFill>
            </a:endParaRPr>
          </a:p>
        </p:txBody>
      </p:sp>
      <p:sp>
        <p:nvSpPr>
          <p:cNvPr id="161" name="Google Shape;161;p27"/>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162" name="Google Shape;162;p27"/>
          <p:cNvGraphicFramePr/>
          <p:nvPr/>
        </p:nvGraphicFramePr>
        <p:xfrm>
          <a:off x="311700" y="272172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600" b="1">
                          <a:solidFill>
                            <a:srgbClr val="FFFFFF"/>
                          </a:solidFill>
                        </a:rPr>
                        <a:t>Explications</a:t>
                      </a:r>
                      <a:endParaRPr sz="16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457200" lvl="0" indent="-330200" algn="l" rtl="0">
                        <a:spcBef>
                          <a:spcPts val="0"/>
                        </a:spcBef>
                        <a:spcAft>
                          <a:spcPts val="0"/>
                        </a:spcAft>
                        <a:buSzPts val="1600"/>
                        <a:buChar char="●"/>
                      </a:pPr>
                      <a:r>
                        <a:rPr lang="fr" sz="1600" i="1"/>
                        <a:t>check option</a:t>
                      </a:r>
                      <a:r>
                        <a:rPr lang="fr" sz="1600"/>
                        <a:t> permet de modifier une vue à condition que le tuple modifié appartienne encore à la vue après la mise à jour</a:t>
                      </a:r>
                      <a:endParaRPr sz="1600"/>
                    </a:p>
                    <a:p>
                      <a:pPr marL="457200" lvl="0" indent="-330200" algn="l" rtl="0">
                        <a:spcBef>
                          <a:spcPts val="0"/>
                        </a:spcBef>
                        <a:spcAft>
                          <a:spcPts val="0"/>
                        </a:spcAft>
                        <a:buSzPts val="1600"/>
                        <a:buChar char="●"/>
                      </a:pPr>
                      <a:r>
                        <a:rPr lang="fr" sz="1600" i="1">
                          <a:solidFill>
                            <a:schemeClr val="dk1"/>
                          </a:solidFill>
                        </a:rPr>
                        <a:t>check option </a:t>
                      </a:r>
                      <a:r>
                        <a:rPr lang="fr" sz="1600"/>
                        <a:t>interdit également l’insertion dans une vue d’un tuple contenant une valeur qui ne satisfait pas la condition de sélection de la vue.</a:t>
                      </a:r>
                      <a:endParaRPr sz="1600"/>
                    </a:p>
                    <a:p>
                      <a:pPr marL="457200" lvl="0" indent="-330200" algn="l" rtl="0">
                        <a:spcBef>
                          <a:spcPts val="0"/>
                        </a:spcBef>
                        <a:spcAft>
                          <a:spcPts val="0"/>
                        </a:spcAft>
                        <a:buSzPts val="1600"/>
                        <a:buChar char="●"/>
                      </a:pPr>
                      <a:r>
                        <a:rPr lang="fr" sz="1600" i="1"/>
                        <a:t>WITH LOCAL CHECK OPTION</a:t>
                      </a:r>
                      <a:r>
                        <a:rPr lang="fr" sz="1600"/>
                        <a:t> : on vérifie seulement les conditions de la vue.</a:t>
                      </a:r>
                      <a:endParaRPr sz="1600"/>
                    </a:p>
                    <a:p>
                      <a:pPr marL="457200" lvl="0" indent="-330200" algn="l" rtl="0">
                        <a:spcBef>
                          <a:spcPts val="0"/>
                        </a:spcBef>
                        <a:spcAft>
                          <a:spcPts val="0"/>
                        </a:spcAft>
                        <a:buSzPts val="1600"/>
                        <a:buChar char="●"/>
                      </a:pPr>
                      <a:r>
                        <a:rPr lang="fr" sz="1600" i="1"/>
                        <a:t>WITH CASCADED CHECK OPTION</a:t>
                      </a:r>
                      <a:r>
                        <a:rPr lang="fr" sz="1600"/>
                        <a:t> (par défaut) : on vérifie les conditions de la vue et celles des vues à partir desquelles on l’a créée.</a:t>
                      </a:r>
                      <a:endParaRPr sz="16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
        <p:nvSpPr>
          <p:cNvPr id="163" name="Google Shape;163;p27"/>
          <p:cNvSpPr txBox="1"/>
          <p:nvPr/>
        </p:nvSpPr>
        <p:spPr>
          <a:xfrm>
            <a:off x="311700" y="1425275"/>
            <a:ext cx="8520600" cy="11697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chemeClr val="dk1"/>
                </a:solidFill>
              </a:rPr>
              <a:t>Syntaxe de création</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CREATE </a:t>
            </a:r>
            <a:r>
              <a:rPr lang="fr" sz="1600" b="1">
                <a:solidFill>
                  <a:schemeClr val="dk1"/>
                </a:solidFill>
              </a:rPr>
              <a:t>[</a:t>
            </a:r>
            <a:r>
              <a:rPr lang="fr" sz="1600" b="1">
                <a:solidFill>
                  <a:srgbClr val="0000FF"/>
                </a:solidFill>
              </a:rPr>
              <a:t>OR REPLACE</a:t>
            </a:r>
            <a:r>
              <a:rPr lang="fr" sz="1600" b="1">
                <a:solidFill>
                  <a:schemeClr val="dk1"/>
                </a:solidFill>
              </a:rPr>
              <a:t>]</a:t>
            </a:r>
            <a:r>
              <a:rPr lang="fr" sz="1600" b="1">
                <a:solidFill>
                  <a:srgbClr val="0000FF"/>
                </a:solidFill>
              </a:rPr>
              <a:t> VIEW </a:t>
            </a:r>
            <a:r>
              <a:rPr lang="fr" sz="1600">
                <a:solidFill>
                  <a:schemeClr val="dk1"/>
                </a:solidFill>
              </a:rPr>
              <a:t>nom_vue [ ( colonnes ) ]</a:t>
            </a:r>
            <a:r>
              <a:rPr lang="fr" sz="1600" b="1">
                <a:solidFill>
                  <a:srgbClr val="0000FF"/>
                </a:solidFill>
              </a:rPr>
              <a:t> AS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a:solidFill>
                  <a:schemeClr val="dk1"/>
                </a:solidFill>
              </a:rPr>
              <a:t>requêteSelect</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chemeClr val="dk1"/>
                </a:solidFill>
              </a:rPr>
              <a:t>[</a:t>
            </a:r>
            <a:r>
              <a:rPr lang="fr" sz="1600" b="1">
                <a:solidFill>
                  <a:srgbClr val="0000FF"/>
                </a:solidFill>
              </a:rPr>
              <a:t>WITH </a:t>
            </a:r>
            <a:r>
              <a:rPr lang="fr" sz="1600" b="1">
                <a:solidFill>
                  <a:schemeClr val="dk1"/>
                </a:solidFill>
              </a:rPr>
              <a:t>[</a:t>
            </a:r>
            <a:r>
              <a:rPr lang="fr" sz="1600" b="1">
                <a:solidFill>
                  <a:srgbClr val="0000FF"/>
                </a:solidFill>
              </a:rPr>
              <a:t>CASCADED </a:t>
            </a:r>
            <a:r>
              <a:rPr lang="fr" sz="1600" b="1">
                <a:solidFill>
                  <a:schemeClr val="dk1"/>
                </a:solidFill>
              </a:rPr>
              <a:t>|</a:t>
            </a:r>
            <a:r>
              <a:rPr lang="fr" sz="1600" b="1">
                <a:solidFill>
                  <a:srgbClr val="0000FF"/>
                </a:solidFill>
              </a:rPr>
              <a:t> LOCAL</a:t>
            </a:r>
            <a:r>
              <a:rPr lang="fr" sz="1600" b="1">
                <a:solidFill>
                  <a:schemeClr val="dk1"/>
                </a:solidFill>
              </a:rPr>
              <a:t>]</a:t>
            </a:r>
            <a:r>
              <a:rPr lang="fr" sz="1600" b="1">
                <a:solidFill>
                  <a:srgbClr val="0000FF"/>
                </a:solidFill>
              </a:rPr>
              <a:t> CHECK OPTION</a:t>
            </a:r>
            <a:r>
              <a:rPr lang="fr" sz="1600" b="1">
                <a:solidFill>
                  <a:schemeClr val="dk1"/>
                </a:solidFill>
              </a:rPr>
              <a:t>]</a:t>
            </a:r>
            <a:endParaRPr sz="1600"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Options d’une vue</a:t>
            </a:r>
            <a:endParaRPr sz="2800">
              <a:solidFill>
                <a:srgbClr val="FFFFFF"/>
              </a:solidFill>
            </a:endParaRPr>
          </a:p>
        </p:txBody>
      </p:sp>
      <p:sp>
        <p:nvSpPr>
          <p:cNvPr id="169" name="Google Shape;169;p28"/>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170" name="Google Shape;170;p28"/>
          <p:cNvSpPr txBox="1"/>
          <p:nvPr/>
        </p:nvSpPr>
        <p:spPr>
          <a:xfrm>
            <a:off x="311700" y="1425275"/>
            <a:ext cx="8520600" cy="16623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chemeClr val="dk1"/>
                </a:solidFill>
              </a:rPr>
              <a:t>Considérons la vue suivante</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CREATE OR REPLACE VIEW </a:t>
            </a:r>
            <a:r>
              <a:rPr lang="fr" sz="1600">
                <a:solidFill>
                  <a:schemeClr val="dk1"/>
                </a:solidFill>
              </a:rPr>
              <a:t>cadre_marseillais</a:t>
            </a:r>
            <a:r>
              <a:rPr lang="fr" sz="1600" b="1">
                <a:solidFill>
                  <a:srgbClr val="0000FF"/>
                </a:solidFill>
              </a:rPr>
              <a:t> AS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SELECT</a:t>
            </a:r>
            <a:r>
              <a:rPr lang="fr" sz="1600">
                <a:solidFill>
                  <a:schemeClr val="dk1"/>
                </a:solidFill>
              </a:rPr>
              <a:t> *</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FROM</a:t>
            </a:r>
            <a:r>
              <a:rPr lang="fr" sz="1600">
                <a:solidFill>
                  <a:schemeClr val="dk1"/>
                </a:solidFill>
              </a:rPr>
              <a:t> marseillais</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WHERE</a:t>
            </a:r>
            <a:r>
              <a:rPr lang="fr" sz="1600" b="1">
                <a:solidFill>
                  <a:schemeClr val="dk1"/>
                </a:solidFill>
              </a:rPr>
              <a:t> </a:t>
            </a:r>
            <a:r>
              <a:rPr lang="fr" sz="1600">
                <a:solidFill>
                  <a:schemeClr val="dk1"/>
                </a:solidFill>
              </a:rPr>
              <a:t>salaire &gt;= 2000</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WIDTH</a:t>
            </a:r>
            <a:r>
              <a:rPr lang="fr" sz="1600" b="1">
                <a:solidFill>
                  <a:schemeClr val="dk1"/>
                </a:solidFill>
              </a:rPr>
              <a:t> </a:t>
            </a:r>
            <a:r>
              <a:rPr lang="fr" sz="1600" b="1">
                <a:solidFill>
                  <a:srgbClr val="0000FF"/>
                </a:solidFill>
              </a:rPr>
              <a:t>CHECK OPTION</a:t>
            </a:r>
            <a:r>
              <a:rPr lang="fr" sz="1600" b="1">
                <a:solidFill>
                  <a:schemeClr val="dk1"/>
                </a:solidFill>
              </a:rPr>
              <a:t>;</a:t>
            </a:r>
            <a:endParaRPr sz="1600" b="1">
              <a:solidFill>
                <a:schemeClr val="dk1"/>
              </a:solidFill>
            </a:endParaRPr>
          </a:p>
        </p:txBody>
      </p:sp>
      <p:sp>
        <p:nvSpPr>
          <p:cNvPr id="171" name="Google Shape;171;p28"/>
          <p:cNvSpPr txBox="1"/>
          <p:nvPr/>
        </p:nvSpPr>
        <p:spPr>
          <a:xfrm>
            <a:off x="311700" y="3214325"/>
            <a:ext cx="8520600" cy="677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chemeClr val="dk1"/>
                </a:solidFill>
              </a:rPr>
              <a:t>Il est possible d’ajouter un tuple à cette vue</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INSERT INTO </a:t>
            </a:r>
            <a:r>
              <a:rPr lang="fr" sz="1600">
                <a:solidFill>
                  <a:schemeClr val="dk1"/>
                </a:solidFill>
              </a:rPr>
              <a:t>cadre_marseillais</a:t>
            </a:r>
            <a:r>
              <a:rPr lang="fr" sz="1600" b="1">
                <a:solidFill>
                  <a:srgbClr val="0000FF"/>
                </a:solidFill>
              </a:rPr>
              <a:t> VALUES</a:t>
            </a:r>
            <a:r>
              <a:rPr lang="fr" sz="1600">
                <a:solidFill>
                  <a:schemeClr val="dk1"/>
                </a:solidFill>
              </a:rPr>
              <a:t>(8, ’Freeman’, ’Morgan’, 2500);</a:t>
            </a:r>
            <a:endParaRPr sz="1600">
              <a:solidFill>
                <a:schemeClr val="dk1"/>
              </a:solidFill>
            </a:endParaRPr>
          </a:p>
        </p:txBody>
      </p:sp>
      <p:sp>
        <p:nvSpPr>
          <p:cNvPr id="172" name="Google Shape;172;p28"/>
          <p:cNvSpPr txBox="1"/>
          <p:nvPr/>
        </p:nvSpPr>
        <p:spPr>
          <a:xfrm>
            <a:off x="311700" y="4018175"/>
            <a:ext cx="8520600" cy="9234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solidFill>
                  <a:srgbClr val="FF0000"/>
                </a:solidFill>
              </a:rPr>
              <a:t>Ajouter un tuple qui ne remplit pas les conditions de création d’une vue est</a:t>
            </a:r>
            <a:endParaRPr sz="1600" b="1">
              <a:solidFill>
                <a:srgbClr val="FF0000"/>
              </a:solidFill>
            </a:endParaRPr>
          </a:p>
          <a:p>
            <a:pPr marL="0" lvl="0" indent="0" algn="l" rtl="0">
              <a:spcBef>
                <a:spcPts val="0"/>
              </a:spcBef>
              <a:spcAft>
                <a:spcPts val="0"/>
              </a:spcAft>
              <a:buNone/>
            </a:pPr>
            <a:r>
              <a:rPr lang="fr" sz="1600" b="1">
                <a:solidFill>
                  <a:srgbClr val="FF0000"/>
                </a:solidFill>
              </a:rPr>
              <a:t>impossible</a:t>
            </a:r>
            <a:endParaRPr sz="1600" b="1">
              <a:solidFill>
                <a:srgbClr val="FF0000"/>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INSERT INTO </a:t>
            </a:r>
            <a:r>
              <a:rPr lang="fr" sz="1600">
                <a:solidFill>
                  <a:schemeClr val="dk1"/>
                </a:solidFill>
              </a:rPr>
              <a:t>cadre_marseillais</a:t>
            </a:r>
            <a:r>
              <a:rPr lang="fr" sz="1600" b="1">
                <a:solidFill>
                  <a:srgbClr val="0000FF"/>
                </a:solidFill>
              </a:rPr>
              <a:t> VALUES</a:t>
            </a:r>
            <a:r>
              <a:rPr lang="fr" sz="1600">
                <a:solidFill>
                  <a:schemeClr val="dk1"/>
                </a:solidFill>
              </a:rPr>
              <a:t>(9, ’Kaho’, ’Rebecca’, 2500);</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Définitions</a:t>
            </a:r>
            <a:endParaRPr/>
          </a:p>
          <a:p>
            <a:pPr marL="457200" lvl="0" indent="-342900" algn="l" rtl="0">
              <a:spcBef>
                <a:spcPts val="0"/>
              </a:spcBef>
              <a:spcAft>
                <a:spcPts val="0"/>
              </a:spcAft>
              <a:buSzPts val="1800"/>
              <a:buChar char="●"/>
            </a:pPr>
            <a:r>
              <a:rPr lang="fr"/>
              <a:t>Création</a:t>
            </a:r>
            <a:endParaRPr/>
          </a:p>
          <a:p>
            <a:pPr marL="457200" lvl="0" indent="-342900" algn="l" rtl="0">
              <a:spcBef>
                <a:spcPts val="0"/>
              </a:spcBef>
              <a:spcAft>
                <a:spcPts val="0"/>
              </a:spcAft>
              <a:buSzPts val="1800"/>
              <a:buChar char="●"/>
            </a:pPr>
            <a:r>
              <a:rPr lang="fr"/>
              <a:t>Suppression</a:t>
            </a:r>
            <a:endParaRPr/>
          </a:p>
          <a:p>
            <a:pPr marL="457200" lvl="0" indent="-342900" algn="l" rtl="0">
              <a:spcBef>
                <a:spcPts val="0"/>
              </a:spcBef>
              <a:spcAft>
                <a:spcPts val="0"/>
              </a:spcAft>
              <a:buSzPts val="1800"/>
              <a:buChar char="●"/>
            </a:pPr>
            <a:r>
              <a:rPr lang="fr"/>
              <a:t>Propriétés</a:t>
            </a:r>
            <a:endParaRPr/>
          </a:p>
          <a:p>
            <a:pPr marL="457200" lvl="0" indent="-342900" algn="l" rtl="0">
              <a:spcBef>
                <a:spcPts val="0"/>
              </a:spcBef>
              <a:spcAft>
                <a:spcPts val="0"/>
              </a:spcAft>
              <a:buSzPts val="1800"/>
              <a:buChar char="●"/>
            </a:pPr>
            <a:r>
              <a:rPr lang="fr"/>
              <a:t>Manipulation des données d’une vue</a:t>
            </a:r>
            <a:endParaRPr/>
          </a:p>
          <a:p>
            <a:pPr marL="457200" lvl="0" indent="-342900" algn="l" rtl="0">
              <a:spcBef>
                <a:spcPts val="0"/>
              </a:spcBef>
              <a:spcAft>
                <a:spcPts val="0"/>
              </a:spcAft>
              <a:buSzPts val="1800"/>
              <a:buChar char="●"/>
            </a:pPr>
            <a:r>
              <a:rPr lang="fr"/>
              <a:t>Options d’une vue</a:t>
            </a:r>
            <a:endParaRPr/>
          </a:p>
        </p:txBody>
      </p:sp>
      <p:sp>
        <p:nvSpPr>
          <p:cNvPr id="62" name="Google Shape;62;p14"/>
          <p:cNvSpPr txBox="1"/>
          <p:nvPr/>
        </p:nvSpPr>
        <p:spPr>
          <a:xfrm>
            <a:off x="311700" y="445025"/>
            <a:ext cx="8520600" cy="5727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sz="2800">
                <a:solidFill>
                  <a:srgbClr val="FFFFFF"/>
                </a:solidFill>
              </a:rPr>
              <a:t>Plan</a:t>
            </a:r>
            <a:endParaRPr sz="2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Définition</a:t>
            </a:r>
            <a:endParaRPr sz="2800">
              <a:solidFill>
                <a:srgbClr val="FFFFFF"/>
              </a:solidFill>
            </a:endParaRPr>
          </a:p>
        </p:txBody>
      </p:sp>
      <p:sp>
        <p:nvSpPr>
          <p:cNvPr id="68" name="Google Shape;68;p15"/>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69" name="Google Shape;69;p15"/>
          <p:cNvGraphicFramePr/>
          <p:nvPr/>
        </p:nvGraphicFramePr>
        <p:xfrm>
          <a:off x="311700" y="145277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Vue</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SzPts val="1800"/>
                        <a:buChar char="●"/>
                      </a:pPr>
                      <a:r>
                        <a:rPr lang="fr" sz="1800"/>
                        <a:t>Comme une table virtuelle : physiquement inexistante</a:t>
                      </a:r>
                      <a:endParaRPr sz="1800"/>
                    </a:p>
                    <a:p>
                      <a:pPr marL="457200" lvl="0" indent="-342900" algn="l" rtl="0">
                        <a:spcBef>
                          <a:spcPts val="0"/>
                        </a:spcBef>
                        <a:spcAft>
                          <a:spcPts val="0"/>
                        </a:spcAft>
                        <a:buSzPts val="1800"/>
                        <a:buChar char="●"/>
                      </a:pPr>
                      <a:r>
                        <a:rPr lang="fr" sz="1800"/>
                        <a:t>Définie par un nom et une requête SQL</a:t>
                      </a:r>
                      <a:endParaRPr sz="1800"/>
                    </a:p>
                    <a:p>
                      <a:pPr marL="457200" lvl="0" indent="-342900" algn="l" rtl="0">
                        <a:spcBef>
                          <a:spcPts val="0"/>
                        </a:spcBef>
                        <a:spcAft>
                          <a:spcPts val="0"/>
                        </a:spcAft>
                        <a:buSzPts val="1800"/>
                        <a:buChar char="●"/>
                      </a:pPr>
                      <a:r>
                        <a:rPr lang="fr" sz="1800"/>
                        <a:t>Pouvant être interrogée comme une table</a:t>
                      </a:r>
                      <a:endParaRPr sz="1800"/>
                    </a:p>
                    <a:p>
                      <a:pPr marL="457200" lvl="0" indent="-342900" algn="l" rtl="0">
                        <a:spcBef>
                          <a:spcPts val="0"/>
                        </a:spcBef>
                        <a:spcAft>
                          <a:spcPts val="0"/>
                        </a:spcAft>
                        <a:buSzPts val="1800"/>
                        <a:buChar char="●"/>
                      </a:pPr>
                      <a:r>
                        <a:rPr lang="fr" sz="1800"/>
                        <a:t>Pouvant, sous certaines conditions, être mise à jour</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graphicFrame>
        <p:nvGraphicFramePr>
          <p:cNvPr id="70" name="Google Shape;70;p15"/>
          <p:cNvGraphicFramePr/>
          <p:nvPr/>
        </p:nvGraphicFramePr>
        <p:xfrm>
          <a:off x="311700" y="356177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Remarque</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0" lvl="0" indent="0" algn="l" rtl="0">
                        <a:spcBef>
                          <a:spcPts val="0"/>
                        </a:spcBef>
                        <a:spcAft>
                          <a:spcPts val="0"/>
                        </a:spcAft>
                        <a:buNone/>
                      </a:pPr>
                      <a:r>
                        <a:rPr lang="fr" sz="1800"/>
                        <a:t>Une mise à jour des tables à partir desquelles une vue est définie se propage aux vues</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Définition</a:t>
            </a:r>
            <a:endParaRPr sz="2800">
              <a:solidFill>
                <a:srgbClr val="FFFFFF"/>
              </a:solidFill>
            </a:endParaRPr>
          </a:p>
        </p:txBody>
      </p:sp>
      <p:sp>
        <p:nvSpPr>
          <p:cNvPr id="76" name="Google Shape;76;p16"/>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77" name="Google Shape;77;p16"/>
          <p:cNvGraphicFramePr/>
          <p:nvPr/>
        </p:nvGraphicFramePr>
        <p:xfrm>
          <a:off x="311700" y="145277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Avantages</a:t>
                      </a:r>
                      <a:endParaRPr sz="1800" b="1">
                        <a:solidFill>
                          <a:srgbClr val="FFFFFF"/>
                        </a:solidFill>
                      </a:endParaRPr>
                    </a:p>
                  </a:txBody>
                  <a:tcPr marL="91425" marR="91425" marT="91425" marB="91425">
                    <a:solidFill>
                      <a:srgbClr val="50C81B"/>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SzPts val="1800"/>
                        <a:buChar char="●"/>
                      </a:pPr>
                      <a:r>
                        <a:rPr lang="fr" sz="1800"/>
                        <a:t>Rassembler les données logiques même si elles sont définies sur plusieurs tables</a:t>
                      </a:r>
                      <a:endParaRPr sz="1800"/>
                    </a:p>
                    <a:p>
                      <a:pPr marL="457200" lvl="0" indent="-342900" algn="l" rtl="0">
                        <a:spcBef>
                          <a:spcPts val="0"/>
                        </a:spcBef>
                        <a:spcAft>
                          <a:spcPts val="0"/>
                        </a:spcAft>
                        <a:buSzPts val="1800"/>
                        <a:buChar char="●"/>
                      </a:pPr>
                      <a:r>
                        <a:rPr lang="fr" sz="1800"/>
                        <a:t>Simplifier les requêtes en masquant la complexité du schéma</a:t>
                      </a:r>
                      <a:endParaRPr sz="1800"/>
                    </a:p>
                    <a:p>
                      <a:pPr marL="457200" lvl="0" indent="-342900" algn="l" rtl="0">
                        <a:spcBef>
                          <a:spcPts val="0"/>
                        </a:spcBef>
                        <a:spcAft>
                          <a:spcPts val="0"/>
                        </a:spcAft>
                        <a:buSzPts val="1800"/>
                        <a:buChar char="●"/>
                      </a:pPr>
                      <a:r>
                        <a:rPr lang="fr" sz="1800"/>
                        <a:t>Sécuriser l’accès à certaines colonnes si on ne les sélectionne pas avec la requête de la vue</a:t>
                      </a:r>
                      <a:endParaRPr sz="1800"/>
                    </a:p>
                  </a:txBody>
                  <a:tcPr marL="91425" marR="91425" marT="91425" marB="91425">
                    <a:solidFill>
                      <a:srgbClr val="C9F8B5"/>
                    </a:solidFill>
                  </a:tcPr>
                </a:tc>
                <a:extLst>
                  <a:ext uri="{0D108BD9-81ED-4DB2-BD59-A6C34878D82A}">
                    <a16:rowId xmlns:a16="http://schemas.microsoft.com/office/drawing/2014/main" val="10001"/>
                  </a:ext>
                </a:extLst>
              </a:tr>
            </a:tbl>
          </a:graphicData>
        </a:graphic>
      </p:graphicFrame>
      <p:graphicFrame>
        <p:nvGraphicFramePr>
          <p:cNvPr id="78" name="Google Shape;78;p16"/>
          <p:cNvGraphicFramePr/>
          <p:nvPr/>
        </p:nvGraphicFramePr>
        <p:xfrm>
          <a:off x="311700" y="3561775"/>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Inconvénients</a:t>
                      </a:r>
                      <a:endParaRPr sz="1800" b="1">
                        <a:solidFill>
                          <a:srgbClr val="FFFFFF"/>
                        </a:solidFill>
                      </a:endParaRPr>
                    </a:p>
                  </a:txBody>
                  <a:tcPr marL="91425" marR="91425" marT="91425" marB="91425">
                    <a:solidFill>
                      <a:srgbClr val="FF0000"/>
                    </a:solidFill>
                  </a:tcPr>
                </a:tc>
                <a:extLst>
                  <a:ext uri="{0D108BD9-81ED-4DB2-BD59-A6C34878D82A}">
                    <a16:rowId xmlns:a16="http://schemas.microsoft.com/office/drawing/2014/main" val="10000"/>
                  </a:ext>
                </a:extLst>
              </a:tr>
              <a:tr h="352200">
                <a:tc>
                  <a:txBody>
                    <a:bodyPr/>
                    <a:lstStyle/>
                    <a:p>
                      <a:pPr marL="457200" lvl="0" indent="-342900" algn="l" rtl="0">
                        <a:spcBef>
                          <a:spcPts val="0"/>
                        </a:spcBef>
                        <a:spcAft>
                          <a:spcPts val="0"/>
                        </a:spcAft>
                        <a:buClr>
                          <a:srgbClr val="FF0000"/>
                        </a:buClr>
                        <a:buSzPts val="1800"/>
                        <a:buChar char="●"/>
                      </a:pPr>
                      <a:r>
                        <a:rPr lang="fr" sz="1800">
                          <a:solidFill>
                            <a:srgbClr val="FF0000"/>
                          </a:solidFill>
                        </a:rPr>
                        <a:t>Restriction sur les mises à jour</a:t>
                      </a:r>
                      <a:endParaRPr sz="1800">
                        <a:solidFill>
                          <a:srgbClr val="FF0000"/>
                        </a:solidFill>
                      </a:endParaRPr>
                    </a:p>
                    <a:p>
                      <a:pPr marL="457200" lvl="0" indent="-342900" algn="l" rtl="0">
                        <a:spcBef>
                          <a:spcPts val="0"/>
                        </a:spcBef>
                        <a:spcAft>
                          <a:spcPts val="0"/>
                        </a:spcAft>
                        <a:buClr>
                          <a:srgbClr val="FF0000"/>
                        </a:buClr>
                        <a:buSzPts val="1800"/>
                        <a:buChar char="●"/>
                      </a:pPr>
                      <a:r>
                        <a:rPr lang="fr" sz="1800">
                          <a:solidFill>
                            <a:srgbClr val="FF0000"/>
                          </a:solidFill>
                        </a:rPr>
                        <a:t>Coût : chaque appel d’une vue vaut l’exécution de la requête SELECT précisée à la création</a:t>
                      </a:r>
                      <a:endParaRPr sz="1800">
                        <a:solidFill>
                          <a:srgbClr val="FF0000"/>
                        </a:solidFill>
                      </a:endParaRPr>
                    </a:p>
                  </a:txBody>
                  <a:tcPr marL="91425" marR="91425" marT="91425" marB="91425">
                    <a:solidFill>
                      <a:srgbClr val="F4CCCC"/>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Création</a:t>
            </a:r>
            <a:endParaRPr sz="2800">
              <a:solidFill>
                <a:srgbClr val="FFFFFF"/>
              </a:solidFill>
            </a:endParaRPr>
          </a:p>
        </p:txBody>
      </p:sp>
      <p:sp>
        <p:nvSpPr>
          <p:cNvPr id="84" name="Google Shape;84;p17"/>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85" name="Google Shape;85;p17"/>
          <p:cNvSpPr txBox="1"/>
          <p:nvPr/>
        </p:nvSpPr>
        <p:spPr>
          <a:xfrm>
            <a:off x="311850" y="1380125"/>
            <a:ext cx="8520600" cy="11697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Syntaxe de création</a:t>
            </a:r>
            <a:endParaRPr sz="1600" b="1"/>
          </a:p>
          <a:p>
            <a:pPr marL="0" lvl="0" indent="0" algn="l" rtl="0">
              <a:spcBef>
                <a:spcPts val="0"/>
              </a:spcBef>
              <a:spcAft>
                <a:spcPts val="0"/>
              </a:spcAft>
              <a:buNone/>
            </a:pPr>
            <a:r>
              <a:rPr lang="fr" sz="1600" b="1">
                <a:solidFill>
                  <a:srgbClr val="0000FF"/>
                </a:solidFill>
              </a:rPr>
              <a:t>CREATE [OR REPLACE] VIEW</a:t>
            </a:r>
            <a:r>
              <a:rPr lang="fr" sz="1600"/>
              <a:t> nom_vue [ (colonnes) ] </a:t>
            </a:r>
            <a:r>
              <a:rPr lang="fr" sz="1600" b="1">
                <a:solidFill>
                  <a:srgbClr val="0000FF"/>
                </a:solidFill>
              </a:rPr>
              <a:t>AS</a:t>
            </a:r>
            <a:endParaRPr sz="1600" b="1">
              <a:solidFill>
                <a:srgbClr val="0000FF"/>
              </a:solidFill>
            </a:endParaRPr>
          </a:p>
          <a:p>
            <a:pPr marL="0" lvl="0" indent="0" algn="l" rtl="0">
              <a:spcBef>
                <a:spcPts val="0"/>
              </a:spcBef>
              <a:spcAft>
                <a:spcPts val="0"/>
              </a:spcAft>
              <a:buNone/>
            </a:pPr>
            <a:r>
              <a:rPr lang="fr" sz="1600">
                <a:solidFill>
                  <a:schemeClr val="dk1"/>
                </a:solidFill>
              </a:rPr>
              <a:t>requêteSelect</a:t>
            </a:r>
            <a:endParaRPr sz="1600">
              <a:solidFill>
                <a:schemeClr val="dk1"/>
              </a:solidFill>
            </a:endParaRPr>
          </a:p>
          <a:p>
            <a:pPr marL="0" lvl="0" indent="0" algn="l" rtl="0">
              <a:spcBef>
                <a:spcPts val="0"/>
              </a:spcBef>
              <a:spcAft>
                <a:spcPts val="0"/>
              </a:spcAft>
              <a:buNone/>
            </a:pPr>
            <a:r>
              <a:rPr lang="fr" sz="1600" b="1">
                <a:solidFill>
                  <a:srgbClr val="0000FF"/>
                </a:solidFill>
              </a:rPr>
              <a:t>[WIDTH [ CASCADED | LOCAL ] CHECK OPTION]</a:t>
            </a:r>
            <a:endParaRPr sz="1600" b="1">
              <a:solidFill>
                <a:srgbClr val="0000FF"/>
              </a:solidFill>
            </a:endParaRPr>
          </a:p>
        </p:txBody>
      </p:sp>
      <p:sp>
        <p:nvSpPr>
          <p:cNvPr id="86" name="Google Shape;86;p17"/>
          <p:cNvSpPr txBox="1"/>
          <p:nvPr/>
        </p:nvSpPr>
        <p:spPr>
          <a:xfrm>
            <a:off x="311700" y="2707625"/>
            <a:ext cx="8520600" cy="14160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Exemple</a:t>
            </a:r>
            <a:endParaRPr sz="1600" b="1"/>
          </a:p>
          <a:p>
            <a:pPr marL="0" lvl="0" indent="0" algn="l" rtl="0">
              <a:spcBef>
                <a:spcPts val="0"/>
              </a:spcBef>
              <a:spcAft>
                <a:spcPts val="0"/>
              </a:spcAft>
              <a:buNone/>
            </a:pPr>
            <a:r>
              <a:rPr lang="fr" sz="1600" b="1">
                <a:solidFill>
                  <a:srgbClr val="0000FF"/>
                </a:solidFill>
              </a:rPr>
              <a:t>CREATE OR REPLACE VIEW</a:t>
            </a:r>
            <a:r>
              <a:rPr lang="fr" sz="1600"/>
              <a:t> marseillais </a:t>
            </a:r>
            <a:r>
              <a:rPr lang="fr" sz="1600" b="1">
                <a:solidFill>
                  <a:srgbClr val="0000FF"/>
                </a:solidFill>
              </a:rPr>
              <a:t>AS</a:t>
            </a:r>
            <a:endParaRPr sz="1600" b="1">
              <a:solidFill>
                <a:srgbClr val="0000FF"/>
              </a:solidFill>
            </a:endParaRPr>
          </a:p>
          <a:p>
            <a:pPr marL="0" lvl="0" indent="0" algn="l" rtl="0">
              <a:spcBef>
                <a:spcPts val="0"/>
              </a:spcBef>
              <a:spcAft>
                <a:spcPts val="0"/>
              </a:spcAft>
              <a:buNone/>
            </a:pPr>
            <a:r>
              <a:rPr lang="fr" sz="1600" b="1">
                <a:solidFill>
                  <a:srgbClr val="0000FF"/>
                </a:solidFill>
              </a:rPr>
              <a:t>SELECT</a:t>
            </a:r>
            <a:r>
              <a:rPr lang="fr" sz="1600">
                <a:solidFill>
                  <a:schemeClr val="dk1"/>
                </a:solidFill>
              </a:rPr>
              <a:t> num, nom, prenom</a:t>
            </a:r>
            <a:endParaRPr sz="1600">
              <a:solidFill>
                <a:schemeClr val="dk1"/>
              </a:solidFill>
            </a:endParaRPr>
          </a:p>
          <a:p>
            <a:pPr marL="0" lvl="0" indent="0" algn="l" rtl="0">
              <a:spcBef>
                <a:spcPts val="0"/>
              </a:spcBef>
              <a:spcAft>
                <a:spcPts val="0"/>
              </a:spcAft>
              <a:buNone/>
            </a:pPr>
            <a:r>
              <a:rPr lang="fr" sz="1600" b="1">
                <a:solidFill>
                  <a:srgbClr val="0000FF"/>
                </a:solidFill>
              </a:rPr>
              <a:t>FROM</a:t>
            </a:r>
            <a:r>
              <a:rPr lang="fr" sz="1600">
                <a:solidFill>
                  <a:schemeClr val="dk1"/>
                </a:solidFill>
              </a:rPr>
              <a:t> personne</a:t>
            </a:r>
            <a:endParaRPr sz="1600">
              <a:solidFill>
                <a:schemeClr val="dk1"/>
              </a:solidFill>
            </a:endParaRPr>
          </a:p>
          <a:p>
            <a:pPr marL="0" lvl="0" indent="0" algn="l" rtl="0">
              <a:spcBef>
                <a:spcPts val="0"/>
              </a:spcBef>
              <a:spcAft>
                <a:spcPts val="0"/>
              </a:spcAft>
              <a:buNone/>
            </a:pPr>
            <a:r>
              <a:rPr lang="fr" sz="1600" b="1">
                <a:solidFill>
                  <a:srgbClr val="0000FF"/>
                </a:solidFill>
              </a:rPr>
              <a:t>WHERE </a:t>
            </a:r>
            <a:r>
              <a:rPr lang="fr" sz="1600">
                <a:solidFill>
                  <a:schemeClr val="dk1"/>
                </a:solidFill>
              </a:rPr>
              <a:t>ville=”MARSEILLE”;</a:t>
            </a:r>
            <a:endParaRPr sz="1600">
              <a:solidFill>
                <a:schemeClr val="dk1"/>
              </a:solidFill>
            </a:endParaRPr>
          </a:p>
        </p:txBody>
      </p:sp>
      <p:sp>
        <p:nvSpPr>
          <p:cNvPr id="87" name="Google Shape;87;p17"/>
          <p:cNvSpPr txBox="1"/>
          <p:nvPr/>
        </p:nvSpPr>
        <p:spPr>
          <a:xfrm>
            <a:off x="311700" y="4281425"/>
            <a:ext cx="8520600" cy="677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Une vue peut être interrogée comme une table</a:t>
            </a:r>
            <a:endParaRPr sz="1600" b="1">
              <a:solidFill>
                <a:srgbClr val="0000FF"/>
              </a:solidFill>
            </a:endParaRPr>
          </a:p>
          <a:p>
            <a:pPr marL="0" lvl="0" indent="0" algn="l" rtl="0">
              <a:spcBef>
                <a:spcPts val="0"/>
              </a:spcBef>
              <a:spcAft>
                <a:spcPts val="0"/>
              </a:spcAft>
              <a:buNone/>
            </a:pPr>
            <a:r>
              <a:rPr lang="fr" sz="1600" b="1">
                <a:solidFill>
                  <a:srgbClr val="0000FF"/>
                </a:solidFill>
              </a:rPr>
              <a:t>SELECT</a:t>
            </a:r>
            <a:r>
              <a:rPr lang="fr" sz="1600">
                <a:solidFill>
                  <a:schemeClr val="dk1"/>
                </a:solidFill>
              </a:rPr>
              <a:t> * </a:t>
            </a:r>
            <a:r>
              <a:rPr lang="fr" sz="1600" b="1">
                <a:solidFill>
                  <a:srgbClr val="0000FF"/>
                </a:solidFill>
              </a:rPr>
              <a:t>FROM</a:t>
            </a:r>
            <a:r>
              <a:rPr lang="fr" sz="1600">
                <a:solidFill>
                  <a:schemeClr val="dk1"/>
                </a:solidFill>
              </a:rPr>
              <a:t> marseillais;</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Suppression</a:t>
            </a:r>
            <a:endParaRPr sz="2800">
              <a:solidFill>
                <a:srgbClr val="FFFFFF"/>
              </a:solidFill>
            </a:endParaRPr>
          </a:p>
        </p:txBody>
      </p:sp>
      <p:sp>
        <p:nvSpPr>
          <p:cNvPr id="93" name="Google Shape;93;p18"/>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94" name="Google Shape;94;p18"/>
          <p:cNvSpPr txBox="1"/>
          <p:nvPr/>
        </p:nvSpPr>
        <p:spPr>
          <a:xfrm>
            <a:off x="311700" y="2233200"/>
            <a:ext cx="8520600" cy="677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Syntaxe de suppression</a:t>
            </a:r>
            <a:endParaRPr sz="1600" b="1">
              <a:solidFill>
                <a:srgbClr val="0000FF"/>
              </a:solidFill>
            </a:endParaRPr>
          </a:p>
          <a:p>
            <a:pPr marL="0" lvl="0" indent="0" algn="l" rtl="0">
              <a:spcBef>
                <a:spcPts val="0"/>
              </a:spcBef>
              <a:spcAft>
                <a:spcPts val="0"/>
              </a:spcAft>
              <a:buNone/>
            </a:pPr>
            <a:r>
              <a:rPr lang="fr" sz="1600" b="1">
                <a:solidFill>
                  <a:srgbClr val="0000FF"/>
                </a:solidFill>
              </a:rPr>
              <a:t>DROP VIEW</a:t>
            </a:r>
            <a:r>
              <a:rPr lang="fr" sz="1600">
                <a:solidFill>
                  <a:schemeClr val="dk1"/>
                </a:solidFill>
              </a:rPr>
              <a:t> nom_vue;</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Propriétés</a:t>
            </a:r>
            <a:endParaRPr sz="2800">
              <a:solidFill>
                <a:srgbClr val="FFFFFF"/>
              </a:solidFill>
            </a:endParaRPr>
          </a:p>
        </p:txBody>
      </p:sp>
      <p:sp>
        <p:nvSpPr>
          <p:cNvPr id="100" name="Google Shape;100;p19"/>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101" name="Google Shape;101;p19"/>
          <p:cNvSpPr txBox="1"/>
          <p:nvPr/>
        </p:nvSpPr>
        <p:spPr>
          <a:xfrm>
            <a:off x="311700" y="1655100"/>
            <a:ext cx="8520600" cy="16623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On peut créer une vue multi-tables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CREATE OR REPLACE VIEW</a:t>
            </a:r>
            <a:r>
              <a:rPr lang="fr" sz="1600">
                <a:solidFill>
                  <a:schemeClr val="dk1"/>
                </a:solidFill>
              </a:rPr>
              <a:t> vehicule_marseillais </a:t>
            </a:r>
            <a:r>
              <a:rPr lang="fr" sz="1600" b="1">
                <a:solidFill>
                  <a:srgbClr val="0000FF"/>
                </a:solidFill>
              </a:rPr>
              <a:t>AS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SELECT</a:t>
            </a:r>
            <a:r>
              <a:rPr lang="fr" sz="1600">
                <a:solidFill>
                  <a:schemeClr val="dk1"/>
                </a:solidFill>
              </a:rPr>
              <a:t> marque, modele, ville, nom, prenom</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FROM</a:t>
            </a:r>
            <a:r>
              <a:rPr lang="fr" sz="1600">
                <a:solidFill>
                  <a:schemeClr val="dk1"/>
                </a:solidFill>
              </a:rPr>
              <a:t> personne, vehicule</a:t>
            </a:r>
            <a:endParaRPr sz="1600">
              <a:solidFill>
                <a:schemeClr val="dk1"/>
              </a:solidFill>
            </a:endParaRPr>
          </a:p>
          <a:p>
            <a:pPr marL="0" lvl="0" indent="0" algn="l" rtl="0">
              <a:spcBef>
                <a:spcPts val="0"/>
              </a:spcBef>
              <a:spcAft>
                <a:spcPts val="0"/>
              </a:spcAft>
              <a:buNone/>
            </a:pPr>
            <a:r>
              <a:rPr lang="fr" sz="1600" b="1">
                <a:solidFill>
                  <a:srgbClr val="0000FF"/>
                </a:solidFill>
              </a:rPr>
              <a:t>WHERE </a:t>
            </a:r>
            <a:r>
              <a:rPr lang="fr" sz="1600">
                <a:solidFill>
                  <a:schemeClr val="dk1"/>
                </a:solidFill>
              </a:rPr>
              <a:t>ville=”MARSEILLE”</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AND </a:t>
            </a:r>
            <a:r>
              <a:rPr lang="fr" sz="1600">
                <a:solidFill>
                  <a:schemeClr val="dk1"/>
                </a:solidFill>
              </a:rPr>
              <a:t>nump=num;</a:t>
            </a:r>
            <a:endParaRPr sz="1600" b="1">
              <a:solidFill>
                <a:srgbClr val="0000FF"/>
              </a:solidFill>
            </a:endParaRPr>
          </a:p>
        </p:txBody>
      </p:sp>
      <p:sp>
        <p:nvSpPr>
          <p:cNvPr id="102" name="Google Shape;102;p19"/>
          <p:cNvSpPr txBox="1"/>
          <p:nvPr/>
        </p:nvSpPr>
        <p:spPr>
          <a:xfrm>
            <a:off x="311700" y="3540300"/>
            <a:ext cx="8520600" cy="677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Cette vue peut aussi être interrogée comme une table</a:t>
            </a:r>
            <a:endParaRPr sz="1600" b="1">
              <a:solidFill>
                <a:srgbClr val="0000FF"/>
              </a:solidFill>
            </a:endParaRPr>
          </a:p>
          <a:p>
            <a:pPr marL="0" lvl="0" indent="0" algn="l" rtl="0">
              <a:spcBef>
                <a:spcPts val="0"/>
              </a:spcBef>
              <a:spcAft>
                <a:spcPts val="0"/>
              </a:spcAft>
              <a:buNone/>
            </a:pPr>
            <a:r>
              <a:rPr lang="fr" sz="1600" b="1">
                <a:solidFill>
                  <a:srgbClr val="0000FF"/>
                </a:solidFill>
              </a:rPr>
              <a:t>SELECT</a:t>
            </a:r>
            <a:r>
              <a:rPr lang="fr" sz="1600">
                <a:solidFill>
                  <a:schemeClr val="dk1"/>
                </a:solidFill>
              </a:rPr>
              <a:t> * </a:t>
            </a:r>
            <a:r>
              <a:rPr lang="fr" sz="1600" b="1">
                <a:solidFill>
                  <a:srgbClr val="0000FF"/>
                </a:solidFill>
              </a:rPr>
              <a:t>FROM</a:t>
            </a:r>
            <a:r>
              <a:rPr lang="fr" sz="1600">
                <a:solidFill>
                  <a:schemeClr val="dk1"/>
                </a:solidFill>
              </a:rPr>
              <a:t> vehicule_marseillais;</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Propriétés</a:t>
            </a:r>
            <a:endParaRPr sz="2800">
              <a:solidFill>
                <a:srgbClr val="FFFFFF"/>
              </a:solidFill>
            </a:endParaRPr>
          </a:p>
        </p:txBody>
      </p:sp>
      <p:sp>
        <p:nvSpPr>
          <p:cNvPr id="108" name="Google Shape;108;p20"/>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sp>
        <p:nvSpPr>
          <p:cNvPr id="109" name="Google Shape;109;p20"/>
          <p:cNvSpPr txBox="1"/>
          <p:nvPr/>
        </p:nvSpPr>
        <p:spPr>
          <a:xfrm>
            <a:off x="311700" y="1655100"/>
            <a:ext cx="8520600" cy="14160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On peut créer une vue à partir d’une autre vue</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CREATE OR REPLACE VIEW</a:t>
            </a:r>
            <a:r>
              <a:rPr lang="fr" sz="1600">
                <a:solidFill>
                  <a:schemeClr val="dk1"/>
                </a:solidFill>
              </a:rPr>
              <a:t> cadre_marseillais </a:t>
            </a:r>
            <a:r>
              <a:rPr lang="fr" sz="1600" b="1">
                <a:solidFill>
                  <a:srgbClr val="0000FF"/>
                </a:solidFill>
              </a:rPr>
              <a:t>AS</a:t>
            </a:r>
            <a:endParaRPr sz="1600" b="1">
              <a:solidFill>
                <a:srgbClr val="0000FF"/>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SELECT</a:t>
            </a:r>
            <a:r>
              <a:rPr lang="fr" sz="1600">
                <a:solidFill>
                  <a:schemeClr val="dk1"/>
                </a:solidFill>
              </a:rPr>
              <a:t> *</a:t>
            </a:r>
            <a:endParaRPr sz="1600">
              <a:solidFill>
                <a:schemeClr val="dk1"/>
              </a:solidFill>
            </a:endParaRPr>
          </a:p>
          <a:p>
            <a:pPr marL="0" lvl="0" indent="0" algn="l" rtl="0">
              <a:spcBef>
                <a:spcPts val="0"/>
              </a:spcBef>
              <a:spcAft>
                <a:spcPts val="0"/>
              </a:spcAft>
              <a:buClr>
                <a:schemeClr val="dk1"/>
              </a:buClr>
              <a:buSzPts val="1100"/>
              <a:buFont typeface="Arial"/>
              <a:buNone/>
            </a:pPr>
            <a:r>
              <a:rPr lang="fr" sz="1600" b="1">
                <a:solidFill>
                  <a:srgbClr val="0000FF"/>
                </a:solidFill>
              </a:rPr>
              <a:t>FROM</a:t>
            </a:r>
            <a:r>
              <a:rPr lang="fr" sz="1600">
                <a:solidFill>
                  <a:schemeClr val="dk1"/>
                </a:solidFill>
              </a:rPr>
              <a:t> marseillais</a:t>
            </a:r>
            <a:endParaRPr sz="1600">
              <a:solidFill>
                <a:schemeClr val="dk1"/>
              </a:solidFill>
            </a:endParaRPr>
          </a:p>
          <a:p>
            <a:pPr marL="0" lvl="0" indent="0" algn="l" rtl="0">
              <a:spcBef>
                <a:spcPts val="0"/>
              </a:spcBef>
              <a:spcAft>
                <a:spcPts val="0"/>
              </a:spcAft>
              <a:buNone/>
            </a:pPr>
            <a:r>
              <a:rPr lang="fr" sz="1600" b="1">
                <a:solidFill>
                  <a:srgbClr val="0000FF"/>
                </a:solidFill>
              </a:rPr>
              <a:t>WHERE salaire </a:t>
            </a:r>
            <a:r>
              <a:rPr lang="fr" sz="1600">
                <a:solidFill>
                  <a:schemeClr val="dk1"/>
                </a:solidFill>
              </a:rPr>
              <a:t>&gt;=2000;</a:t>
            </a:r>
            <a:endParaRPr sz="1600" b="1">
              <a:solidFill>
                <a:srgbClr val="0000FF"/>
              </a:solidFill>
            </a:endParaRPr>
          </a:p>
        </p:txBody>
      </p:sp>
      <p:sp>
        <p:nvSpPr>
          <p:cNvPr id="110" name="Google Shape;110;p20"/>
          <p:cNvSpPr txBox="1"/>
          <p:nvPr/>
        </p:nvSpPr>
        <p:spPr>
          <a:xfrm>
            <a:off x="311700" y="3540300"/>
            <a:ext cx="8520600" cy="677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t>Cette vue peut aussi être interrogée comme une table</a:t>
            </a:r>
            <a:endParaRPr sz="1600" b="1">
              <a:solidFill>
                <a:srgbClr val="0000FF"/>
              </a:solidFill>
            </a:endParaRPr>
          </a:p>
          <a:p>
            <a:pPr marL="0" lvl="0" indent="0" algn="l" rtl="0">
              <a:spcBef>
                <a:spcPts val="0"/>
              </a:spcBef>
              <a:spcAft>
                <a:spcPts val="0"/>
              </a:spcAft>
              <a:buNone/>
            </a:pPr>
            <a:r>
              <a:rPr lang="fr" sz="1600" b="1">
                <a:solidFill>
                  <a:srgbClr val="0000FF"/>
                </a:solidFill>
              </a:rPr>
              <a:t>SELECT</a:t>
            </a:r>
            <a:r>
              <a:rPr lang="fr" sz="1600">
                <a:solidFill>
                  <a:schemeClr val="dk1"/>
                </a:solidFill>
              </a:rPr>
              <a:t> * </a:t>
            </a:r>
            <a:r>
              <a:rPr lang="fr" sz="1600" b="1">
                <a:solidFill>
                  <a:srgbClr val="0000FF"/>
                </a:solidFill>
              </a:rPr>
              <a:t>FROM</a:t>
            </a:r>
            <a:r>
              <a:rPr lang="fr" sz="1600">
                <a:solidFill>
                  <a:schemeClr val="dk1"/>
                </a:solidFill>
              </a:rPr>
              <a:t> cadre_marseillais;</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311700" y="445025"/>
            <a:ext cx="8520600" cy="433200"/>
          </a:xfrm>
          <a:prstGeom prst="rect">
            <a:avLst/>
          </a:prstGeom>
          <a:solidFill>
            <a:srgbClr val="1155CC"/>
          </a:solid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sz="2800">
                <a:solidFill>
                  <a:srgbClr val="FFFFFF"/>
                </a:solidFill>
              </a:rPr>
              <a:t>Propriétés</a:t>
            </a:r>
            <a:endParaRPr sz="2800">
              <a:solidFill>
                <a:srgbClr val="FFFFFF"/>
              </a:solidFill>
            </a:endParaRPr>
          </a:p>
        </p:txBody>
      </p:sp>
      <p:sp>
        <p:nvSpPr>
          <p:cNvPr id="116" name="Google Shape;116;p21"/>
          <p:cNvSpPr txBox="1"/>
          <p:nvPr/>
        </p:nvSpPr>
        <p:spPr>
          <a:xfrm>
            <a:off x="311700" y="865325"/>
            <a:ext cx="8520600" cy="433200"/>
          </a:xfrm>
          <a:prstGeom prst="rect">
            <a:avLst/>
          </a:prstGeom>
          <a:solidFill>
            <a:srgbClr val="1C4587"/>
          </a:solid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fr" sz="1800" b="1">
                <a:solidFill>
                  <a:srgbClr val="FFFFFF"/>
                </a:solidFill>
              </a:rPr>
              <a:t>SQL</a:t>
            </a:r>
            <a:endParaRPr sz="1800" b="1">
              <a:solidFill>
                <a:srgbClr val="FFFFFF"/>
              </a:solidFill>
            </a:endParaRPr>
          </a:p>
        </p:txBody>
      </p:sp>
      <p:graphicFrame>
        <p:nvGraphicFramePr>
          <p:cNvPr id="117" name="Google Shape;117;p21"/>
          <p:cNvGraphicFramePr/>
          <p:nvPr/>
        </p:nvGraphicFramePr>
        <p:xfrm>
          <a:off x="311700" y="2331500"/>
          <a:ext cx="3000000" cy="3000000"/>
        </p:xfrm>
        <a:graphic>
          <a:graphicData uri="http://schemas.openxmlformats.org/drawingml/2006/table">
            <a:tbl>
              <a:tblPr>
                <a:noFill/>
                <a:tableStyleId>{D1A505BD-FD01-4D87-818E-4501CABE25AF}</a:tableStyleId>
              </a:tblPr>
              <a:tblGrid>
                <a:gridCol w="8520600">
                  <a:extLst>
                    <a:ext uri="{9D8B030D-6E8A-4147-A177-3AD203B41FA5}">
                      <a16:colId xmlns:a16="http://schemas.microsoft.com/office/drawing/2014/main" val="20000"/>
                    </a:ext>
                  </a:extLst>
                </a:gridCol>
              </a:tblGrid>
              <a:tr h="300025">
                <a:tc>
                  <a:txBody>
                    <a:bodyPr/>
                    <a:lstStyle/>
                    <a:p>
                      <a:pPr marL="0" lvl="0" indent="0" algn="l" rtl="0">
                        <a:spcBef>
                          <a:spcPts val="0"/>
                        </a:spcBef>
                        <a:spcAft>
                          <a:spcPts val="0"/>
                        </a:spcAft>
                        <a:buNone/>
                      </a:pPr>
                      <a:r>
                        <a:rPr lang="fr" sz="1800" b="1">
                          <a:solidFill>
                            <a:srgbClr val="FFFFFF"/>
                          </a:solidFill>
                        </a:rPr>
                        <a:t>Exercice 1</a:t>
                      </a:r>
                      <a:endParaRPr sz="1800" b="1">
                        <a:solidFill>
                          <a:srgbClr val="FFFFFF"/>
                        </a:solidFill>
                      </a:endParaRPr>
                    </a:p>
                  </a:txBody>
                  <a:tcPr marL="91425" marR="91425" marT="91425" marB="91425">
                    <a:solidFill>
                      <a:srgbClr val="073763"/>
                    </a:solidFill>
                  </a:tcPr>
                </a:tc>
                <a:extLst>
                  <a:ext uri="{0D108BD9-81ED-4DB2-BD59-A6C34878D82A}">
                    <a16:rowId xmlns:a16="http://schemas.microsoft.com/office/drawing/2014/main" val="10000"/>
                  </a:ext>
                </a:extLst>
              </a:tr>
              <a:tr h="352200">
                <a:tc>
                  <a:txBody>
                    <a:bodyPr/>
                    <a:lstStyle/>
                    <a:p>
                      <a:pPr marL="0" lvl="0" indent="0" algn="l" rtl="0">
                        <a:spcBef>
                          <a:spcPts val="0"/>
                        </a:spcBef>
                        <a:spcAft>
                          <a:spcPts val="0"/>
                        </a:spcAft>
                        <a:buNone/>
                      </a:pPr>
                      <a:r>
                        <a:rPr lang="fr" sz="1800"/>
                        <a:t>En utilisant les vues, sélectionnez les personnes qui ont le plus grand nombre de voitures en utilisant les deux fonctions d’agrégation </a:t>
                      </a:r>
                      <a:r>
                        <a:rPr lang="fr" sz="1800" b="1" i="1"/>
                        <a:t>max</a:t>
                      </a:r>
                      <a:r>
                        <a:rPr lang="fr" sz="1800"/>
                        <a:t> et </a:t>
                      </a:r>
                      <a:r>
                        <a:rPr lang="fr" sz="1800" b="1" i="1"/>
                        <a:t>count</a:t>
                      </a:r>
                      <a:r>
                        <a:rPr lang="fr" sz="1800"/>
                        <a:t>.</a:t>
                      </a:r>
                      <a:endParaRPr sz="1800"/>
                    </a:p>
                  </a:txBody>
                  <a:tcPr marL="91425" marR="91425" marT="91425" marB="91425">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Affichage à l'écran (16:9)</PresentationFormat>
  <Paragraphs>135</Paragraphs>
  <Slides>16</Slides>
  <Notes>16</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16</vt:i4>
      </vt:variant>
    </vt:vector>
  </HeadingPairs>
  <TitlesOfParts>
    <vt:vector size="18" baseType="lpstr">
      <vt:lpstr>Arial</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Delacroix Guillaume</cp:lastModifiedBy>
  <cp:revision>1</cp:revision>
  <dcterms:modified xsi:type="dcterms:W3CDTF">2022-06-22T09:00:55Z</dcterms:modified>
</cp:coreProperties>
</file>