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5" r:id="rId11"/>
    <p:sldId id="264" r:id="rId12"/>
    <p:sldId id="263" r:id="rId13"/>
    <p:sldId id="265" r:id="rId14"/>
    <p:sldId id="276" r:id="rId15"/>
    <p:sldId id="266" r:id="rId16"/>
    <p:sldId id="277" r:id="rId17"/>
    <p:sldId id="272" r:id="rId18"/>
    <p:sldId id="273" r:id="rId19"/>
    <p:sldId id="274" r:id="rId20"/>
  </p:sldIdLst>
  <p:sldSz cx="24384000" cy="13716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34" d="100"/>
          <a:sy n="34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1B6F7-0B6D-42E8-A32D-4C7E08288BE3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2E24C-FBF6-4FDD-A8A3-F3755698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2E24C-FBF6-4FDD-A8A3-F375569881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0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230080" y="-37440"/>
            <a:ext cx="19217520" cy="13715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sldNum"/>
          </p:nvPr>
        </p:nvSpPr>
        <p:spPr>
          <a:xfrm>
            <a:off x="11935800" y="13010400"/>
            <a:ext cx="494280" cy="510840"/>
          </a:xfrm>
          <a:prstGeom prst="rect">
            <a:avLst/>
          </a:prstGeom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D45D6ECC-C503-4793-9440-69892E3F8162}" type="slidenum">
              <a:rPr lang="en-US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‹#›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elvetica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elvetica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elvetic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/>
          </p:nvPr>
        </p:nvSpPr>
        <p:spPr>
          <a:xfrm>
            <a:off x="11935800" y="13010400"/>
            <a:ext cx="494280" cy="510840"/>
          </a:xfrm>
          <a:prstGeom prst="rect">
            <a:avLst/>
          </a:prstGeom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1FFD26DB-EF9B-4450-A3E0-1F0129086D1F}" type="slidenum">
              <a:rPr lang="en-US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‹#›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elvetica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elvetica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elvetic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Num"/>
          </p:nvPr>
        </p:nvSpPr>
        <p:spPr>
          <a:xfrm>
            <a:off x="11935800" y="13010400"/>
            <a:ext cx="494280" cy="510840"/>
          </a:xfrm>
          <a:prstGeom prst="rect">
            <a:avLst/>
          </a:prstGeom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1EB2BEEE-9875-45D7-966B-A67DF14028E2}" type="slidenum">
              <a:rPr lang="en-US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‹#›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Click to edit the title text format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5000" b="0" strike="noStrike" spc="-1">
                <a:solidFill>
                  <a:srgbClr val="000000"/>
                </a:solidFill>
                <a:latin typeface="Helvetica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elvetica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elvetica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elvetic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8/" TargetMode="External"/><Relationship Id="rId3" Type="http://schemas.openxmlformats.org/officeDocument/2006/relationships/hyperlink" Target="https://docs.sympy.org/latest/index.html" TargetMode="External"/><Relationship Id="rId7" Type="http://schemas.openxmlformats.org/officeDocument/2006/relationships/hyperlink" Target="https://github.com/sympy/sym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ocs.sympy.org/latest/modules/simplify/simplify.html?highlight=trigsimp#module-sympy.simplify.trigsimp" TargetMode="External"/><Relationship Id="rId5" Type="http://schemas.openxmlformats.org/officeDocument/2006/relationships/hyperlink" Target="https://docs.sympy.org/latest/modules/integrals/integrals.html?highlight=sympy%20integrals%20transform#sympy.integrals.integrals.Integral.transform" TargetMode="External"/><Relationship Id="rId4" Type="http://schemas.openxmlformats.org/officeDocument/2006/relationships/hyperlink" Target="https://docs.sympy.org/latest/modules/integrals/integrals.html?highlight=integral#sympy.integrals.integrals.Integra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7132320" y="4175640"/>
            <a:ext cx="9443160" cy="4155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Интегрирование в sympy с использованием тригонометрических подстановок</a:t>
            </a:r>
            <a:endParaRPr lang="en-US" sz="7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7116839" y="8929440"/>
            <a:ext cx="12285585" cy="25577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42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Рубин Даниил, БПМИ196</a:t>
            </a:r>
            <a:endParaRPr lang="en-US" sz="4200" b="0" strike="noStrike" spc="-1" dirty="0">
              <a:solidFill>
                <a:srgbClr val="253957"/>
              </a:solidFill>
              <a:latin typeface="Arial Narrow"/>
              <a:ea typeface="Arial Narrow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4200" spc="-1" dirty="0">
                <a:solidFill>
                  <a:srgbClr val="253957"/>
                </a:solidFill>
                <a:latin typeface="Arial Narrow"/>
              </a:rPr>
              <a:t>Научный руководитель</a:t>
            </a:r>
            <a:r>
              <a:rPr lang="en-US" sz="4200" spc="-1" dirty="0">
                <a:solidFill>
                  <a:srgbClr val="253957"/>
                </a:solidFill>
                <a:latin typeface="Arial Narrow"/>
              </a:rPr>
              <a:t>: </a:t>
            </a:r>
            <a:r>
              <a:rPr lang="ru-RU" sz="4200" spc="-1" dirty="0">
                <a:solidFill>
                  <a:srgbClr val="253957"/>
                </a:solidFill>
                <a:latin typeface="Arial Narrow"/>
              </a:rPr>
              <a:t>Жукова Галина Николаевна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4200" b="0" strike="noStrike" spc="-1" dirty="0">
                <a:solidFill>
                  <a:srgbClr val="253957"/>
                </a:solidFill>
                <a:latin typeface="Arial Narrow"/>
              </a:rPr>
              <a:t>ДПИ ФКН, доцент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7116840" y="1850760"/>
            <a:ext cx="9443160" cy="78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42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7116840" y="11895120"/>
            <a:ext cx="9443160" cy="569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Москва, 20</a:t>
            </a:r>
            <a:r>
              <a:rPr lang="ru-RU" sz="2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21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3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1840" y="1330560"/>
            <a:ext cx="2735640" cy="26452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2"/>
          <p:cNvSpPr/>
          <p:nvPr/>
        </p:nvSpPr>
        <p:spPr>
          <a:xfrm>
            <a:off x="1185840" y="2972880"/>
            <a:ext cx="2148912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cap="all" spc="-1" dirty="0">
                <a:solidFill>
                  <a:srgbClr val="253957"/>
                </a:solidFill>
                <a:latin typeface="Arial Narrow"/>
              </a:rPr>
              <a:t>Примеры проведения замены в интегралах</a:t>
            </a:r>
            <a:endParaRPr lang="en-US" sz="7000" b="0" strike="noStrike" spc="-1" dirty="0">
              <a:latin typeface="Arial"/>
            </a:endParaRPr>
          </a:p>
        </p:txBody>
      </p:sp>
      <p:sp>
        <p:nvSpPr>
          <p:cNvPr id="169" name="Line 4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11338920" y="942158"/>
            <a:ext cx="11365920" cy="51328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71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74" name="TextShape 7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31D15966-C656-4581-9700-4302C50F9E0A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10</a:t>
            </a:fld>
            <a:endParaRPr lang="en-US" sz="2400" b="0" strike="noStrike" spc="-1">
              <a:latin typeface="Times New Roman"/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91C9EA-3834-40CA-9FA7-3ECBF38F2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93" y="4119197"/>
            <a:ext cx="15033999" cy="88907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85840" y="2972880"/>
            <a:ext cx="2148912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 dirty="0">
                <a:solidFill>
                  <a:srgbClr val="253957"/>
                </a:solidFill>
                <a:latin typeface="Arial Narrow"/>
              </a:rPr>
              <a:t>Примеры работы метода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cap="all" spc="-1" dirty="0">
                <a:solidFill>
                  <a:srgbClr val="253957"/>
                </a:solidFill>
                <a:latin typeface="Arial Narrow"/>
              </a:rPr>
              <a:t>(неопределенные интегралы)</a:t>
            </a:r>
            <a:endParaRPr lang="en-US" sz="7000" b="0" strike="noStrike" spc="-1" dirty="0">
              <a:latin typeface="Arial"/>
            </a:endParaRPr>
          </a:p>
        </p:txBody>
      </p:sp>
      <p:sp>
        <p:nvSpPr>
          <p:cNvPr id="186" name="Line 3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11338920" y="942158"/>
            <a:ext cx="11365920" cy="51328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88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91" name="TextShape 5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CE408587-41A9-489F-9521-6C92AEB0A4FE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11</a:t>
            </a:fld>
            <a:endParaRPr lang="en-US" sz="2400" b="0" strike="noStrike" spc="-1">
              <a:latin typeface="Times New Roman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3155405-5DE1-42EF-8744-2922B5D7C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50" y="8755380"/>
            <a:ext cx="6612456" cy="231299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80A0FA0-8E9D-472B-A9EE-8C1270939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50" y="5945671"/>
            <a:ext cx="6842625" cy="23130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A33844E-FE7C-416C-A142-F44A6AC10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640" y="5697317"/>
            <a:ext cx="6503611" cy="51227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85840" y="2972880"/>
            <a:ext cx="2148912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 dirty="0">
                <a:solidFill>
                  <a:srgbClr val="253957"/>
                </a:solidFill>
                <a:latin typeface="Arial Narrow"/>
              </a:rPr>
              <a:t>Примеры работы метода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cap="all" spc="-1" dirty="0">
                <a:solidFill>
                  <a:srgbClr val="253957"/>
                </a:solidFill>
                <a:latin typeface="Arial Narrow"/>
              </a:rPr>
              <a:t>(неопределенные интегралы)</a:t>
            </a:r>
            <a:endParaRPr lang="en-US" sz="7000" b="0" strike="noStrike" spc="-1" dirty="0">
              <a:latin typeface="Arial"/>
            </a:endParaRPr>
          </a:p>
        </p:txBody>
      </p:sp>
      <p:sp>
        <p:nvSpPr>
          <p:cNvPr id="186" name="Line 3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11338920" y="942158"/>
            <a:ext cx="11365920" cy="51328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88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91" name="TextShape 5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CE408587-41A9-489F-9521-6C92AEB0A4FE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12</a:t>
            </a:fld>
            <a:endParaRPr lang="en-US" sz="2400" b="0" strike="noStrike" spc="-1">
              <a:latin typeface="Times New Roman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4DD947B-2198-4292-B3BC-15ABC4090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9" y="5833890"/>
            <a:ext cx="6586733" cy="519246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574E44-C649-4EEB-B141-CF96382BE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225" y="5833889"/>
            <a:ext cx="7310438" cy="51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8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185840" y="2972880"/>
            <a:ext cx="2148912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cap="all" spc="-1" dirty="0">
                <a:solidFill>
                  <a:srgbClr val="253957"/>
                </a:solidFill>
                <a:latin typeface="Arial Narrow"/>
              </a:rPr>
              <a:t>Примеры работы метода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 dirty="0">
                <a:solidFill>
                  <a:srgbClr val="253957"/>
                </a:solidFill>
                <a:latin typeface="Arial Narrow"/>
              </a:rPr>
              <a:t>(Определенные интегралы)</a:t>
            </a:r>
            <a:endParaRPr lang="en-US" sz="7000" b="0" strike="noStrike" spc="-1" dirty="0">
              <a:latin typeface="Arial"/>
            </a:endParaRPr>
          </a:p>
        </p:txBody>
      </p:sp>
      <p:sp>
        <p:nvSpPr>
          <p:cNvPr id="194" name="Line 3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11338920" y="942158"/>
            <a:ext cx="11365920" cy="51328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96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99" name="TextShape 5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689931B3-1E56-41BF-BF23-CBEE52C2542B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13</a:t>
            </a:fld>
            <a:endParaRPr lang="en-US" sz="2400" b="0" strike="noStrike" spc="-1">
              <a:latin typeface="Times New Roman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9E70E3-850A-48AC-861C-942F8847A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05" y="6044399"/>
            <a:ext cx="7956886" cy="5457241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04DFFA8-7D85-4631-B5D2-EA7E477A1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135" y="6044399"/>
            <a:ext cx="7086561" cy="54572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185840" y="2972880"/>
            <a:ext cx="2148912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cap="all" spc="-1" dirty="0">
                <a:solidFill>
                  <a:srgbClr val="253957"/>
                </a:solidFill>
                <a:latin typeface="Arial Narrow"/>
              </a:rPr>
              <a:t>Примеры работы метода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 dirty="0">
                <a:solidFill>
                  <a:srgbClr val="253957"/>
                </a:solidFill>
                <a:latin typeface="Arial Narrow"/>
              </a:rPr>
              <a:t>(Определенные интегралы)</a:t>
            </a:r>
            <a:endParaRPr lang="en-US" sz="7000" b="0" strike="noStrike" spc="-1" dirty="0">
              <a:latin typeface="Arial"/>
            </a:endParaRPr>
          </a:p>
        </p:txBody>
      </p:sp>
      <p:sp>
        <p:nvSpPr>
          <p:cNvPr id="194" name="Line 3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11338920" y="942158"/>
            <a:ext cx="11365920" cy="51328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96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99" name="TextShape 5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689931B3-1E56-41BF-BF23-CBEE52C2542B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14</a:t>
            </a:fld>
            <a:endParaRPr lang="en-US" sz="2400" b="0" strike="noStrike" spc="-1">
              <a:latin typeface="Times New Roman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8CF029-7A33-4673-9CF7-7D9CB99E2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71" y="5455260"/>
            <a:ext cx="9292457" cy="62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8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2"/>
          <p:cNvSpPr/>
          <p:nvPr/>
        </p:nvSpPr>
        <p:spPr>
          <a:xfrm>
            <a:off x="0" y="0"/>
            <a:ext cx="12479760" cy="13715640"/>
          </a:xfrm>
          <a:prstGeom prst="rect">
            <a:avLst/>
          </a:prstGeom>
          <a:solidFill>
            <a:srgbClr val="243957"/>
          </a:solidFill>
          <a:ln w="12600">
            <a:noFill/>
          </a:ln>
          <a:effectLst>
            <a:outerShdw blurRad="5080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7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979560" y="482760"/>
            <a:ext cx="1351800" cy="1306800"/>
          </a:xfrm>
          <a:prstGeom prst="rect">
            <a:avLst/>
          </a:prstGeom>
          <a:ln w="12600">
            <a:noFill/>
          </a:ln>
        </p:spPr>
      </p:pic>
      <p:sp>
        <p:nvSpPr>
          <p:cNvPr id="248" name="Line 3"/>
          <p:cNvSpPr/>
          <p:nvPr/>
        </p:nvSpPr>
        <p:spPr>
          <a:xfrm>
            <a:off x="1655640" y="1713600"/>
            <a:ext cx="2150604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1207800" y="5701320"/>
            <a:ext cx="2150604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>
                <a:solidFill>
                  <a:srgbClr val="FFFFFF"/>
                </a:solidFill>
                <a:latin typeface="Arial Narrow"/>
                <a:ea typeface="Arial Narrow"/>
              </a:rPr>
              <a:t>Основные результаты </a:t>
            </a:r>
            <a:endParaRPr lang="en-US" sz="7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>
                <a:solidFill>
                  <a:srgbClr val="FFFFFF"/>
                </a:solidFill>
                <a:latin typeface="Arial Narrow"/>
                <a:ea typeface="Arial Narrow"/>
              </a:rPr>
              <a:t>И выводы</a:t>
            </a:r>
            <a:endParaRPr lang="en-US" sz="7000" b="0" strike="noStrike" spc="-1">
              <a:latin typeface="Arial"/>
            </a:endParaRPr>
          </a:p>
        </p:txBody>
      </p:sp>
      <p:sp>
        <p:nvSpPr>
          <p:cNvPr id="251" name="Line 6"/>
          <p:cNvSpPr/>
          <p:nvPr/>
        </p:nvSpPr>
        <p:spPr>
          <a:xfrm>
            <a:off x="2686680" y="1713600"/>
            <a:ext cx="9793080" cy="0"/>
          </a:xfrm>
          <a:prstGeom prst="line">
            <a:avLst/>
          </a:prstGeom>
          <a:ln w="1260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7"/>
          <p:cNvSpPr/>
          <p:nvPr/>
        </p:nvSpPr>
        <p:spPr>
          <a:xfrm>
            <a:off x="13992120" y="1944044"/>
            <a:ext cx="7776360" cy="1011591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5400" b="0" strike="noStrike" spc="-1" dirty="0">
                <a:solidFill>
                  <a:srgbClr val="000000"/>
                </a:solidFill>
                <a:latin typeface="Arial Narrow"/>
                <a:ea typeface="Helvetica Light"/>
              </a:rPr>
              <a:t>Реализован метод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 Narrow"/>
                <a:ea typeface="Helvetica Light"/>
              </a:rPr>
              <a:t>trig_transform</a:t>
            </a:r>
            <a:r>
              <a:rPr lang="en-US" sz="5400" b="0" strike="noStrike" spc="-1" dirty="0">
                <a:solidFill>
                  <a:srgbClr val="000000"/>
                </a:solidFill>
                <a:latin typeface="Arial Narrow"/>
                <a:ea typeface="Helvetica Light"/>
              </a:rPr>
              <a:t>, </a:t>
            </a:r>
            <a:r>
              <a:rPr lang="ru-RU" sz="5400" b="0" strike="noStrike" spc="-1" dirty="0">
                <a:solidFill>
                  <a:srgbClr val="000000"/>
                </a:solidFill>
                <a:latin typeface="Arial Narrow"/>
                <a:ea typeface="Helvetica Light"/>
              </a:rPr>
              <a:t>для </a:t>
            </a:r>
            <a:r>
              <a:rPr lang="ru-RU" sz="5400" spc="-1" dirty="0">
                <a:solidFill>
                  <a:srgbClr val="000000"/>
                </a:solidFill>
                <a:latin typeface="Arial Narrow"/>
                <a:ea typeface="Helvetica Light"/>
              </a:rPr>
              <a:t>него написана документация по образцу, принятому в </a:t>
            </a:r>
            <a:r>
              <a:rPr lang="en-US" sz="5400" spc="-1" dirty="0" err="1">
                <a:solidFill>
                  <a:srgbClr val="000000"/>
                </a:solidFill>
                <a:latin typeface="Arial Narrow"/>
                <a:ea typeface="Helvetica Light"/>
              </a:rPr>
              <a:t>SymPy</a:t>
            </a:r>
            <a:r>
              <a:rPr lang="ru-RU" sz="5400" b="0" strike="noStrike" spc="-1" dirty="0">
                <a:solidFill>
                  <a:srgbClr val="000000"/>
                </a:solidFill>
                <a:latin typeface="Arial Narrow"/>
                <a:ea typeface="Helvetica Light"/>
              </a:rPr>
              <a:t>. Продемонстрирована работа метода на интегралах из курса математического анализа. Реализованный метод подготовлен для интеграции в библиотеку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 Narrow"/>
                <a:ea typeface="Helvetica Light"/>
              </a:rPr>
              <a:t>SymPy</a:t>
            </a:r>
            <a:r>
              <a:rPr lang="ru-RU" sz="5400" b="0" strike="noStrike" spc="-1" dirty="0">
                <a:solidFill>
                  <a:srgbClr val="000000"/>
                </a:solidFill>
                <a:latin typeface="Arial Narrow"/>
                <a:ea typeface="Helvetica Light"/>
              </a:rPr>
              <a:t>. </a:t>
            </a:r>
            <a:endParaRPr lang="en-US" sz="5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177560" y="7680960"/>
            <a:ext cx="21506040" cy="4842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1226520" y="2745720"/>
            <a:ext cx="2148912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Список источников</a:t>
            </a:r>
            <a:endParaRPr lang="en-US" sz="7000" b="0" strike="noStrike" spc="-1">
              <a:latin typeface="Arial"/>
            </a:endParaRPr>
          </a:p>
        </p:txBody>
      </p:sp>
      <p:sp>
        <p:nvSpPr>
          <p:cNvPr id="255" name="Line 3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57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258" name="CustomShape 5"/>
          <p:cNvSpPr/>
          <p:nvPr/>
        </p:nvSpPr>
        <p:spPr>
          <a:xfrm>
            <a:off x="1200960" y="4371281"/>
            <a:ext cx="21448800" cy="845391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Light"/>
              <a:buAutoNum type="arabicPeriod"/>
            </a:pPr>
            <a:r>
              <a:rPr lang="ru-RU" sz="3600" b="0" strike="noStrike" spc="-1" dirty="0">
                <a:latin typeface="Arial"/>
              </a:rPr>
              <a:t>Документация библиотеки </a:t>
            </a:r>
            <a:r>
              <a:rPr lang="en-US" sz="3600" b="0" strike="noStrike" spc="-1" dirty="0" err="1">
                <a:latin typeface="Arial"/>
              </a:rPr>
              <a:t>SymPy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spc="-1" dirty="0">
                <a:latin typeface="Arial"/>
              </a:rPr>
              <a:t>[</a:t>
            </a:r>
            <a:r>
              <a:rPr lang="ru-RU" sz="3600" spc="-1" dirty="0">
                <a:latin typeface="Arial"/>
              </a:rPr>
              <a:t>Электронный ресурс</a:t>
            </a:r>
            <a:r>
              <a:rPr lang="en-US" sz="3600" spc="-1" dirty="0">
                <a:latin typeface="Arial"/>
              </a:rPr>
              <a:t>]</a:t>
            </a:r>
            <a:r>
              <a:rPr lang="ru-RU" sz="3600" spc="-1" dirty="0">
                <a:latin typeface="Arial"/>
              </a:rPr>
              <a:t> --</a:t>
            </a:r>
            <a:r>
              <a:rPr lang="en-US" sz="3600" spc="-1" dirty="0">
                <a:latin typeface="Arial"/>
              </a:rPr>
              <a:t> </a:t>
            </a:r>
            <a:r>
              <a:rPr lang="en-US" sz="3600" spc="-1" dirty="0">
                <a:latin typeface="Arial"/>
                <a:hlinkClick r:id="rId3"/>
              </a:rPr>
              <a:t>https://docs.sympy.org/latest/index.html</a:t>
            </a:r>
            <a:endParaRPr lang="en-US" sz="3600" spc="-1" dirty="0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Light"/>
              <a:buAutoNum type="arabicPeriod"/>
            </a:pPr>
            <a:r>
              <a:rPr lang="ru-RU" sz="3600" spc="-1" dirty="0">
                <a:latin typeface="Arial"/>
              </a:rPr>
              <a:t>Документация класса </a:t>
            </a:r>
            <a:r>
              <a:rPr lang="en-US" sz="3600" spc="-1" dirty="0">
                <a:latin typeface="Arial"/>
              </a:rPr>
              <a:t>Integral</a:t>
            </a:r>
            <a:r>
              <a:rPr lang="ru-RU" sz="3600" spc="-1" dirty="0">
                <a:latin typeface="Arial"/>
              </a:rPr>
              <a:t> </a:t>
            </a:r>
            <a:r>
              <a:rPr lang="en-US" sz="3600" spc="-1" dirty="0">
                <a:latin typeface="Arial"/>
              </a:rPr>
              <a:t>[</a:t>
            </a:r>
            <a:r>
              <a:rPr lang="ru-RU" sz="3600" spc="-1" dirty="0">
                <a:latin typeface="Arial"/>
              </a:rPr>
              <a:t>Электронный ресурс</a:t>
            </a:r>
            <a:r>
              <a:rPr lang="en-US" sz="3600" spc="-1" dirty="0">
                <a:latin typeface="Arial"/>
              </a:rPr>
              <a:t>]</a:t>
            </a:r>
            <a:r>
              <a:rPr lang="ru-RU" sz="3600" spc="-1" dirty="0">
                <a:latin typeface="Arial"/>
              </a:rPr>
              <a:t> -- </a:t>
            </a:r>
            <a:r>
              <a:rPr lang="en-US" sz="3600" spc="-1" dirty="0">
                <a:latin typeface="Arial"/>
                <a:hlinkClick r:id="rId4"/>
              </a:rPr>
              <a:t>https://docs.sympy.org/latest/modules/integrals/integrals.html?highlight=integral#sympy.integrals.integrals.Integral</a:t>
            </a:r>
            <a:endParaRPr lang="en-US" sz="3600" spc="-1" dirty="0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Light"/>
              <a:buAutoNum type="arabicPeriod"/>
            </a:pPr>
            <a:r>
              <a:rPr lang="ru-RU" sz="3600" spc="-1" dirty="0">
                <a:latin typeface="Arial"/>
              </a:rPr>
              <a:t>Документация метода </a:t>
            </a:r>
            <a:r>
              <a:rPr lang="en-US" sz="3600" spc="-1" dirty="0">
                <a:latin typeface="Arial"/>
              </a:rPr>
              <a:t>transform</a:t>
            </a:r>
            <a:r>
              <a:rPr lang="ru-RU" sz="3600" spc="-1" dirty="0">
                <a:latin typeface="Arial"/>
              </a:rPr>
              <a:t> </a:t>
            </a:r>
            <a:r>
              <a:rPr lang="en-US" sz="3600" spc="-1" dirty="0">
                <a:latin typeface="Arial"/>
              </a:rPr>
              <a:t>[</a:t>
            </a:r>
            <a:r>
              <a:rPr lang="ru-RU" sz="3600" spc="-1" dirty="0">
                <a:latin typeface="Arial"/>
              </a:rPr>
              <a:t>Электронный ресурс</a:t>
            </a:r>
            <a:r>
              <a:rPr lang="en-US" sz="3600" spc="-1" dirty="0">
                <a:latin typeface="Arial"/>
              </a:rPr>
              <a:t>] -- </a:t>
            </a:r>
            <a:r>
              <a:rPr lang="en-US" sz="3600" spc="-1" dirty="0">
                <a:latin typeface="Arial"/>
                <a:hlinkClick r:id="rId5"/>
              </a:rPr>
              <a:t>https://docs.sympy.org/latest/modules/integrals/integrals.html?highlight=sympy%20integrals%20transform#sympy.integrals.integrals.Integral.transform</a:t>
            </a:r>
            <a:endParaRPr lang="en-US" sz="3600" spc="-1" dirty="0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Light"/>
              <a:buAutoNum type="arabicPeriod"/>
            </a:pPr>
            <a:r>
              <a:rPr lang="ru-RU" sz="3600" spc="-1" dirty="0">
                <a:latin typeface="Arial"/>
              </a:rPr>
              <a:t>Документация метода </a:t>
            </a:r>
            <a:r>
              <a:rPr lang="en-US" sz="3600" spc="-1" dirty="0" err="1">
                <a:latin typeface="Arial"/>
              </a:rPr>
              <a:t>trigsimp</a:t>
            </a:r>
            <a:r>
              <a:rPr lang="ru-RU" sz="3600" spc="-1" dirty="0">
                <a:latin typeface="Arial"/>
              </a:rPr>
              <a:t> </a:t>
            </a:r>
            <a:r>
              <a:rPr lang="en-US" sz="3600" spc="-1" dirty="0">
                <a:latin typeface="Arial"/>
              </a:rPr>
              <a:t>[</a:t>
            </a:r>
            <a:r>
              <a:rPr lang="ru-RU" sz="3600" spc="-1" dirty="0">
                <a:latin typeface="Arial"/>
              </a:rPr>
              <a:t>Электронный ресурс</a:t>
            </a:r>
            <a:r>
              <a:rPr lang="en-US" sz="3600" spc="-1" dirty="0">
                <a:latin typeface="Arial"/>
              </a:rPr>
              <a:t>] -- </a:t>
            </a:r>
            <a:r>
              <a:rPr lang="en-US" sz="3600" spc="-1" dirty="0">
                <a:latin typeface="Arial"/>
                <a:hlinkClick r:id="rId6"/>
              </a:rPr>
              <a:t>https://docs.sympy.org/latest/modules/simplify/simplify.html?highlight=trigsimp#module-sympy.simplify.trigsimp</a:t>
            </a:r>
            <a:endParaRPr lang="en-US" sz="3600" spc="-1" dirty="0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Light"/>
              <a:buAutoNum type="arabicPeriod"/>
            </a:pPr>
            <a:r>
              <a:rPr lang="ru-RU" sz="3600" spc="-1" dirty="0">
                <a:latin typeface="Arial"/>
              </a:rPr>
              <a:t>Исходный код библиотеки </a:t>
            </a:r>
            <a:r>
              <a:rPr lang="en-US" sz="3600" spc="-1" dirty="0" err="1">
                <a:latin typeface="Arial"/>
              </a:rPr>
              <a:t>SymPy</a:t>
            </a:r>
            <a:r>
              <a:rPr lang="en-US" sz="3600" spc="-1" dirty="0">
                <a:latin typeface="Arial"/>
              </a:rPr>
              <a:t> [</a:t>
            </a:r>
            <a:r>
              <a:rPr lang="ru-RU" sz="3600" spc="-1" dirty="0">
                <a:latin typeface="Arial"/>
              </a:rPr>
              <a:t>Электронный ресурс</a:t>
            </a:r>
            <a:r>
              <a:rPr lang="en-US" sz="3600" spc="-1" dirty="0">
                <a:latin typeface="Arial"/>
              </a:rPr>
              <a:t>] -- </a:t>
            </a:r>
            <a:r>
              <a:rPr lang="en-US" sz="3600" spc="-1" dirty="0">
                <a:latin typeface="Arial"/>
                <a:hlinkClick r:id="rId7"/>
              </a:rPr>
              <a:t>https://github.com/sympy/sympy</a:t>
            </a:r>
            <a:endParaRPr lang="en-US" sz="3600" spc="-1" dirty="0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Light"/>
              <a:buAutoNum type="arabicPeriod"/>
            </a:pPr>
            <a:r>
              <a:rPr lang="ru-RU" sz="3600" spc="-1" dirty="0">
                <a:latin typeface="Arial"/>
              </a:rPr>
              <a:t>Документация </a:t>
            </a:r>
            <a:r>
              <a:rPr lang="en-US" sz="3600" spc="-1" dirty="0">
                <a:latin typeface="Arial"/>
              </a:rPr>
              <a:t>Python3.8</a:t>
            </a:r>
            <a:r>
              <a:rPr lang="ru-RU" sz="3600" spc="-1" dirty="0">
                <a:latin typeface="Arial"/>
              </a:rPr>
              <a:t> </a:t>
            </a:r>
            <a:r>
              <a:rPr lang="en-US" sz="3600" spc="-1" dirty="0">
                <a:latin typeface="Arial"/>
              </a:rPr>
              <a:t>[</a:t>
            </a:r>
            <a:r>
              <a:rPr lang="ru-RU" sz="3600" spc="-1" dirty="0">
                <a:latin typeface="Arial"/>
              </a:rPr>
              <a:t>Электронный ресурс</a:t>
            </a:r>
            <a:r>
              <a:rPr lang="en-US" sz="3600" spc="-1" dirty="0">
                <a:latin typeface="Arial"/>
              </a:rPr>
              <a:t>] -- </a:t>
            </a:r>
            <a:r>
              <a:rPr lang="en-US" sz="3600" spc="-1" dirty="0">
                <a:latin typeface="Arial"/>
                <a:hlinkClick r:id="rId8"/>
              </a:rPr>
              <a:t>https://docs.python.org/3.8/</a:t>
            </a:r>
            <a:endParaRPr lang="en-US" sz="3600" spc="-1" dirty="0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Light"/>
              <a:buAutoNum type="arabicPeriod"/>
            </a:pPr>
            <a:r>
              <a:rPr lang="ru-RU" sz="3600" dirty="0"/>
              <a:t>Основы математического анализа. В 2-х ч. Ильин В. А., Позняк Э. Г. М.: </a:t>
            </a:r>
            <a:r>
              <a:rPr lang="ru-RU" sz="3600" dirty="0" err="1"/>
              <a:t>Физматлит</a:t>
            </a:r>
            <a:r>
              <a:rPr lang="ru-RU" sz="3600" dirty="0"/>
              <a:t>. Ч.2 - 2005, 7-е изд., 648с.</a:t>
            </a:r>
            <a:r>
              <a:rPr lang="ru-RU" sz="3600" spc="-1" dirty="0">
                <a:latin typeface="Arial"/>
              </a:rPr>
              <a:t> 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3600" b="0" strike="noStrike" spc="-1" dirty="0">
              <a:latin typeface="Arial"/>
            </a:endParaRPr>
          </a:p>
        </p:txBody>
      </p:sp>
      <p:sp>
        <p:nvSpPr>
          <p:cNvPr id="259" name="TextShape 6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E021A264-9239-4E25-8B60-08E2E264B028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16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0594080" y="4920120"/>
            <a:ext cx="3195360" cy="3089520"/>
          </a:xfrm>
          <a:prstGeom prst="rect">
            <a:avLst/>
          </a:prstGeom>
          <a:ln w="12600">
            <a:noFill/>
          </a:ln>
        </p:spPr>
      </p:pic>
      <p:sp>
        <p:nvSpPr>
          <p:cNvPr id="264" name="TextShape 4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5E237DEE-16E6-4F81-ABA6-5EA3BD8E738F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17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1209600" y="2972880"/>
            <a:ext cx="1607292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Описание предметной области</a:t>
            </a:r>
            <a:endParaRPr lang="en-US" sz="7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262520" y="6590745"/>
            <a:ext cx="21506040" cy="4842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000" b="0" strike="noStrike" spc="-1" dirty="0" err="1">
                <a:latin typeface="Arial Narrow"/>
                <a:ea typeface="Arial Narrow"/>
              </a:rPr>
              <a:t>SymPy</a:t>
            </a:r>
            <a:r>
              <a:rPr lang="ru-RU" sz="4000" b="0" strike="noStrike" spc="-1" dirty="0">
                <a:latin typeface="Arial Narrow"/>
                <a:ea typeface="Arial Narrow"/>
              </a:rPr>
              <a:t> – это библиотека </a:t>
            </a:r>
            <a:r>
              <a:rPr lang="en-US" sz="4000" b="0" strike="noStrike" spc="-1" dirty="0">
                <a:latin typeface="Arial Narrow"/>
                <a:ea typeface="Arial Narrow"/>
              </a:rPr>
              <a:t>Python</a:t>
            </a:r>
            <a:r>
              <a:rPr lang="ru-RU" sz="4000" b="0" strike="noStrike" spc="-1" dirty="0">
                <a:latin typeface="Arial Narrow"/>
                <a:ea typeface="Arial Narrow"/>
              </a:rPr>
              <a:t> для символьной математики. Она стремится стать полнофункциональной системой компьютерной алгебры, сохраняя при этом код как можно более простым. Помимо использования в качестве интерактивного инструмента, </a:t>
            </a:r>
            <a:r>
              <a:rPr lang="ru-RU" sz="4000" b="0" strike="noStrike" spc="-1" dirty="0" err="1">
                <a:latin typeface="Arial Narrow"/>
                <a:ea typeface="Arial Narrow"/>
              </a:rPr>
              <a:t>SymPy</a:t>
            </a:r>
            <a:r>
              <a:rPr lang="ru-RU" sz="4000" b="0" strike="noStrike" spc="-1" dirty="0">
                <a:latin typeface="Arial Narrow"/>
                <a:ea typeface="Arial Narrow"/>
              </a:rPr>
              <a:t> может быть встроен в другие приложения и расширен с помощью пользовательских функций</a:t>
            </a:r>
            <a:r>
              <a:rPr lang="ru-RU" sz="3600" b="0" strike="noStrike" spc="-1" dirty="0">
                <a:latin typeface="Arial Narrow"/>
                <a:ea typeface="Arial Narrow"/>
              </a:rPr>
              <a:t>.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262520" y="4176720"/>
            <a:ext cx="16072920" cy="132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42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Библиотека </a:t>
            </a:r>
            <a:r>
              <a:rPr lang="en-US" sz="4200" b="1" strike="noStrike" spc="-1" dirty="0" err="1">
                <a:solidFill>
                  <a:srgbClr val="253957"/>
                </a:solidFill>
                <a:latin typeface="Arial Narrow"/>
                <a:ea typeface="Arial Narrow"/>
              </a:rPr>
              <a:t>SymPy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9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30" name="TextShape 6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F000A10A-328E-4DBD-B115-20021FF27A29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2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15640" y="2390040"/>
            <a:ext cx="2150604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Основные термины и определения</a:t>
            </a:r>
            <a:endParaRPr lang="en-US" sz="7000" b="0" strike="noStrike" spc="-1">
              <a:latin typeface="Arial"/>
            </a:endParaRPr>
          </a:p>
        </p:txBody>
      </p:sp>
      <p:sp>
        <p:nvSpPr>
          <p:cNvPr id="132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4" name="Изображение" descr="Изображение"/>
          <p:cNvPicPr/>
          <p:nvPr/>
        </p:nvPicPr>
        <p:blipFill>
          <a:blip r:embed="rId3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36" name="TextShape 5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BD747B3B-D833-4A83-9EC9-F37047E69123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3</a:t>
            </a:fld>
            <a:endParaRPr lang="en-US" sz="2400" b="0" strike="noStrike" spc="-1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517354-B84C-4DBE-BEBC-B81DEA2CAA9E}"/>
                  </a:ext>
                </a:extLst>
              </p:cNvPr>
              <p:cNvSpPr txBox="1"/>
              <p:nvPr/>
            </p:nvSpPr>
            <p:spPr>
              <a:xfrm>
                <a:off x="3285627" y="4273857"/>
                <a:ext cx="18231756" cy="6505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4000" dirty="0">
                    <a:latin typeface="Arial Narrow" panose="020B0606020202030204" pitchFamily="34" charset="0"/>
                  </a:rPr>
                  <a:t> </a:t>
                </a:r>
                <a:r>
                  <a:rPr lang="en-US" sz="4000" dirty="0" err="1">
                    <a:latin typeface="Arial Narrow" panose="020B0606020202030204" pitchFamily="34" charset="0"/>
                  </a:rPr>
                  <a:t>SymPy</a:t>
                </a:r>
                <a:r>
                  <a:rPr lang="en-US" sz="4000" dirty="0">
                    <a:latin typeface="Arial Narrow" panose="020B0606020202030204" pitchFamily="34" charset="0"/>
                  </a:rPr>
                  <a:t> – </a:t>
                </a:r>
                <a:r>
                  <a:rPr lang="ru-RU" sz="4000" dirty="0">
                    <a:latin typeface="Arial Narrow" panose="020B0606020202030204" pitchFamily="34" charset="0"/>
                  </a:rPr>
                  <a:t>библиотека языка </a:t>
                </a:r>
                <a:r>
                  <a:rPr lang="en-US" sz="4000" dirty="0">
                    <a:latin typeface="Arial Narrow" panose="020B0606020202030204" pitchFamily="34" charset="0"/>
                  </a:rPr>
                  <a:t>Python </a:t>
                </a:r>
                <a:r>
                  <a:rPr lang="ru-RU" sz="4000" dirty="0">
                    <a:latin typeface="Arial Narrow" panose="020B0606020202030204" pitchFamily="34" charset="0"/>
                  </a:rPr>
                  <a:t>с открытым исходным кодом для символьных вычислений.</a:t>
                </a:r>
                <a:endParaRPr lang="en-US" sz="4000" dirty="0">
                  <a:latin typeface="Arial Narrow" panose="020B060602020203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4000" dirty="0">
                    <a:latin typeface="Arial Narrow" panose="020B0606020202030204" pitchFamily="34" charset="0"/>
                  </a:rPr>
                  <a:t> </a:t>
                </a:r>
                <a:r>
                  <a:rPr lang="ru-RU" sz="4000" dirty="0">
                    <a:latin typeface="Arial Narrow" panose="020B0606020202030204" pitchFamily="34" charset="0"/>
                  </a:rPr>
                  <a:t>Замена переменных в интеграле – такая замена, при которой </a:t>
                </a:r>
                <a:r>
                  <a:rPr lang="en-US" sz="4000" dirty="0">
                    <a:latin typeface="Arial Narrow" panose="020B0606020202030204" pitchFamily="34" charset="0"/>
                  </a:rPr>
                  <a:t>x </a:t>
                </a:r>
                <a:r>
                  <a:rPr lang="ru-RU" sz="4000" dirty="0">
                    <a:latin typeface="Arial Narrow" panose="020B0606020202030204" pitchFamily="34" charset="0"/>
                  </a:rPr>
                  <a:t>меняется на 𝑓(𝑡), а </a:t>
                </a:r>
                <a:r>
                  <a:rPr lang="en-US" sz="4000" dirty="0">
                    <a:latin typeface="Arial Narrow" panose="020B0606020202030204" pitchFamily="34" charset="0"/>
                  </a:rPr>
                  <a:t>dx </a:t>
                </a:r>
                <a:r>
                  <a:rPr lang="ru-RU" sz="4000" dirty="0">
                    <a:latin typeface="Arial Narrow" panose="020B0606020202030204" pitchFamily="34" charset="0"/>
                  </a:rPr>
                  <a:t>меняется на 𝑓′(𝑡)𝑑𝑡</a:t>
                </a:r>
                <a:endParaRPr lang="en-US" sz="4000" dirty="0">
                  <a:latin typeface="Arial Narrow" panose="020B060602020203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4000" dirty="0">
                    <a:latin typeface="Arial Narrow" panose="020B0606020202030204" pitchFamily="34" charset="0"/>
                  </a:rPr>
                  <a:t> </a:t>
                </a:r>
                <a:r>
                  <a:rPr lang="ru-RU" sz="4000" dirty="0">
                    <a:latin typeface="Arial Narrow" panose="020B0606020202030204" pitchFamily="34" charset="0"/>
                  </a:rPr>
                  <a:t>Универсальная тригонометрическая подстановка – замена в интеграле вида</a:t>
                </a:r>
                <a:r>
                  <a:rPr lang="en-US" sz="4000" dirty="0">
                    <a:latin typeface="Arial Narrow" panose="020B0606020202030204" pitchFamily="34" charset="0"/>
                  </a:rPr>
                  <a:t> </a:t>
                </a:r>
                <a:r>
                  <a:rPr lang="ru-RU" sz="4000" dirty="0">
                    <a:latin typeface="Arial Narrow" panose="020B0606020202030204" pitchFamily="34" charset="0"/>
                  </a:rPr>
                  <a:t>𝑡 = 𝑡𝑔(𝑥⁄2). При такой подстановке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4000" dirty="0">
                    <a:latin typeface="Arial Narrow" panose="020B0606020202030204" pitchFamily="34" charset="0"/>
                  </a:rPr>
                  <a:t> 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4000" dirty="0">
                    <a:latin typeface="Arial Narrow" panose="020B0606020202030204" pitchFamily="34" charset="0"/>
                  </a:rPr>
                  <a:t> 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4000" dirty="0">
                    <a:latin typeface="Arial Narrow" panose="020B0606020202030204" pitchFamily="34" charset="0"/>
                  </a:rPr>
                  <a:t>,</a:t>
                </a:r>
                <a:r>
                  <a:rPr lang="en-US" sz="4000" dirty="0">
                    <a:latin typeface="Arial Narrow" panose="020B0606020202030204" pitchFamily="34" charset="0"/>
                  </a:rPr>
                  <a:t> </a:t>
                </a:r>
                <a:r>
                  <a:rPr lang="ru-RU" sz="4000" dirty="0">
                    <a:latin typeface="Arial Narrow" panose="020B0606020202030204" pitchFamily="34" charset="0"/>
                  </a:rPr>
                  <a:t>𝑥 = 𝑎𝑟𝑐𝑡𝑔(𝑡) </a:t>
                </a:r>
                <a:endParaRPr lang="en-US" sz="4000" dirty="0">
                  <a:latin typeface="Arial Narrow" panose="020B060602020203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4000" dirty="0">
                    <a:latin typeface="Arial Narrow" panose="020B0606020202030204" pitchFamily="34" charset="0"/>
                  </a:rPr>
                  <a:t> </a:t>
                </a:r>
                <a:r>
                  <a:rPr lang="ru-RU" sz="4000" dirty="0">
                    <a:latin typeface="Arial Narrow" panose="020B0606020202030204" pitchFamily="34" charset="0"/>
                  </a:rPr>
                  <a:t>Тригонометрическая подстановка 𝑥 = 𝑎𝑠𝑖𝑛(𝑡)</a:t>
                </a:r>
                <a:r>
                  <a:rPr lang="en-US" sz="4000" dirty="0">
                    <a:latin typeface="Arial Narrow" panose="020B0606020202030204" pitchFamily="34" charset="0"/>
                  </a:rPr>
                  <a:t> </a:t>
                </a:r>
                <a:r>
                  <a:rPr lang="ru-RU" sz="4000" dirty="0">
                    <a:latin typeface="Arial Narrow" panose="020B0606020202030204" pitchFamily="34" charset="0"/>
                  </a:rPr>
                  <a:t>для интегралов вида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ru-RU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ru-RU" sz="4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4000" dirty="0">
                  <a:latin typeface="Arial Narrow" panose="020B060602020203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4000" dirty="0">
                    <a:latin typeface="Arial Narrow" panose="020B0606020202030204" pitchFamily="34" charset="0"/>
                  </a:rPr>
                  <a:t> </a:t>
                </a:r>
                <a:r>
                  <a:rPr lang="ru-RU" sz="4000" dirty="0">
                    <a:latin typeface="Arial Narrow" panose="020B0606020202030204" pitchFamily="34" charset="0"/>
                  </a:rPr>
                  <a:t>Тригонометрическая подстановка 𝑥 = 𝑎𝑡𝑔(𝑡)</a:t>
                </a:r>
                <a:r>
                  <a:rPr lang="en-US" sz="4000" dirty="0">
                    <a:latin typeface="Arial Narrow" panose="020B0606020202030204" pitchFamily="34" charset="0"/>
                  </a:rPr>
                  <a:t> </a:t>
                </a:r>
                <a:r>
                  <a:rPr lang="ru-RU" sz="4000" dirty="0">
                    <a:latin typeface="Arial Narrow" panose="020B0606020202030204" pitchFamily="34" charset="0"/>
                  </a:rPr>
                  <a:t>для интегралов вида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ru-RU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ru-RU" sz="4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4000" dirty="0">
                  <a:latin typeface="Arial Narrow" panose="020B060602020203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4000" dirty="0">
                    <a:latin typeface="Arial Narrow" panose="020B0606020202030204" pitchFamily="34" charset="0"/>
                  </a:rPr>
                  <a:t> </a:t>
                </a:r>
                <a:r>
                  <a:rPr lang="ru-RU" sz="4000" dirty="0">
                    <a:latin typeface="Arial Narrow" panose="020B0606020202030204" pitchFamily="34" charset="0"/>
                  </a:rPr>
                  <a:t>Тригонометрическая подстановка 𝑥 = 𝑎 𝑠𝑖𝑛(𝑡) для интегралов вида</a:t>
                </a:r>
                <a:r>
                  <a:rPr lang="en-US" sz="4000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40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517354-B84C-4DBE-BEBC-B81DEA2CA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27" y="4273857"/>
                <a:ext cx="18231756" cy="6505755"/>
              </a:xfrm>
              <a:prstGeom prst="rect">
                <a:avLst/>
              </a:prstGeom>
              <a:blipFill>
                <a:blip r:embed="rId4"/>
                <a:stretch>
                  <a:fillRect l="-1103" t="-1781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0" y="0"/>
            <a:ext cx="12479760" cy="13715640"/>
          </a:xfrm>
          <a:prstGeom prst="rect">
            <a:avLst/>
          </a:prstGeom>
          <a:solidFill>
            <a:srgbClr val="243957"/>
          </a:solidFill>
          <a:ln w="12600">
            <a:noFill/>
          </a:ln>
          <a:effectLst>
            <a:outerShdw blurRad="50800" dist="2556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9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979560" y="482760"/>
            <a:ext cx="1351800" cy="1306800"/>
          </a:xfrm>
          <a:prstGeom prst="rect">
            <a:avLst/>
          </a:prstGeom>
          <a:ln w="12600">
            <a:noFill/>
          </a:ln>
        </p:spPr>
      </p:pic>
      <p:sp>
        <p:nvSpPr>
          <p:cNvPr id="140" name="Line 3"/>
          <p:cNvSpPr/>
          <p:nvPr/>
        </p:nvSpPr>
        <p:spPr>
          <a:xfrm>
            <a:off x="1655640" y="1713600"/>
            <a:ext cx="2150604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207800" y="5701320"/>
            <a:ext cx="2150604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>
                <a:solidFill>
                  <a:srgbClr val="FFFFFF"/>
                </a:solidFill>
                <a:latin typeface="Arial Narrow"/>
                <a:ea typeface="Arial Narrow"/>
              </a:rPr>
              <a:t>Актуальность работы</a:t>
            </a:r>
            <a:endParaRPr lang="en-US" sz="7000" b="0" strike="noStrike" spc="-1">
              <a:latin typeface="Arial"/>
            </a:endParaRPr>
          </a:p>
        </p:txBody>
      </p:sp>
      <p:sp>
        <p:nvSpPr>
          <p:cNvPr id="143" name="Line 6"/>
          <p:cNvSpPr/>
          <p:nvPr/>
        </p:nvSpPr>
        <p:spPr>
          <a:xfrm>
            <a:off x="2686680" y="1713600"/>
            <a:ext cx="9793080" cy="0"/>
          </a:xfrm>
          <a:prstGeom prst="line">
            <a:avLst/>
          </a:prstGeom>
          <a:ln w="1260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14165461" y="1824450"/>
            <a:ext cx="7776360" cy="109469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5400" b="0" strike="noStrike" spc="-1" dirty="0">
                <a:solidFill>
                  <a:srgbClr val="000000"/>
                </a:solidFill>
                <a:latin typeface="Arial Narrow"/>
                <a:ea typeface="Helvetica Light"/>
              </a:rPr>
              <a:t>На данный момент в библиотеке </a:t>
            </a:r>
            <a:r>
              <a:rPr lang="ru-RU" sz="5400" spc="-1" dirty="0">
                <a:solidFill>
                  <a:srgbClr val="000000"/>
                </a:solidFill>
                <a:latin typeface="Arial Narrow"/>
                <a:ea typeface="Helvetica Light"/>
              </a:rPr>
              <a:t>отсутствует метод для проведения</a:t>
            </a:r>
            <a:r>
              <a:rPr lang="ru-RU" sz="5400" b="0" strike="noStrike" spc="-1" dirty="0">
                <a:solidFill>
                  <a:srgbClr val="000000"/>
                </a:solidFill>
                <a:latin typeface="Arial Narrow"/>
                <a:ea typeface="Helvetica Light"/>
              </a:rPr>
              <a:t> тригонометрических замен в интегралах, хотя данные </a:t>
            </a:r>
            <a:r>
              <a:rPr lang="ru-RU" sz="5400" spc="-1" dirty="0">
                <a:solidFill>
                  <a:srgbClr val="000000"/>
                </a:solidFill>
                <a:latin typeface="Arial Narrow"/>
                <a:ea typeface="Helvetica Light"/>
              </a:rPr>
              <a:t>замены</a:t>
            </a:r>
            <a:r>
              <a:rPr lang="ru-RU" sz="5400" b="0" strike="noStrike" spc="-1" dirty="0">
                <a:solidFill>
                  <a:srgbClr val="000000"/>
                </a:solidFill>
                <a:latin typeface="Arial Narrow"/>
                <a:ea typeface="Helvetica Light"/>
              </a:rPr>
              <a:t> широко используются в разных областях науки и образования. Поэтому реализация этого метода является актуальной задачей на сегодняшний день. </a:t>
            </a:r>
            <a:endParaRPr lang="en-US" sz="5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Table 1"/>
          <p:cNvGraphicFramePr/>
          <p:nvPr>
            <p:extLst>
              <p:ext uri="{D42A27DB-BD31-4B8C-83A1-F6EECF244321}">
                <p14:modId xmlns:p14="http://schemas.microsoft.com/office/powerpoint/2010/main" val="2170475647"/>
              </p:ext>
            </p:extLst>
          </p:nvPr>
        </p:nvGraphicFramePr>
        <p:xfrm>
          <a:off x="1107360" y="7680960"/>
          <a:ext cx="21522960" cy="5577840"/>
        </p:xfrm>
        <a:graphic>
          <a:graphicData uri="http://schemas.openxmlformats.org/drawingml/2006/table">
            <a:tbl>
              <a:tblPr/>
              <a:tblGrid>
                <a:gridCol w="1076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4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Задачи: </a:t>
                      </a:r>
                      <a:endParaRPr lang="en-US" sz="4000" b="0" strike="noStrike" spc="-1" dirty="0">
                        <a:latin typeface="Arial"/>
                      </a:endParaRPr>
                    </a:p>
                    <a:p>
                      <a:pPr marL="914400" indent="-9140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Helvetica Light"/>
                        <a:buAutoNum type="arabicPeriod"/>
                        <a:tabLst>
                          <a:tab pos="0" algn="l"/>
                        </a:tabLst>
                      </a:pPr>
                      <a:r>
                        <a:rPr lang="ru-RU" sz="4000" b="0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Сравнительный анализ аналогов метода (</a:t>
                      </a:r>
                      <a:r>
                        <a:rPr lang="ru-RU" sz="4000" b="1" strike="noStrike" spc="-1" dirty="0" err="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trigintegrate</a:t>
                      </a:r>
                      <a:r>
                        <a:rPr lang="ru-RU" sz="4000" b="0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, </a:t>
                      </a:r>
                      <a:r>
                        <a:rPr lang="ru-RU" sz="4000" b="1" strike="noStrike" spc="-1" dirty="0" err="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transform</a:t>
                      </a:r>
                      <a:r>
                        <a:rPr lang="ru-RU" sz="4000" b="0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)</a:t>
                      </a:r>
                      <a:endParaRPr lang="en-US" sz="4000" b="0" strike="noStrike" spc="-1" dirty="0">
                        <a:latin typeface="Arial"/>
                      </a:endParaRPr>
                    </a:p>
                    <a:p>
                      <a:pPr marL="914400" indent="-9140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Helvetica Light"/>
                        <a:buAutoNum type="arabicPeriod"/>
                        <a:tabLst>
                          <a:tab pos="0" algn="l"/>
                        </a:tabLst>
                      </a:pPr>
                      <a:r>
                        <a:rPr lang="ru-RU" sz="4000" b="0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Реализация вспомогательной функции </a:t>
                      </a:r>
                      <a:r>
                        <a:rPr lang="ru-RU" sz="4000" b="1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__</a:t>
                      </a:r>
                      <a:r>
                        <a:rPr lang="ru-RU" sz="4000" b="1" strike="noStrike" spc="-1" dirty="0" err="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calc_limits</a:t>
                      </a:r>
                      <a:r>
                        <a:rPr lang="ru-RU" sz="4000" b="0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 для пересчёта пределов интегрирования для определённых интегралов</a:t>
                      </a:r>
                      <a:endParaRPr lang="en-US" sz="4000" b="0" strike="noStrike" spc="-1" dirty="0">
                        <a:latin typeface="Arial"/>
                      </a:endParaRPr>
                    </a:p>
                    <a:p>
                      <a:pPr marL="914400" indent="-9140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Helvetica Light"/>
                        <a:buAutoNum type="arabicPeriod"/>
                        <a:tabLst>
                          <a:tab pos="0" algn="l"/>
                        </a:tabLst>
                      </a:pPr>
                      <a:r>
                        <a:rPr lang="ru-RU" sz="4000" b="0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Реализация метода </a:t>
                      </a:r>
                      <a:r>
                        <a:rPr lang="ru-RU" sz="4000" b="1" strike="noStrike" spc="-1" dirty="0" err="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trig_transform</a:t>
                      </a:r>
                      <a:r>
                        <a:rPr lang="ru-RU" sz="4000" b="0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 класса </a:t>
                      </a:r>
                      <a:r>
                        <a:rPr lang="ru-RU" sz="4000" b="0" strike="noStrike" spc="-1" dirty="0" err="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Integral</a:t>
                      </a:r>
                      <a:endParaRPr lang="en-US" sz="4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40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 marL="914400" indent="-9140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Helvetica Light"/>
                        <a:buAutoNum type="arabicPeriod"/>
                      </a:pPr>
                      <a:r>
                        <a:rPr lang="ru-RU" sz="4000" b="0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Написание параметра </a:t>
                      </a:r>
                      <a:r>
                        <a:rPr lang="ru-RU" sz="4000" b="0" strike="noStrike" spc="-1" dirty="0" err="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debug</a:t>
                      </a:r>
                      <a:r>
                        <a:rPr lang="ru-RU" sz="4000" b="0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 для пошаговой замены переменных</a:t>
                      </a:r>
                      <a:endParaRPr lang="en-US" sz="4000" b="0" strike="noStrike" spc="-1" dirty="0">
                        <a:latin typeface="Arial"/>
                      </a:endParaRPr>
                    </a:p>
                    <a:p>
                      <a:pPr marL="914400" indent="-9140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Helvetica Light"/>
                        <a:buAutoNum type="arabicPeriod"/>
                      </a:pPr>
                      <a:r>
                        <a:rPr lang="ru-RU" sz="4000" b="0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Написание документации для метода </a:t>
                      </a:r>
                      <a:r>
                        <a:rPr lang="ru-RU" sz="4000" b="1" strike="noStrike" spc="-1" dirty="0" err="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trig_transform</a:t>
                      </a:r>
                      <a:r>
                        <a:rPr lang="ru-RU" sz="4000" b="0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 по образцу принятому в </a:t>
                      </a:r>
                      <a:r>
                        <a:rPr lang="ru-RU" sz="4000" b="0" strike="noStrike" spc="-1" dirty="0" err="1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SymPy</a:t>
                      </a:r>
                      <a:endParaRPr lang="en-US" sz="4000" b="0" strike="noStrike" spc="-1" dirty="0">
                        <a:latin typeface="Arial"/>
                      </a:endParaRPr>
                    </a:p>
                    <a:p>
                      <a:pPr marL="914400" indent="-9140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Helvetica Light"/>
                        <a:buAutoNum type="arabicPeriod"/>
                      </a:pPr>
                      <a:r>
                        <a:rPr lang="ru-RU" sz="4000" b="0" strike="noStrike" spc="-1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</a:rPr>
                        <a:t>Демонстрация работы метода на примере интегралов из курса математического анализа</a:t>
                      </a:r>
                      <a:endParaRPr lang="en-US" sz="40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CustomShape 2"/>
          <p:cNvSpPr/>
          <p:nvPr/>
        </p:nvSpPr>
        <p:spPr>
          <a:xfrm>
            <a:off x="1115640" y="2972880"/>
            <a:ext cx="2150604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Цель и задачи работы</a:t>
            </a:r>
            <a:endParaRPr lang="en-US" sz="7000" b="0" strike="noStrike" spc="-1">
              <a:latin typeface="Arial"/>
            </a:endParaRPr>
          </a:p>
        </p:txBody>
      </p:sp>
      <p:sp>
        <p:nvSpPr>
          <p:cNvPr id="147" name="Line 3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49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1150200" y="4389120"/>
            <a:ext cx="21607920" cy="3067920"/>
          </a:xfrm>
          <a:prstGeom prst="rect">
            <a:avLst/>
          </a:prstGeom>
          <a:solidFill>
            <a:srgbClr val="243957">
              <a:alpha val="10000"/>
            </a:srgbClr>
          </a:solidFill>
          <a:ln w="25560">
            <a:solidFill>
              <a:srgbClr val="24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4800" b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Целью</a:t>
            </a:r>
            <a:r>
              <a:rPr lang="ru-RU" sz="48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 проекта является реализация и интеграция метода (функции класса) trig_transform для проведения тригонометрических подстановок в определённом и неопределённом интегралах в библиотеку SymPy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51" name="TextShape 6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414CF9ED-A7D8-4EA0-8C72-F559FFB4A5DF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5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226520" y="2137553"/>
            <a:ext cx="2148912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 dirty="0">
                <a:solidFill>
                  <a:srgbClr val="253957"/>
                </a:solidFill>
                <a:latin typeface="Arial Narrow"/>
                <a:ea typeface="Arial Narrow"/>
              </a:rPr>
              <a:t>Обзор и сравнительный анализ источников и аналогов</a:t>
            </a:r>
            <a:endParaRPr lang="en-US" sz="7000" b="0" strike="noStrike" spc="-1" dirty="0">
              <a:latin typeface="Arial"/>
            </a:endParaRPr>
          </a:p>
        </p:txBody>
      </p:sp>
      <p:sp>
        <p:nvSpPr>
          <p:cNvPr id="153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11338920" y="944640"/>
            <a:ext cx="11365920" cy="50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55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ustomShape 4"/>
              <p:cNvSpPr/>
              <p:nvPr/>
            </p:nvSpPr>
            <p:spPr>
              <a:xfrm>
                <a:off x="13354830" y="4450553"/>
                <a:ext cx="8515440" cy="7976096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71280" tIns="71280" rIns="71280" bIns="71280" anchor="ctr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ru-RU" sz="4000" b="1" spc="-1" dirty="0">
                    <a:solidFill>
                      <a:srgbClr val="000000"/>
                    </a:solidFill>
                    <a:latin typeface="Arial Narrow"/>
                  </a:rPr>
                  <a:t>Метод </a:t>
                </a:r>
                <a:r>
                  <a:rPr lang="en-US" sz="4000" b="1" spc="-1" dirty="0" err="1">
                    <a:solidFill>
                      <a:srgbClr val="000000"/>
                    </a:solidFill>
                    <a:latin typeface="Arial Narrow"/>
                  </a:rPr>
                  <a:t>trigintegrate</a:t>
                </a:r>
                <a:endParaRPr lang="en-US" sz="4000" b="1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0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ru-RU" sz="4000" spc="-1" dirty="0">
                    <a:solidFill>
                      <a:srgbClr val="000000"/>
                    </a:solidFill>
                    <a:latin typeface="Arial Narrow"/>
                  </a:rPr>
                  <a:t>Вычисляет интегралы от тригонометрических функций</a:t>
                </a:r>
                <a:endParaRPr lang="en-US" sz="40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0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ru-RU" sz="4000" spc="-1" dirty="0">
                    <a:solidFill>
                      <a:srgbClr val="000000"/>
                    </a:solidFill>
                    <a:latin typeface="Arial Narrow"/>
                  </a:rPr>
                  <a:t>Использует шаблоны для интегрирования, поэтому может вычислить интегралы от конкретных функций и их линейных комбинаций, например интеграл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ru-RU" sz="40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40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 b="0" i="0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40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40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 b="0" i="0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40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4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40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ru-RU" sz="4000" spc="-1" dirty="0">
                    <a:solidFill>
                      <a:srgbClr val="000000"/>
                    </a:solidFill>
                    <a:latin typeface="Arial Narrow"/>
                  </a:rPr>
                  <a:t>Не способен вычислить интеграл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ru-RU" sz="40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40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40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m:rPr>
                                <m:sty m:val="p"/>
                              </m:rPr>
                              <a:rPr lang="en-US" sz="4000" b="0" i="0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40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⁡(3</m:t>
                            </m:r>
                            <m:r>
                              <a:rPr lang="en-US" sz="40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0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4000" strike="noStrike" spc="-1" dirty="0">
                  <a:solidFill>
                    <a:srgbClr val="000000"/>
                  </a:solidFill>
                  <a:latin typeface="Arial Narrow"/>
                </a:endParaRPr>
              </a:p>
            </p:txBody>
          </p:sp>
        </mc:Choice>
        <mc:Fallback xmlns="">
          <p:sp>
            <p:nvSpPr>
              <p:cNvPr id="156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830" y="4450553"/>
                <a:ext cx="8515440" cy="7976096"/>
              </a:xfrm>
              <a:prstGeom prst="rect">
                <a:avLst/>
              </a:prstGeom>
              <a:blipFill>
                <a:blip r:embed="rId3"/>
                <a:stretch>
                  <a:fillRect l="-2792" t="-535"/>
                </a:stretch>
              </a:blipFill>
              <a:ln w="126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ustomShape 5"/>
              <p:cNvSpPr/>
              <p:nvPr/>
            </p:nvSpPr>
            <p:spPr>
              <a:xfrm>
                <a:off x="1668360" y="4450553"/>
                <a:ext cx="10334520" cy="8857428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1280" tIns="71280" rIns="71280" bIns="71280" anchor="ctr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ru-RU" sz="4000" b="1" strike="noStrike" spc="-1" dirty="0">
                    <a:solidFill>
                      <a:srgbClr val="000000"/>
                    </a:solidFill>
                    <a:latin typeface="Arial Narrow"/>
                    <a:ea typeface="Helvetica Light"/>
                  </a:rPr>
                  <a:t>Метод </a:t>
                </a:r>
                <a:r>
                  <a:rPr lang="ru-RU" sz="4000" b="1" strike="noStrike" spc="-1" dirty="0" err="1">
                    <a:solidFill>
                      <a:srgbClr val="000000"/>
                    </a:solidFill>
                    <a:latin typeface="Arial Narrow"/>
                    <a:ea typeface="Helvetica Light"/>
                  </a:rPr>
                  <a:t>transform</a:t>
                </a:r>
                <a:endParaRPr lang="en-US" sz="4000" b="1" strike="noStrike" spc="-1" dirty="0">
                  <a:solidFill>
                    <a:srgbClr val="000000"/>
                  </a:solidFill>
                  <a:latin typeface="Arial Narrow"/>
                  <a:ea typeface="Helvetica Light"/>
                </a:endParaRPr>
              </a:p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4000" b="1" strike="noStrike" spc="-1" dirty="0">
                  <a:solidFill>
                    <a:srgbClr val="000000"/>
                  </a:solidFill>
                  <a:latin typeface="Arial Narrow"/>
                  <a:ea typeface="Helvetica Light"/>
                </a:endParaRPr>
              </a:p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ru-RU" sz="4000" strike="noStrike" spc="-1" dirty="0">
                    <a:solidFill>
                      <a:srgbClr val="000000"/>
                    </a:solidFill>
                    <a:latin typeface="Arial Narrow"/>
                  </a:rPr>
                  <a:t>Заменяет переменную в интеграле и пересчитывает пределы интегрирования (для определенных интегралов) используя встроенные функции библиотеки </a:t>
                </a:r>
                <a:r>
                  <a:rPr lang="en-US" sz="4000" strike="noStrike" spc="-1" dirty="0" err="1">
                    <a:solidFill>
                      <a:srgbClr val="000000"/>
                    </a:solidFill>
                    <a:latin typeface="Arial Narrow"/>
                  </a:rPr>
                  <a:t>SymPy</a:t>
                </a:r>
                <a:r>
                  <a:rPr lang="en-US" sz="4000" spc="-1" dirty="0">
                    <a:solidFill>
                      <a:srgbClr val="000000"/>
                    </a:solidFill>
                    <a:latin typeface="Arial Narrow"/>
                  </a:rPr>
                  <a:t>.</a:t>
                </a:r>
                <a:endParaRPr lang="ru-RU" sz="40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40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ru-RU" sz="4000" spc="-1" dirty="0">
                    <a:solidFill>
                      <a:srgbClr val="000000"/>
                    </a:solidFill>
                    <a:latin typeface="Arial Narrow"/>
                  </a:rPr>
                  <a:t>Позволяет проводить только такие замены переменных, при которых между новым и старым значением можно установить взаимно-однозначное соответствие</a:t>
                </a:r>
                <a:endParaRPr lang="en-US" sz="4000" spc="-1" dirty="0">
                  <a:solidFill>
                    <a:srgbClr val="000000"/>
                  </a:solidFill>
                  <a:latin typeface="Arial Narrow"/>
                </a:endParaRPr>
              </a:p>
              <a:p>
                <a:pPr marL="742950" indent="-742950">
                  <a:lnSpc>
                    <a:spcPct val="100000"/>
                  </a:lnSpc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ru-RU" sz="4000" strike="noStrike" spc="-1" dirty="0">
                    <a:latin typeface="Arial Narrow" panose="020B0606020202030204" pitchFamily="34" charset="0"/>
                  </a:rPr>
                  <a:t>Не позволяет провести замену</a:t>
                </a:r>
                <a:r>
                  <a:rPr lang="en-US" sz="4000" spc="-1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trike="noStrike" spc="-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trike="noStrike" spc="-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trike="noStrike" spc="-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trike="noStrike" spc="-1" smtClean="0">
                        <a:latin typeface="Cambria Math" panose="02040503050406030204" pitchFamily="18" charset="0"/>
                      </a:rPr>
                      <m:t> −1, </m:t>
                    </m:r>
                    <m:r>
                      <a:rPr lang="en-US" sz="4000" b="0" i="1" strike="noStrike" spc="-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4000" strike="noStrike" spc="-1" dirty="0">
                    <a:latin typeface="Arial Narrow" panose="020B0606020202030204" pitchFamily="34" charset="0"/>
                  </a:rPr>
                  <a:t> </a:t>
                </a:r>
                <a:r>
                  <a:rPr lang="ru-RU" sz="4000" strike="noStrike" spc="-1" dirty="0">
                    <a:latin typeface="Arial Narrow" panose="020B0606020202030204" pitchFamily="34" charset="0"/>
                  </a:rPr>
                  <a:t>в интеграле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ru-RU" sz="4000" i="1" strike="noStrike" spc="-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4000" b="0" i="1" strike="noStrike" spc="-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trike="noStrike" spc="-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000" b="0" i="1" strike="noStrike" spc="-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trike="noStrike" spc="-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trike="noStrike" spc="-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sz="4000" b="0" i="1" strike="noStrike" spc="-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4000" strike="noStrike" spc="-1" dirty="0">
                  <a:latin typeface="Arial Narrow" panose="020B0606020202030204" pitchFamily="34" charset="0"/>
                </a:endParaRPr>
              </a:p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40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57" name="Custom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60" y="4450553"/>
                <a:ext cx="10334520" cy="8857428"/>
              </a:xfrm>
              <a:prstGeom prst="rect">
                <a:avLst/>
              </a:prstGeom>
              <a:blipFill>
                <a:blip r:embed="rId4"/>
                <a:stretch>
                  <a:fillRect l="-2301" t="-482"/>
                </a:stretch>
              </a:blipFill>
              <a:ln w="126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Shape 6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843D1AD8-F244-49F8-82F0-E6806E97CAC5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6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2"/>
          <p:cNvSpPr/>
          <p:nvPr/>
        </p:nvSpPr>
        <p:spPr>
          <a:xfrm>
            <a:off x="1185840" y="2972880"/>
            <a:ext cx="2148912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 dirty="0">
                <a:solidFill>
                  <a:srgbClr val="253957"/>
                </a:solidFill>
                <a:latin typeface="Arial Narrow"/>
                <a:ea typeface="Arial Narrow"/>
              </a:rPr>
              <a:t>Требования к программному продукту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 dirty="0">
                <a:solidFill>
                  <a:srgbClr val="253957"/>
                </a:solidFill>
                <a:latin typeface="Arial Narrow"/>
              </a:rPr>
              <a:t>функциональные</a:t>
            </a:r>
            <a:endParaRPr lang="en-US" sz="7000" b="0" strike="noStrike" spc="-1" dirty="0">
              <a:latin typeface="Arial"/>
            </a:endParaRPr>
          </a:p>
        </p:txBody>
      </p:sp>
      <p:sp>
        <p:nvSpPr>
          <p:cNvPr id="161" name="Line 3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11338920" y="945000"/>
            <a:ext cx="1136592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Название подразделения, лаборатории, факультета и т.д.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63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65" name="TextShape 6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4DFC7FD7-5A6B-41BB-9C16-48542FD92478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7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ACBF1-836C-470E-BB60-FB9491E2FABF}"/>
              </a:ext>
            </a:extLst>
          </p:cNvPr>
          <p:cNvSpPr txBox="1"/>
          <p:nvPr/>
        </p:nvSpPr>
        <p:spPr>
          <a:xfrm>
            <a:off x="1226520" y="5686425"/>
            <a:ext cx="10709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 Narrow" panose="020B0606020202030204" pitchFamily="34" charset="0"/>
              </a:rPr>
              <a:t>Требования к функциональным характеристикам:</a:t>
            </a:r>
          </a:p>
          <a:p>
            <a:endParaRPr lang="ru-RU" sz="3600" dirty="0"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 Реализован метод </a:t>
            </a:r>
            <a:r>
              <a:rPr lang="ru-RU" sz="3600" dirty="0" err="1">
                <a:latin typeface="Arial Narrow" panose="020B0606020202030204" pitchFamily="34" charset="0"/>
              </a:rPr>
              <a:t>trig_transform</a:t>
            </a:r>
            <a:r>
              <a:rPr lang="ru-RU" sz="3600" dirty="0">
                <a:latin typeface="Arial Narrow" panose="020B0606020202030204" pitchFamily="34" charset="0"/>
              </a:rPr>
              <a:t> класса </a:t>
            </a:r>
            <a:r>
              <a:rPr lang="ru-RU" sz="3600" dirty="0" err="1">
                <a:latin typeface="Arial Narrow" panose="020B0606020202030204" pitchFamily="34" charset="0"/>
              </a:rPr>
              <a:t>Integral</a:t>
            </a:r>
            <a:r>
              <a:rPr lang="ru-RU" sz="3600" dirty="0">
                <a:latin typeface="Arial Narrow" panose="020B0606020202030204" pitchFamily="34" charset="0"/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3600" dirty="0" err="1">
                <a:latin typeface="Arial Narrow" panose="020B0606020202030204" pitchFamily="34" charset="0"/>
              </a:rPr>
              <a:t>trig_transform</a:t>
            </a:r>
            <a:r>
              <a:rPr lang="ru-RU" sz="3600" dirty="0">
                <a:latin typeface="Arial Narrow" panose="020B0606020202030204" pitchFamily="34" charset="0"/>
              </a:rPr>
              <a:t> принимает два аргумента – x (старая переменная), u (новая переменная – выражение)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Дополнительно реализован (вспомогательный) метод _</a:t>
            </a:r>
            <a:r>
              <a:rPr lang="ru-RU" sz="3600" dirty="0" err="1">
                <a:latin typeface="Arial Narrow" panose="020B0606020202030204" pitchFamily="34" charset="0"/>
              </a:rPr>
              <a:t>calc_limits</a:t>
            </a:r>
            <a:r>
              <a:rPr lang="ru-RU" sz="3600" dirty="0">
                <a:latin typeface="Arial Narrow" panose="020B0606020202030204" pitchFamily="34" charset="0"/>
              </a:rPr>
              <a:t> для пересчёта пределов интегрирования в определённых интегралах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5114E-214F-47C9-A060-37A7F4047EFC}"/>
              </a:ext>
            </a:extLst>
          </p:cNvPr>
          <p:cNvSpPr txBox="1"/>
          <p:nvPr/>
        </p:nvSpPr>
        <p:spPr>
          <a:xfrm>
            <a:off x="12915900" y="5286375"/>
            <a:ext cx="961618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 Narrow" panose="020B0606020202030204" pitchFamily="34" charset="0"/>
              </a:rPr>
              <a:t>Требования к организации входных данных:  </a:t>
            </a:r>
            <a:endParaRPr lang="en-US" sz="3600" b="1" dirty="0"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Корректные переменные для замены</a:t>
            </a:r>
            <a:endParaRPr lang="en-US" sz="3600" dirty="0"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Поддерживаются функции вида:</a:t>
            </a:r>
          </a:p>
          <a:p>
            <a:r>
              <a:rPr lang="ru-RU" sz="3600" dirty="0">
                <a:latin typeface="Arial Narrow" panose="020B0606020202030204" pitchFamily="34" charset="0"/>
              </a:rPr>
              <a:t>𝑥 = 𝑎𝑠𝑖𝑛(𝑢)</a:t>
            </a:r>
            <a:r>
              <a:rPr lang="en-US" sz="3600" dirty="0">
                <a:latin typeface="Arial Narrow" panose="020B0606020202030204" pitchFamily="34" charset="0"/>
              </a:rPr>
              <a:t>; </a:t>
            </a:r>
            <a:r>
              <a:rPr lang="ru-RU" sz="3600" dirty="0">
                <a:latin typeface="Arial Narrow" panose="020B0606020202030204" pitchFamily="34" charset="0"/>
              </a:rPr>
              <a:t>𝑥 = 𝑎𝑐𝑜𝑠(𝑢)</a:t>
            </a:r>
            <a:r>
              <a:rPr lang="en-US" sz="3600" dirty="0">
                <a:latin typeface="Arial Narrow" panose="020B0606020202030204" pitchFamily="34" charset="0"/>
              </a:rPr>
              <a:t>; </a:t>
            </a:r>
            <a:r>
              <a:rPr lang="ru-RU" sz="3600" dirty="0">
                <a:latin typeface="Arial Narrow" panose="020B0606020202030204" pitchFamily="34" charset="0"/>
              </a:rPr>
              <a:t> 𝑥 = 𝑎𝑡𝑔(𝑢)</a:t>
            </a:r>
            <a:r>
              <a:rPr lang="en-US" sz="3600" dirty="0">
                <a:latin typeface="Arial Narrow" panose="020B0606020202030204" pitchFamily="34" charset="0"/>
              </a:rPr>
              <a:t>;</a:t>
            </a:r>
            <a:r>
              <a:rPr lang="ru-RU" sz="3600" dirty="0">
                <a:latin typeface="Arial Narrow" panose="020B0606020202030204" pitchFamily="34" charset="0"/>
              </a:rPr>
              <a:t> 𝑥 = 𝑎 𝑠𝑖𝑛(𝑢)</a:t>
            </a:r>
          </a:p>
          <a:p>
            <a:endParaRPr lang="ru-RU" sz="3600" dirty="0">
              <a:latin typeface="Arial Narrow" panose="020B0606020202030204" pitchFamily="34" charset="0"/>
            </a:endParaRPr>
          </a:p>
          <a:p>
            <a:r>
              <a:rPr lang="ru-RU" sz="3600" b="1" dirty="0">
                <a:latin typeface="Arial Narrow" panose="020B0606020202030204" pitchFamily="34" charset="0"/>
              </a:rPr>
              <a:t>Требования к организации выходных данных: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Интеграл с корректно проведённой заменой переменных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Новые пределы интегрирования (если есть)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Тот же самый интеграл, если замену провести нельзя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Исключение</a:t>
            </a:r>
            <a:r>
              <a:rPr lang="ru-RU" sz="3600" b="1" dirty="0">
                <a:latin typeface="Arial Narrow" panose="020B0606020202030204" pitchFamily="34" charset="0"/>
              </a:rPr>
              <a:t> </a:t>
            </a:r>
            <a:r>
              <a:rPr lang="ru-RU" sz="3600" b="1" dirty="0" err="1">
                <a:latin typeface="Arial Narrow" panose="020B0606020202030204" pitchFamily="34" charset="0"/>
              </a:rPr>
              <a:t>ValueError</a:t>
            </a:r>
            <a:r>
              <a:rPr lang="ru-RU" sz="3600" b="1" dirty="0">
                <a:latin typeface="Arial Narrow" panose="020B0606020202030204" pitchFamily="34" charset="0"/>
              </a:rPr>
              <a:t> </a:t>
            </a:r>
            <a:r>
              <a:rPr lang="ru-RU" sz="3600" dirty="0">
                <a:latin typeface="Arial Narrow" panose="020B0606020202030204" pitchFamily="34" charset="0"/>
              </a:rPr>
              <a:t>в случае некорректного ввода или входных данных</a:t>
            </a:r>
            <a:endParaRPr lang="en-US" sz="36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2"/>
          <p:cNvSpPr/>
          <p:nvPr/>
        </p:nvSpPr>
        <p:spPr>
          <a:xfrm>
            <a:off x="1185840" y="2972880"/>
            <a:ext cx="21489120" cy="154196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 dirty="0">
                <a:solidFill>
                  <a:srgbClr val="253957"/>
                </a:solidFill>
                <a:latin typeface="Arial Narrow"/>
                <a:ea typeface="Arial Narrow"/>
              </a:rPr>
              <a:t>Требования к программному продукту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7000" b="1" cap="all" spc="-1" dirty="0">
                <a:solidFill>
                  <a:srgbClr val="253957"/>
                </a:solidFill>
                <a:latin typeface="Arial Narrow"/>
                <a:ea typeface="Arial Narrow"/>
              </a:rPr>
              <a:t>нефункциональные</a:t>
            </a:r>
            <a:endParaRPr lang="ru-RU" sz="7000" b="1" strike="noStrike" cap="all" spc="-1" dirty="0">
              <a:solidFill>
                <a:srgbClr val="253957"/>
              </a:solidFill>
              <a:latin typeface="Arial Narrow"/>
              <a:ea typeface="Arial Narrow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4000" cap="all" spc="-1" dirty="0">
                <a:solidFill>
                  <a:srgbClr val="253957"/>
                </a:solidFill>
                <a:latin typeface="Arial Narrow"/>
              </a:rPr>
              <a:t>	</a:t>
            </a:r>
            <a:endParaRPr lang="en-US" sz="4000" strike="noStrike" spc="-1" dirty="0">
              <a:latin typeface="Arial"/>
            </a:endParaRPr>
          </a:p>
        </p:txBody>
      </p:sp>
      <p:sp>
        <p:nvSpPr>
          <p:cNvPr id="161" name="Line 3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11338920" y="942158"/>
            <a:ext cx="11365920" cy="51328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63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65" name="TextShape 6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4DFC7FD7-5A6B-41BB-9C16-48542FD92478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8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49C8B0-F8A2-42A5-BF0E-0BF350C8DBAA}"/>
              </a:ext>
            </a:extLst>
          </p:cNvPr>
          <p:cNvSpPr txBox="1"/>
          <p:nvPr/>
        </p:nvSpPr>
        <p:spPr>
          <a:xfrm>
            <a:off x="1657350" y="5629275"/>
            <a:ext cx="87153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 Narrow" panose="020B0606020202030204" pitchFamily="34" charset="0"/>
              </a:rPr>
              <a:t>Требования к документации</a:t>
            </a:r>
            <a:r>
              <a:rPr lang="en-US" sz="3600" b="1" dirty="0">
                <a:latin typeface="Arial Narrow" panose="020B0606020202030204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 </a:t>
            </a:r>
            <a:r>
              <a:rPr lang="ru-RU" sz="3600" dirty="0" err="1">
                <a:latin typeface="Arial Narrow" panose="020B0606020202030204" pitchFamily="34" charset="0"/>
              </a:rPr>
              <a:t>doc_string</a:t>
            </a:r>
            <a:r>
              <a:rPr lang="ru-RU" sz="3600" dirty="0">
                <a:latin typeface="Arial Narrow" panose="020B0606020202030204" pitchFamily="34" charset="0"/>
              </a:rPr>
              <a:t> – на английском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Описание исключений и ошибок, которые могут возникать в </a:t>
            </a:r>
            <a:r>
              <a:rPr lang="ru-RU" sz="3600" dirty="0" err="1">
                <a:latin typeface="Arial Narrow" panose="020B0606020202030204" pitchFamily="34" charset="0"/>
              </a:rPr>
              <a:t>trig_transform</a:t>
            </a:r>
            <a:r>
              <a:rPr lang="ru-RU" sz="3600" dirty="0">
                <a:latin typeface="Arial Narrow" panose="020B0606020202030204" pitchFamily="34" charset="0"/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Примеры использования </a:t>
            </a:r>
            <a:r>
              <a:rPr lang="ru-RU" sz="3600" dirty="0" err="1">
                <a:latin typeface="Arial Narrow" panose="020B0606020202030204" pitchFamily="34" charset="0"/>
              </a:rPr>
              <a:t>trig_transform</a:t>
            </a:r>
            <a:endParaRPr lang="en-US" sz="3600" dirty="0"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Краткое описание метода </a:t>
            </a:r>
            <a:r>
              <a:rPr lang="ru-RU" sz="3600" dirty="0" err="1">
                <a:latin typeface="Arial Narrow" panose="020B0606020202030204" pitchFamily="34" charset="0"/>
              </a:rPr>
              <a:t>trig_transform</a:t>
            </a:r>
            <a:r>
              <a:rPr lang="ru-RU" sz="3600" dirty="0">
                <a:latin typeface="Arial Narrow" panose="020B0606020202030204" pitchFamily="34" charset="0"/>
              </a:rPr>
              <a:t> и его возможностей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>
              <a:latin typeface="Arial Narrow" panose="020B0606020202030204" pitchFamily="34" charset="0"/>
            </a:endParaRPr>
          </a:p>
          <a:p>
            <a:r>
              <a:rPr lang="ru-RU" sz="3600" b="1" dirty="0">
                <a:latin typeface="Arial Narrow" panose="020B0606020202030204" pitchFamily="34" charset="0"/>
              </a:rPr>
              <a:t>Дополнительные требования</a:t>
            </a:r>
            <a:r>
              <a:rPr lang="en-US" sz="3600" b="1" dirty="0">
                <a:latin typeface="Arial Narrow" panose="020B0606020202030204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Параметр </a:t>
            </a:r>
            <a:r>
              <a:rPr lang="en-US" sz="3600" dirty="0">
                <a:latin typeface="Arial Narrow" panose="020B0606020202030204" pitchFamily="34" charset="0"/>
              </a:rPr>
              <a:t>debug, </a:t>
            </a:r>
            <a:r>
              <a:rPr lang="ru-RU" sz="3600" dirty="0">
                <a:latin typeface="Arial Narrow" panose="020B0606020202030204" pitchFamily="34" charset="0"/>
              </a:rPr>
              <a:t>при котором пользователю выводится выражение, дифференциал новой переменной и новые пределы интегрирования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D73ED-4C2C-44CF-A6E1-BE73AE8C2675}"/>
              </a:ext>
            </a:extLst>
          </p:cNvPr>
          <p:cNvSpPr txBox="1"/>
          <p:nvPr/>
        </p:nvSpPr>
        <p:spPr>
          <a:xfrm>
            <a:off x="12315825" y="6143625"/>
            <a:ext cx="9829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 Narrow" panose="020B0606020202030204" pitchFamily="34" charset="0"/>
              </a:rPr>
              <a:t>Требования к примерам</a:t>
            </a:r>
            <a:r>
              <a:rPr lang="en-US" sz="3600" b="1" dirty="0">
                <a:latin typeface="Arial Narrow" panose="020B0606020202030204" pitchFamily="34" charset="0"/>
              </a:rPr>
              <a:t>:</a:t>
            </a:r>
          </a:p>
          <a:p>
            <a:r>
              <a:rPr lang="ru-RU" sz="3600" dirty="0">
                <a:latin typeface="Arial Narrow" panose="020B0606020202030204" pitchFamily="34" charset="0"/>
              </a:rPr>
              <a:t> </a:t>
            </a:r>
            <a:endParaRPr lang="en-US" sz="3600" dirty="0"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Примеры применения замены переменной к типовым задачам из курса математического анализа</a:t>
            </a:r>
            <a:endParaRPr lang="en-US" sz="3600" dirty="0"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 Narrow" panose="020B0606020202030204" pitchFamily="34" charset="0"/>
            </a:endParaRPr>
          </a:p>
          <a:p>
            <a:r>
              <a:rPr lang="ru-RU" sz="3600" b="1" dirty="0">
                <a:latin typeface="Arial Narrow" panose="020B0606020202030204" pitchFamily="34" charset="0"/>
              </a:rPr>
              <a:t>Требования к тестам</a:t>
            </a:r>
            <a:r>
              <a:rPr lang="en-US" sz="3600" b="1" dirty="0">
                <a:latin typeface="Arial Narrow" panose="020B0606020202030204" pitchFamily="34" charset="0"/>
              </a:rPr>
              <a:t>:</a:t>
            </a:r>
          </a:p>
          <a:p>
            <a:endParaRPr lang="en-US" sz="3600" b="1" dirty="0"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Тесты на каждую из тригонометрических подстановок</a:t>
            </a:r>
            <a:endParaRPr lang="en-US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5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2"/>
          <p:cNvSpPr/>
          <p:nvPr/>
        </p:nvSpPr>
        <p:spPr>
          <a:xfrm>
            <a:off x="1185840" y="2972880"/>
            <a:ext cx="21489120" cy="231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7000" b="1" strike="noStrike" cap="all" spc="-1" dirty="0">
                <a:solidFill>
                  <a:srgbClr val="253957"/>
                </a:solidFill>
                <a:latin typeface="Arial Narrow"/>
              </a:rPr>
              <a:t>Реализация</a:t>
            </a:r>
            <a:endParaRPr lang="en-US" sz="7000" b="0" strike="noStrike" spc="-1" dirty="0">
              <a:latin typeface="Arial"/>
            </a:endParaRPr>
          </a:p>
        </p:txBody>
      </p:sp>
      <p:sp>
        <p:nvSpPr>
          <p:cNvPr id="178" name="Line 4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5"/>
          <p:cNvSpPr/>
          <p:nvPr/>
        </p:nvSpPr>
        <p:spPr>
          <a:xfrm>
            <a:off x="11338920" y="945000"/>
            <a:ext cx="1136592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Название подразделения, лаборатории, факультета и т.д.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80" name="Изображение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9160" cy="1199160"/>
          </a:xfrm>
          <a:prstGeom prst="rect">
            <a:avLst/>
          </a:prstGeom>
          <a:ln w="12600">
            <a:noFill/>
          </a:ln>
        </p:spPr>
      </p:pic>
      <p:sp>
        <p:nvSpPr>
          <p:cNvPr id="183" name="TextShape 7"/>
          <p:cNvSpPr txBox="1"/>
          <p:nvPr/>
        </p:nvSpPr>
        <p:spPr>
          <a:xfrm>
            <a:off x="11935800" y="13010400"/>
            <a:ext cx="494280" cy="510840"/>
          </a:xfrm>
          <a:prstGeom prst="rect">
            <a:avLst/>
          </a:prstGeom>
          <a:noFill/>
          <a:ln w="12600">
            <a:noFill/>
          </a:ln>
        </p:spPr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C5EA4BB2-509F-40C7-AFC2-E8C229662D0E}" type="slidenum">
              <a:rPr lang="ru-RU" sz="24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9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DB26D-C4B9-4CD8-90A2-EEF14D12E5E6}"/>
              </a:ext>
            </a:extLst>
          </p:cNvPr>
          <p:cNvSpPr txBox="1"/>
          <p:nvPr/>
        </p:nvSpPr>
        <p:spPr>
          <a:xfrm>
            <a:off x="1226520" y="4482159"/>
            <a:ext cx="1265872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 Narrow" panose="020B0606020202030204" pitchFamily="34" charset="0"/>
              </a:rPr>
              <a:t>Краткое описание алгоритма работы метода </a:t>
            </a:r>
            <a:r>
              <a:rPr lang="ru-RU" sz="3600" b="1" dirty="0" err="1">
                <a:latin typeface="Arial Narrow" panose="020B0606020202030204" pitchFamily="34" charset="0"/>
              </a:rPr>
              <a:t>trig_transform</a:t>
            </a:r>
            <a:r>
              <a:rPr lang="ru-RU" sz="3600" b="1" dirty="0">
                <a:latin typeface="Arial Narrow" panose="020B0606020202030204" pitchFamily="34" charset="0"/>
              </a:rPr>
              <a:t>:</a:t>
            </a:r>
          </a:p>
          <a:p>
            <a:endParaRPr lang="en-US" sz="3600" b="1" dirty="0"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В качестве входных переменных метод принимает два выражения x, u, где x – заменяемая переменная, а u – заменяющее выражение, при этом выполняется равенство 𝑥 = 𝑓(𝑢)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 Проводим необходимые проверки на корректность входных данных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Получаем интеграл с заменёнными переменными, используя встроенную в </a:t>
            </a:r>
            <a:r>
              <a:rPr lang="ru-RU" sz="3600" dirty="0" err="1">
                <a:latin typeface="Arial Narrow" panose="020B0606020202030204" pitchFamily="34" charset="0"/>
              </a:rPr>
              <a:t>SymPy</a:t>
            </a:r>
            <a:r>
              <a:rPr lang="ru-RU" sz="3600" dirty="0">
                <a:latin typeface="Arial Narrow" panose="020B0606020202030204" pitchFamily="34" charset="0"/>
              </a:rPr>
              <a:t> функцию </a:t>
            </a:r>
            <a:r>
              <a:rPr lang="ru-RU" sz="3600" dirty="0" err="1">
                <a:latin typeface="Arial Narrow" panose="020B0606020202030204" pitchFamily="34" charset="0"/>
              </a:rPr>
              <a:t>subs</a:t>
            </a:r>
            <a:r>
              <a:rPr lang="en-US" sz="3600" dirty="0">
                <a:latin typeface="Arial Narrow" panose="020B0606020202030204" pitchFamily="34" charset="0"/>
              </a:rPr>
              <a:t>,</a:t>
            </a:r>
            <a:r>
              <a:rPr lang="ru-RU" sz="3600" dirty="0">
                <a:latin typeface="Arial Narrow" panose="020B0606020202030204" pitchFamily="34" charset="0"/>
              </a:rPr>
              <a:t> заменяющую переменные в выражении</a:t>
            </a:r>
            <a:endParaRPr lang="en-US" sz="3600" dirty="0"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Упрощаем полученный интеграл функцией </a:t>
            </a:r>
            <a:r>
              <a:rPr lang="en-US" sz="3600" dirty="0" err="1">
                <a:latin typeface="Arial Narrow" panose="020B0606020202030204" pitchFamily="34" charset="0"/>
              </a:rPr>
              <a:t>trigsimp</a:t>
            </a:r>
            <a:endParaRPr lang="en-US" sz="3600" dirty="0"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Для неопределенных интегралов возвращаем полученный интеграл в качестве результата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0E1A8-D31C-4737-A3F3-310DD9ED8C0C}"/>
              </a:ext>
            </a:extLst>
          </p:cNvPr>
          <p:cNvSpPr txBox="1"/>
          <p:nvPr/>
        </p:nvSpPr>
        <p:spPr>
          <a:xfrm>
            <a:off x="14177760" y="5476695"/>
            <a:ext cx="852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Для определённых интегралов пересчитываем пределы интегрирования вспомогательной функцией </a:t>
            </a:r>
            <a:r>
              <a:rPr lang="en-US" sz="3600" dirty="0">
                <a:latin typeface="Arial Narrow" panose="020B0606020202030204" pitchFamily="34" charset="0"/>
              </a:rPr>
              <a:t>__</a:t>
            </a:r>
            <a:r>
              <a:rPr lang="en-US" sz="3600" dirty="0" err="1">
                <a:latin typeface="Arial Narrow" panose="020B0606020202030204" pitchFamily="34" charset="0"/>
              </a:rPr>
              <a:t>calc_limits</a:t>
            </a:r>
            <a:endParaRPr lang="en-US" sz="3600" dirty="0"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Функция </a:t>
            </a:r>
            <a:r>
              <a:rPr lang="en-US" sz="3600" dirty="0">
                <a:latin typeface="Arial Narrow" panose="020B0606020202030204" pitchFamily="34" charset="0"/>
              </a:rPr>
              <a:t>__</a:t>
            </a:r>
            <a:r>
              <a:rPr lang="en-US" sz="3600" dirty="0" err="1">
                <a:latin typeface="Arial Narrow" panose="020B0606020202030204" pitchFamily="34" charset="0"/>
              </a:rPr>
              <a:t>calc_limits</a:t>
            </a:r>
            <a:endParaRPr lang="en-US" sz="3600" dirty="0">
              <a:latin typeface="Arial Narrow" panose="020B0606020202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Используя встроенную в </a:t>
            </a:r>
            <a:r>
              <a:rPr lang="en-US" sz="3600" dirty="0" err="1">
                <a:latin typeface="Arial Narrow" panose="020B0606020202030204" pitchFamily="34" charset="0"/>
              </a:rPr>
              <a:t>SymPy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ru-RU" sz="3600" dirty="0">
                <a:latin typeface="Arial Narrow" panose="020B0606020202030204" pitchFamily="34" charset="0"/>
              </a:rPr>
              <a:t>функцию </a:t>
            </a:r>
            <a:r>
              <a:rPr lang="en-US" sz="3600" dirty="0">
                <a:latin typeface="Arial Narrow" panose="020B0606020202030204" pitchFamily="34" charset="0"/>
              </a:rPr>
              <a:t>solve </a:t>
            </a:r>
            <a:r>
              <a:rPr lang="ru-RU" sz="3600" dirty="0">
                <a:latin typeface="Arial Narrow" panose="020B0606020202030204" pitchFamily="34" charset="0"/>
              </a:rPr>
              <a:t>выражает </a:t>
            </a:r>
            <a:r>
              <a:rPr lang="en-US" sz="3600" dirty="0">
                <a:latin typeface="Arial Narrow" panose="020B0606020202030204" pitchFamily="34" charset="0"/>
              </a:rPr>
              <a:t>u </a:t>
            </a:r>
            <a:r>
              <a:rPr lang="ru-RU" sz="3600" dirty="0" err="1">
                <a:latin typeface="Arial Narrow" panose="020B0606020202030204" pitchFamily="34" charset="0"/>
              </a:rPr>
              <a:t>чер</a:t>
            </a:r>
            <a:r>
              <a:rPr lang="en-US" sz="3600" dirty="0">
                <a:latin typeface="Arial Narrow" panose="020B0606020202030204" pitchFamily="34" charset="0"/>
              </a:rPr>
              <a:t>e</a:t>
            </a:r>
            <a:r>
              <a:rPr lang="ru-RU" sz="3600" dirty="0">
                <a:latin typeface="Arial Narrow" panose="020B0606020202030204" pitchFamily="34" charset="0"/>
              </a:rPr>
              <a:t>з </a:t>
            </a:r>
            <a:r>
              <a:rPr lang="en-US" sz="3600" dirty="0">
                <a:latin typeface="Arial Narrow" panose="020B0606020202030204" pitchFamily="34" charset="0"/>
              </a:rPr>
              <a:t>g(x)</a:t>
            </a:r>
            <a:r>
              <a:rPr lang="ru-RU" sz="3600" dirty="0">
                <a:latin typeface="Arial Narrow" panose="020B0606020202030204" pitchFamily="34" charset="0"/>
              </a:rPr>
              <a:t>, пользуясь соотношением </a:t>
            </a:r>
            <a:r>
              <a:rPr lang="en-US" sz="3600" dirty="0">
                <a:latin typeface="Arial Narrow" panose="020B0606020202030204" pitchFamily="34" charset="0"/>
              </a:rPr>
              <a:t>x = f(u)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Проверяет корректность пределов для подстановок </a:t>
            </a:r>
            <a:r>
              <a:rPr lang="en-US" sz="3600" dirty="0" err="1">
                <a:latin typeface="Arial Narrow" panose="020B0606020202030204" pitchFamily="34" charset="0"/>
              </a:rPr>
              <a:t>asin</a:t>
            </a:r>
            <a:r>
              <a:rPr lang="en-US" sz="3600" dirty="0">
                <a:latin typeface="Arial Narrow" panose="020B0606020202030204" pitchFamily="34" charset="0"/>
              </a:rPr>
              <a:t>(t), </a:t>
            </a:r>
            <a:r>
              <a:rPr lang="en-US" sz="3600" dirty="0" err="1">
                <a:latin typeface="Arial Narrow" panose="020B0606020202030204" pitchFamily="34" charset="0"/>
              </a:rPr>
              <a:t>acos</a:t>
            </a:r>
            <a:r>
              <a:rPr lang="en-US" sz="3600" dirty="0">
                <a:latin typeface="Arial Narrow" panose="020B0606020202030204" pitchFamily="34" charset="0"/>
              </a:rPr>
              <a:t>(t), </a:t>
            </a:r>
            <a:r>
              <a:rPr lang="en-US" sz="3600" dirty="0" err="1">
                <a:latin typeface="Arial Narrow" panose="020B0606020202030204" pitchFamily="34" charset="0"/>
              </a:rPr>
              <a:t>atg</a:t>
            </a:r>
            <a:r>
              <a:rPr lang="en-US" sz="3600" dirty="0">
                <a:latin typeface="Arial Narrow" panose="020B0606020202030204" pitchFamily="34" charset="0"/>
              </a:rPr>
              <a:t>(t)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Пересчитывает пределы, используя </a:t>
            </a:r>
            <a:r>
              <a:rPr lang="en-US" sz="3600" dirty="0">
                <a:latin typeface="Arial Narrow" panose="020B0606020202030204" pitchFamily="34" charset="0"/>
              </a:rPr>
              <a:t>g(x), </a:t>
            </a:r>
            <a:r>
              <a:rPr lang="ru-RU" sz="3600" dirty="0">
                <a:latin typeface="Arial Narrow" panose="020B0606020202030204" pitchFamily="34" charset="0"/>
              </a:rPr>
              <a:t>полученную функцией </a:t>
            </a:r>
            <a:r>
              <a:rPr lang="en-US" sz="3600" dirty="0">
                <a:latin typeface="Arial Narrow" panose="020B0606020202030204" pitchFamily="34" charset="0"/>
              </a:rPr>
              <a:t>solve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Arial Narrow" panose="020B0606020202030204" pitchFamily="34" charset="0"/>
              </a:rPr>
              <a:t>Возвращаем определенный интеграл с проведенной подстановкой</a:t>
            </a:r>
            <a:endParaRPr lang="en-US" sz="36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1158</Words>
  <Application>Microsoft Office PowerPoint</Application>
  <PresentationFormat>Произвольный</PresentationFormat>
  <Paragraphs>141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Arial Narrow</vt:lpstr>
      <vt:lpstr>Calibri</vt:lpstr>
      <vt:lpstr>Cambria Math</vt:lpstr>
      <vt:lpstr>Helvetica Light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User</dc:creator>
  <dc:description/>
  <cp:lastModifiedBy>Рубин Даниил Олегович</cp:lastModifiedBy>
  <cp:revision>51</cp:revision>
  <dcterms:modified xsi:type="dcterms:W3CDTF">2021-06-04T22:17:31Z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