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669088" cy="9928225"/>
  <p:embeddedFontLst>
    <p:embeddedFont>
      <p:font typeface="Century Gothic" panose="020B0502020202020204" pitchFamily="34" charset="0"/>
      <p:regular r:id="rId58"/>
      <p:bold r:id="rId59"/>
      <p:italic r:id="rId60"/>
      <p:boldItalic r:id="rId61"/>
    </p:embeddedFont>
    <p:embeddedFont>
      <p:font typeface="GFS Neohellenic"/>
      <p:regular r:id="rId62"/>
      <p:bold r:id="rId63"/>
      <p:italic r:id="rId64"/>
      <p:boldItalic r:id="rId65"/>
    </p:embeddedFont>
    <p:embeddedFont>
      <p:font typeface="IBM Plex Mono" panose="020B0509050203000203" pitchFamily="49" charset="0"/>
      <p:regular r:id="rId66"/>
      <p:bold r:id="rId67"/>
      <p:italic r:id="rId68"/>
      <p:boldItalic r:id="rId69"/>
    </p:embeddedFont>
    <p:embeddedFont>
      <p:font typeface="Raleway" pitchFamily="2" charset="0"/>
      <p:regular r:id="rId70"/>
      <p:bold r:id="rId71"/>
      <p:italic r:id="rId72"/>
      <p:boldItalic r:id="rId73"/>
    </p:embeddedFont>
    <p:embeddedFont>
      <p:font typeface="Source Code Pro" panose="020B0509030403020204" pitchFamily="49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jfA1wHsq5xW1ReSC7MSzsT0bq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76" Type="http://schemas.openxmlformats.org/officeDocument/2006/relationships/font" Target="fonts/font19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82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81" Type="http://customschemas.google.com/relationships/presentationmetadata" Target="metadata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ιχάλης Μουνταντωνάκης" userId="bed783780cc7cd7f" providerId="LiveId" clId="{614EBFEC-2CFF-406C-A730-806D1166D4C9}"/>
    <pc:docChg chg="modSld">
      <pc:chgData name="Mιχάλης Μουνταντωνάκης" userId="bed783780cc7cd7f" providerId="LiveId" clId="{614EBFEC-2CFF-406C-A730-806D1166D4C9}" dt="2024-10-25T10:05:41.625" v="7" actId="20577"/>
      <pc:docMkLst>
        <pc:docMk/>
      </pc:docMkLst>
      <pc:sldChg chg="modSp mod">
        <pc:chgData name="Mιχάλης Μουνταντωνάκης" userId="bed783780cc7cd7f" providerId="LiveId" clId="{614EBFEC-2CFF-406C-A730-806D1166D4C9}" dt="2024-10-25T10:05:41.625" v="7" actId="20577"/>
        <pc:sldMkLst>
          <pc:docMk/>
          <pc:sldMk cId="0" sldId="256"/>
        </pc:sldMkLst>
        <pc:spChg chg="mod">
          <ac:chgData name="Mιχάλης Μουνταντωνάκης" userId="bed783780cc7cd7f" providerId="LiveId" clId="{614EBFEC-2CFF-406C-A730-806D1166D4C9}" dt="2024-10-25T10:05:41.625" v="7" actId="20577"/>
          <ac:spMkLst>
            <pc:docMk/>
            <pc:sldMk cId="0" sldId="256"/>
            <ac:spMk id="1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Google Shape;771;p5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5505" lvl="0" indent="-165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772" name="Google Shape;772;p55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7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57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6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6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61" name="Google Shape;161;p66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6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67"/>
          <p:cNvSpPr txBox="1"/>
          <p:nvPr/>
        </p:nvSpPr>
        <p:spPr>
          <a:xfrm>
            <a:off x="982663" y="3789363"/>
            <a:ext cx="7177608" cy="990600"/>
          </a:xfrm>
          <a:prstGeom prst="rect">
            <a:avLst/>
          </a:prstGeom>
          <a:solidFill>
            <a:srgbClr val="FFFFEB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7"/>
          <p:cNvSpPr txBox="1">
            <a:spLocks noGrp="1"/>
          </p:cNvSpPr>
          <p:nvPr>
            <p:ph type="body" idx="1"/>
          </p:nvPr>
        </p:nvSpPr>
        <p:spPr>
          <a:xfrm>
            <a:off x="1097280" y="3950208"/>
            <a:ext cx="6986017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40"/>
              </a:spcBef>
              <a:spcAft>
                <a:spcPts val="0"/>
              </a:spcAft>
              <a:buSzPts val="2432"/>
              <a:buNone/>
              <a:defRPr sz="3200" b="1"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8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>
                <a:solidFill>
                  <a:srgbClr val="000099"/>
                </a:solidFill>
              </a:defRPr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3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4" name="Google Shape;54;p6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5" name="Google Shape;55;p63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6" name="Google Shape;56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" name="Google Shape;57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9" name="Google Shape;59;p63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0" name="Google Shape;60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" name="Google Shape;61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3" name="Google Shape;63;p63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4" name="Google Shape;64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65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7" name="Google Shape;67;p6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63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63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0" name="Google Shape;70;p6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63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63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63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63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6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6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6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63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6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63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3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63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63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63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63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63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63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6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Google Shape;92;p6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63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63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63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3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❖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98" name="Google Shape;98;p63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63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63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3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4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04" name="Google Shape;104;p6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" name="Google Shape;105;p6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6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3" name="Google Shape;113;p6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4" name="Google Shape;114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6" name="Google Shape;116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7" name="Google Shape;117;p6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6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6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0" name="Google Shape;120;p6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6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64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64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64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6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6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6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6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6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6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6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6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6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6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2" name="Google Shape;142;p64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64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64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64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64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64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5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5"/>
          <p:cNvSpPr txBox="1">
            <a:spLocks noGrp="1"/>
          </p:cNvSpPr>
          <p:nvPr>
            <p:ph type="body" idx="1"/>
          </p:nvPr>
        </p:nvSpPr>
        <p:spPr>
          <a:xfrm rot="5400000">
            <a:off x="2032497" y="-745473"/>
            <a:ext cx="4850406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55" name="Google Shape;155;p65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Google Shape;156;p6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7" name="Google Shape;157;p6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000">
              <a:schemeClr val="lt1"/>
            </a:gs>
            <a:gs pos="99000">
              <a:srgbClr val="FFFFFF"/>
            </a:gs>
            <a:gs pos="100000">
              <a:srgbClr val="80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457200" y="333487"/>
            <a:ext cx="8429658" cy="6185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6"/>
          <p:cNvSpPr/>
          <p:nvPr/>
        </p:nvSpPr>
        <p:spPr>
          <a:xfrm>
            <a:off x="0" y="6487076"/>
            <a:ext cx="9144000" cy="40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HY-359 Web Programming</a:t>
            </a:r>
            <a:endParaRPr sz="12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6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5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1" y="6469272"/>
            <a:ext cx="685799" cy="3125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567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localhost:4567/computersAPI/eshop/laptops/Toshiba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localhost:4567/computersAPI/eshop/laptops/tsitsipas" TargetMode="External"/><Relationship Id="rId4" Type="http://schemas.openxmlformats.org/officeDocument/2006/relationships/hyperlink" Target="http://localhost:4567/computersAPI/eshop/laptops/De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567/computersAPI/eshop/laptops/Del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Computers_REST_API/computers/eshop/newLapto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mputers_REST_API/computers/eshop/newLapto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localhost:8080/Computers_REST_API/computers/eshop/laptops/Dell" TargetMode="External"/><Relationship Id="rId4" Type="http://schemas.openxmlformats.org/officeDocument/2006/relationships/hyperlink" Target="http://localhost:4567/computersAPI/eshop/laptops/Del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mputers_REST_API/computers/eshop/laptops/Del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mputers_REST_API/computers/eshop/laptops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localhost:8080/Computers_REST_API/computers/eshop/laptopQuantity/ASUS_V1/23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mputers_REST_API/computers/eshop/laptop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localhost:8080/Computers_REST_API/computers/eshop/laptop/ASUS_V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omputers_REST_API/computers/eshop/laptop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jav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java.com/documentation.html#rou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" descr="RESTful API - DEV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354224"/>
            <a:ext cx="33528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>
            <a:spLocks noGrp="1"/>
          </p:cNvSpPr>
          <p:nvPr>
            <p:ph type="title" idx="4294967295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Hy359: Web Programming</a:t>
            </a:r>
            <a:endParaRPr/>
          </a:p>
        </p:txBody>
      </p:sp>
      <p:sp>
        <p:nvSpPr>
          <p:cNvPr id="175" name="Google Shape;175;p1"/>
          <p:cNvSpPr txBox="1"/>
          <p:nvPr/>
        </p:nvSpPr>
        <p:spPr>
          <a:xfrm>
            <a:off x="5715000" y="6096000"/>
            <a:ext cx="3526978" cy="5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 b="0" i="0" u="none" strike="noStrike" cap="none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Instructor: Michalis </a:t>
            </a:r>
            <a:r>
              <a:rPr lang="en-US" sz="1633" b="0" i="0" u="none" strike="noStrike" cap="none" dirty="0" err="1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Mountantonakis</a:t>
            </a:r>
            <a:r>
              <a:rPr lang="en-US" sz="1633" b="0" i="0" u="none" strike="noStrike" cap="none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 Fall 202</a:t>
            </a:r>
            <a:r>
              <a:rPr lang="en-US" sz="1633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4</a:t>
            </a:r>
            <a:r>
              <a:rPr lang="en-US" sz="1633" b="0" i="0" u="none" strike="noStrike" cap="none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/2025</a:t>
            </a:r>
            <a:endParaRPr dirty="0"/>
          </a:p>
        </p:txBody>
      </p:sp>
      <p:sp>
        <p:nvSpPr>
          <p:cNvPr id="176" name="Google Shape;176;p1"/>
          <p:cNvSpPr txBox="1"/>
          <p:nvPr/>
        </p:nvSpPr>
        <p:spPr>
          <a:xfrm>
            <a:off x="457618" y="1452358"/>
            <a:ext cx="8228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Representational State Transfer and </a:t>
            </a:r>
            <a:r>
              <a:rPr lang="en-US" sz="4400" b="1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 sz="4400" b="1" i="0" u="none" strike="noStrike" cap="none">
              <a:solidFill>
                <a:srgbClr val="FF0000"/>
              </a:solidFill>
              <a:highlight>
                <a:schemeClr val="lt1"/>
              </a:highlight>
              <a:latin typeface="GFS Neohellenic"/>
              <a:ea typeface="GFS Neohellenic"/>
              <a:cs typeface="GFS Neohellenic"/>
              <a:sym typeface="GFS Neohellenic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6712" y="3448507"/>
            <a:ext cx="2095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ένα νέο Java Maven application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551350"/>
            <a:ext cx="68199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ένα νέο Java Maven application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850788"/>
            <a:ext cx="5771305" cy="396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τα dependencies στο pom.xml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7" y="1657350"/>
            <a:ext cx="62579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Laptop, για να έχουμε αναπαράσταση ενός laptop</a:t>
            </a:r>
            <a:endParaRPr/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Τα ίδια ονόματα θα δίνουμε και στο JSON request!!!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810748" y="2560201"/>
            <a:ext cx="6508978" cy="30469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Laptop(String brand,String name, String core, String memory, int quantity){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this.brand=brand;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this.name=name;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this.core=core;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this.memory=memory;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this.quantity=quantity;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</a:t>
            </a:r>
            <a:r>
              <a:rPr lang="en-US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JSON Response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JSON response που θέλουμε </a:t>
            </a:r>
            <a:endParaRPr/>
          </a:p>
          <a:p>
            <a:pPr marL="6858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στέλνουμε είναι της εξής μορφής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και μία κλάση για το Response που θα στέλνουμε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4609451" y="1217951"/>
            <a:ext cx="3918178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{message: &lt;TEXT-MESSAGE&gt;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 &lt;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-OBJECT&gt; }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1112472" y="2601157"/>
            <a:ext cx="5486400" cy="30469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 b="1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String message;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JsonElement data; </a:t>
            </a: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 b="1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(StatusResponse status)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 b="1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StandardResponse(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message)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600" b="1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(JsonElement data)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getters and setters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κλάσης με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Έπειτα φτιάχνουμε μία κλάση στην οποία θα βάλουμε όλα τα get/post/put/delete.</a:t>
            </a:r>
            <a:endParaRPr/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βάλουμε ένα σταθερό path για όλες τις υπηρεσίες μας</a:t>
            </a:r>
            <a:endParaRPr/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αρχικοποιήσουμε μερικά laptop για να υπάρχουν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Αντίστοιχα στο project θα συνδέεται με τη βάση</a:t>
            </a:r>
            <a:endParaRPr/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services μας θα ξεκινούν με το path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endParaRPr sz="12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τρέξει απλά πατάμε run στη main και τρέχει στο </a:t>
            </a:r>
            <a:r>
              <a:rPr lang="en-US" sz="1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762000" y="3124200"/>
            <a:ext cx="6295448" cy="30469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LaptopsRESTAPI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HashMap&lt;String, Laptop&gt; laptops = new HashMap&lt;&gt;();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String apiPath="computersAPI/eshop/";  </a:t>
            </a:r>
            <a:endParaRPr sz="1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(laptops.isEmpty())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 = new Laptop("Toshiba", "Toshiba_Satellite", "i5", "8GB", 15);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p1 = new Laptop("Toshiba", "Toshiba_satellite_PRO", "i7", "16GB", 15);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p2 = new Laptop("Dell", "Dell_A", "i7", "8GB", 150);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laptops.put(p.name, p);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laptops.put(p1.name, p1);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laptops.put(p2.name, p2);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4478942" y="3704424"/>
            <a:ext cx="2807106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4799735" y="340219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7354206" y="3448365"/>
            <a:ext cx="14794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σταθερό 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μας path</a:t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4398721" y="5314989"/>
            <a:ext cx="2807106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7286048" y="5034762"/>
            <a:ext cx="17817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Αρχικοποίηση Laptops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κλάσης με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τον σκελετό των μεθόδων μέσα στη main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τα path parameters βάζουμε το χαρακτήρα : (colon)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τα query parameters, θα τα διαχειριστούμε μέσα στη συνάρτηση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791152" y="2225373"/>
            <a:ext cx="6295448" cy="41549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(apiPath+"/laptops/:brand",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(apiPath+"/laptopsWithSpecs/:memory",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(apiPath+"/newLaptop",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(apiPath+"/laptopQuantity/:name/:quantity",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(apiPath+"/laptop/:name", (request, response) -&gt; {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4828887" y="25033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Αρχίζουμε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 τη δημιουργία Services μέσα στην κλάση LaptopRESTAPI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!!!</a:t>
            </a:r>
            <a:endParaRPr/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πάρουμε όλα τα laptops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</a:t>
            </a:r>
            <a:endParaRPr sz="1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status code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το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 type</a:t>
            </a:r>
            <a:endParaRPr/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lang="en-US" sz="1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185752" y="3937336"/>
            <a:ext cx="8629651" cy="1600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apiPath+"/</a:t>
            </a:r>
            <a:r>
              <a:rPr lang="en-US" sz="1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response.status(200);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return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Gson().toJson(new StandardResponse(new Gson().toJsonTree(laptops)));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 rot="-3501177">
            <a:off x="349490" y="3569666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262202" y="3081422"/>
            <a:ext cx="10999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17"/>
          <p:cNvSpPr/>
          <p:nvPr/>
        </p:nvSpPr>
        <p:spPr>
          <a:xfrm rot="-3719121">
            <a:off x="1421491" y="3549138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505027" y="311804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2743200" y="4195043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4465529" y="4623928"/>
            <a:ext cx="23679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850080" y="4647897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7"/>
          <p:cNvSpPr/>
          <p:nvPr/>
        </p:nvSpPr>
        <p:spPr>
          <a:xfrm rot="4007870">
            <a:off x="4494023" y="5445816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4121434" y="5828708"/>
            <a:ext cx="36535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Όπου περιέχει το status,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format και τα δεδομένα σε JSON 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3145413" y="4134032"/>
            <a:ext cx="14991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HTTP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lang="en-US" sz="1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lang="en-US" sz="1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3276600" y="1676400"/>
            <a:ext cx="685800" cy="83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46079"/>
            <a:ext cx="9144000" cy="56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and Brands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24524" y="7032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πάρουμε όλα τα laptops, αλλά μίας συγκεκριμένης </a:t>
            </a:r>
            <a:r>
              <a:rPr lang="en-US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εταιρίας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και τη μεταβλητή brand με το χαρακτήρα colon (:)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path param μέσω της request.params</a:t>
            </a:r>
            <a:endParaRPr sz="1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sz="1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lang="en-US" sz="1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laptops/:brand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277829" y="3033218"/>
            <a:ext cx="8732678" cy="3416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</a:t>
            </a:r>
            <a:r>
              <a:rPr lang="en-US" sz="12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+"/laptops/:brand",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2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ArrayList&lt;Laptop&gt; laptopsWithBrand = new ArrayList&lt;Laptop&gt;();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(Laptop l : laptops.values())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if (l.brand.equals(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request.params(":brand")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laptopsWithBrand.add(l);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(!laptopsWithBrand.isEmpty())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response.status(200);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return new Gson().toJson(new StandardResponse(new Gson().toJsonTree(laptopsWithBrand)));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Gson().toJson("Error: Laptop Brand not exists")));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rot="-2970112">
            <a:off x="526540" y="2731389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481754" y="2308186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19"/>
          <p:cNvSpPr/>
          <p:nvPr/>
        </p:nvSpPr>
        <p:spPr>
          <a:xfrm rot="-3865989">
            <a:off x="1534065" y="2711915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1567185" y="2290987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582882" y="3202578"/>
            <a:ext cx="108031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813238" y="3162989"/>
            <a:ext cx="20922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689806" y="3702889"/>
            <a:ext cx="221567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Εύρεση laptops της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συγκεκριμένης εταιρίας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(απλός JAVA κώδικας)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4447380" y="3986549"/>
            <a:ext cx="1042564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5634708" y="4546830"/>
            <a:ext cx="342270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βρέθηκαν laptops, επέστρεψε response με τα laptops σε json και status code 200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5010633" y="4974743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9"/>
          <p:cNvSpPr/>
          <p:nvPr/>
        </p:nvSpPr>
        <p:spPr>
          <a:xfrm rot="2438895">
            <a:off x="2844432" y="6136258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3305435" y="616802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δε βρέθηκαν laptops, επέστρεψε response με error message κ άλλο status code (404)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Διάρθρωση</a:t>
            </a:r>
            <a:endParaRPr sz="36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</a:t>
            </a:r>
            <a:endParaRPr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Client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2362200"/>
            <a:ext cx="2095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and Brands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http://localhost:4567/computersAPI/eshop/laptops/Toshiba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http://localhost:4567/computersAPI/eshop/laptops/Dell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http://localhost:4567/computersAPI/eshop/laptops/tsitsipas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276600" y="1676400"/>
            <a:ext cx="6858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3276600" y="3668886"/>
            <a:ext cx="6858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974" y="4320907"/>
            <a:ext cx="8759254" cy="446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898" y="2249192"/>
            <a:ext cx="9144000" cy="6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5629006"/>
            <a:ext cx="6410325" cy="79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1" name="Google Shape;391;p2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Προσθήκη νέου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-27669" y="1219200"/>
            <a:ext cx="9001156" cy="150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προσθέτουμε νέα laptops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input με τη χρήση του request.body();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sz="1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http://localhost:4567/computersAPI/ </a:t>
            </a:r>
            <a:r>
              <a:rPr lang="en-US" sz="1200" b="1" i="0" u="sng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computers/</a:t>
            </a:r>
            <a:r>
              <a:rPr lang="en-US" sz="1200" b="1" i="0" u="sng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eshop</a:t>
            </a:r>
            <a:r>
              <a:rPr lang="en-US" sz="1200" b="1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/newLaptop</a:t>
            </a:r>
            <a:endParaRPr sz="12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Όμως θα πρέπει να του δίνετε και ένα body (σε JSON), όπως στο παράδειγμα της επόμενης σελίδας!!</a:t>
            </a:r>
            <a:endParaRPr/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267371" y="3624754"/>
            <a:ext cx="8733785" cy="2862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 + "/newLaptop",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lap = new Gson().fromJson(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request.body(),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Laptop.class);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(laptops.containsKey(lap.name))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new Gson().toJson(new StandardResponse(new Gson()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.toJson("Error: Laptop Exists")));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laptops.put(lap.name, lap);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response.status(200);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.toJson("Success: Laptop Added")));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});</a:t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 rot="-1857594">
            <a:off x="478955" y="3319623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83156" y="3139875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1"/>
          <p:cNvSpPr/>
          <p:nvPr/>
        </p:nvSpPr>
        <p:spPr>
          <a:xfrm rot="-1995352">
            <a:off x="1846598" y="3378424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2086253" y="3066913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3574939" y="3849200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4610789" y="3642629"/>
            <a:ext cx="20922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5787758" y="4778946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6375448" y="4517336"/>
            <a:ext cx="17524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αν το laptop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ήδη 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5342995" y="5635780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5884570" y="5515385"/>
            <a:ext cx="31550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 με status 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προστέθηκε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5787758" y="4008633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6239048" y="3931235"/>
            <a:ext cx="28200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Διάβασμα input και μετατροπή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Σε στιγμιότυπο Laptop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Προσθήκη νέου laptop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 </a:t>
            </a: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http://localhost:4567/computersAPI/ </a:t>
            </a:r>
            <a:r>
              <a:rPr lang="en-US" sz="1400" b="1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computers/</a:t>
            </a:r>
            <a:r>
              <a:rPr lang="en-US" sz="1400" b="1" u="sng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eshop</a:t>
            </a:r>
            <a:r>
              <a:rPr lang="en-US" sz="1400" b="1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/newLaptop</a:t>
            </a:r>
            <a:endParaRPr sz="1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  <a:endParaRPr/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http://localhost:4567/computersAPI/eshop/laptops</a:t>
            </a:r>
            <a:endParaRPr/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2"/>
          <p:cNvSpPr/>
          <p:nvPr/>
        </p:nvSpPr>
        <p:spPr>
          <a:xfrm rot="-5400000">
            <a:off x="3687421" y="2027579"/>
            <a:ext cx="685800" cy="89784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3505200" y="4558701"/>
            <a:ext cx="6858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1447800" y="1749896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"brand"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"ASUS"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"memory"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"8GB"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"core"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"i7"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"ASUS_V1"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"quantity"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98658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800" b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5029200" y="2014834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"success"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Added"</a:t>
            </a:r>
            <a:endParaRPr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800" b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385" y="5318213"/>
            <a:ext cx="8760473" cy="67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24" name="Google Shape;424;p2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με συγκεκριμένη μνήμη, και προαιρετικά επεξεργαστή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-76200" y="1143000"/>
            <a:ext cx="90773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πάρουμε όλα τα laptops, αλλά με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συγκεκριμένη μνήμη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και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προαιρετικά επεξεργαστή</a:t>
            </a: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 το σωστό verb (Request Method)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τη μεταβλητή memory με το χαρακτήρα colon (:)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path param μέσω της request.params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query param μέσω του request.queryParams</a:t>
            </a:r>
            <a:endParaRPr sz="12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http://localhost:4567/computersAPI/eshop/laptopsWithSpecs/:</a:t>
            </a: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2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?core=core</a:t>
            </a:r>
            <a:endParaRPr sz="12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277829" y="3124200"/>
            <a:ext cx="8104171" cy="3416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/laptopsWithSpecs/:memory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ArrayList&lt;Laptop&gt; laptopsWithMemory = new ArrayList&lt;Laptop&gt;();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memory = request.params(":memory");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core = request.queryParams("core");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(Laptop l : laptops.values())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if (l.memory.equals(memory) &amp;&amp; (core == null || l.core.equals(core)))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laptopsWithMemory.add(l);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(!laptopsWithMemory.isEmpty())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String json = new Gson().toJson(laptopsWithMemory);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response.status(200);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Gson().toJsonTree(laptopsWithMemory)));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new Gson().toJson(new StandardResponse(new Gson()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.toJson("Error: Laptop Not Found")));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}});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με συγκεκριμένη μνήμη, και προαιρετικά επεξεργαστή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http://localhost:4567/computersAPI/eshop/laptopsWithSpecs/8GB</a:t>
            </a:r>
            <a:endParaRPr/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http://localhost:4567/computersAPI/eshop/laptopsWithSpecs/8GB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?core=i7</a:t>
            </a:r>
            <a:endParaRPr/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3276600" y="1676400"/>
            <a:ext cx="6858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3429000" y="3409158"/>
            <a:ext cx="6858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42" y="2368979"/>
            <a:ext cx="8734958" cy="42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2" y="4958183"/>
            <a:ext cx="8305798" cy="47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ανανεώσουμε την ποσότητα ενός συγκεκριμένου laptop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σωστό verb (PUT)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τις μεταβλητές name και quantity με το χαρακτήρα colon (:)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τa path params μέσω της request.params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</a:t>
            </a: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/laptopQuantity/:name/:quantity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164298" y="3838534"/>
            <a:ext cx="8629651" cy="26776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 + "/laptopQuantity/:name/:quantity",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(laptops.containsKey(request.params(":name")) == false)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Gson().toJson("Laptop  not found")));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 (Integer.parseInt(request.params(":quantity")) &lt;= 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Gson().toJson("Quantity must be over 0")));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 p = laptops.get(request.params(":name"));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p.quantity += Integer.parseInt(request.params(":quantity"));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Gson().toJson("Success: Quantity Updated")));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 rot="-2654822">
            <a:off x="388914" y="3491945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25"/>
          <p:cNvSpPr/>
          <p:nvPr/>
        </p:nvSpPr>
        <p:spPr>
          <a:xfrm>
            <a:off x="170642" y="3121223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25"/>
          <p:cNvSpPr/>
          <p:nvPr/>
        </p:nvSpPr>
        <p:spPr>
          <a:xfrm rot="-2966633">
            <a:off x="2123013" y="3538272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2164363" y="3138407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5572561" y="4084828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6351944" y="3993318"/>
            <a:ext cx="21419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25"/>
          <p:cNvSpPr/>
          <p:nvPr/>
        </p:nvSpPr>
        <p:spPr>
          <a:xfrm rot="1507409">
            <a:off x="3388554" y="6188894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4036565" y="6034546"/>
            <a:ext cx="3196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ανανεώθηκε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5395263" y="4833118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5963282" y="4793529"/>
            <a:ext cx="25795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Ποσότητα μεγαλύτερη του 0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PUT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Πριν το PUT Request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200" b="1" i="0" u="sng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laptops</a:t>
            </a:r>
            <a:endParaRPr sz="12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 </a:t>
            </a:r>
            <a:r>
              <a:rPr lang="en-US" sz="1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400" b="1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laptopQuantity/ASUS_V1/230</a:t>
            </a:r>
            <a:endParaRPr sz="1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Μετά το PUT Request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6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http://localhost:4567/computersAPI/eshop/</a:t>
            </a:r>
            <a:r>
              <a:rPr lang="en-US" sz="1600" b="1" i="0" u="sng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laptops</a:t>
            </a:r>
            <a:endParaRPr sz="16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740" y="1905000"/>
            <a:ext cx="8449304" cy="62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43200" y="3480078"/>
            <a:ext cx="23812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" y="5486400"/>
            <a:ext cx="7924800" cy="4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6"/>
          <p:cNvSpPr/>
          <p:nvPr/>
        </p:nvSpPr>
        <p:spPr>
          <a:xfrm>
            <a:off x="3429000" y="5562600"/>
            <a:ext cx="838200" cy="2286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3587192" y="2077691"/>
            <a:ext cx="838200" cy="228600"/>
          </a:xfrm>
          <a:prstGeom prst="rect">
            <a:avLst/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DELETE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διαγράψουμε ένα συγκεκριμένο  laptop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σωστό verb (Delete) 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την μεταβλητή name με το χαρακτήρα colon (:)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τa path params μέσω της request.params</a:t>
            </a: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/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http://localhost:4567/computersAPI/eshop/laptop/:name</a:t>
            </a:r>
            <a:endParaRPr sz="12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υπάρχει το laptop θα το διαγράφει </a:t>
            </a:r>
            <a:endParaRPr sz="12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Aλλιώς θα πετά error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277829" y="4038362"/>
            <a:ext cx="8629651" cy="1938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 + "/laptop/:name",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(request, response) -&gt;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(laptops.containsKey(request.params(":name")))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laptops.remove(request.params(":name"));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Gson().toJson("Laptop Deleted")));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Gson().toJson("Error: Laptop  not found")));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 rot="-3016512">
            <a:off x="471403" y="3720717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64354" y="3277069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27"/>
          <p:cNvSpPr/>
          <p:nvPr/>
        </p:nvSpPr>
        <p:spPr>
          <a:xfrm rot="-2643435">
            <a:off x="1759403" y="3681129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850623" y="3275111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4953000" y="4562388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27"/>
          <p:cNvSpPr/>
          <p:nvPr/>
        </p:nvSpPr>
        <p:spPr>
          <a:xfrm rot="1794917">
            <a:off x="4113343" y="5601444"/>
            <a:ext cx="479311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4191000" y="5978160"/>
            <a:ext cx="17524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αν το laptop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δεν υπάρχει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5516718" y="4300778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διαγράφηκε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Delete Διαγραφή Laptop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Πριν το DELETE Request</a:t>
            </a:r>
            <a:endParaRPr/>
          </a:p>
          <a:p>
            <a:pPr marL="640080" marR="0" lvl="1" indent="-27432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lang="en-US" sz="12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lang="en-US" sz="1200" b="1" i="0" u="sng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http://localhost:8080/Computers_REST_API/computers/eshop/laptops</a:t>
            </a:r>
            <a:endParaRPr sz="12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</a:t>
            </a:r>
            <a:r>
              <a:rPr lang="en-US" sz="14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</a:t>
            </a:r>
            <a:r>
              <a:rPr lang="en-US" sz="1400" b="1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ASUS_V1</a:t>
            </a:r>
            <a:endParaRPr sz="14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Μετά το DELETE Request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lang="en-US" sz="1600" b="1" i="0" u="sng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http://localhost:8080/Computers_REST_API/computers/eshop/laptops</a:t>
            </a:r>
            <a:endParaRPr sz="16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ξανακάνουμε το ίδιο DELETE</a:t>
            </a:r>
            <a:endParaRPr/>
          </a:p>
          <a:p>
            <a:pPr marL="640080" marR="0" lvl="1" indent="-27432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064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</a:t>
            </a:r>
            <a:r>
              <a:rPr lang="en-US" sz="14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</a:t>
            </a:r>
            <a:r>
              <a:rPr lang="en-US" sz="1400" b="1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ASUS_V1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963350"/>
            <a:ext cx="7924800" cy="45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4288982"/>
            <a:ext cx="7924800" cy="57359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8"/>
          <p:cNvSpPr/>
          <p:nvPr/>
        </p:nvSpPr>
        <p:spPr>
          <a:xfrm>
            <a:off x="1981200" y="5638800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4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"error"</a:t>
            </a: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4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Does not Exists"</a:t>
            </a:r>
            <a:endParaRPr sz="14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400" b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3962400" y="2703116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4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“success"</a:t>
            </a: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4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Deleted"</a:t>
            </a:r>
            <a:endParaRPr sz="14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03" name="Google Shape;503;p2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Σύνοψη μεθόδων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8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 μίας εταιρίας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lang="en-US" sz="11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</a:t>
            </a: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endParaRPr sz="11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 με συγκεκριμένη μνήμη και προαιρετικά επεξεργαστή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lang="en-US" sz="11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memory?core=</a:t>
            </a: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endParaRPr sz="11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5760" marR="0" lvl="1" indent="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1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νέου laptop</a:t>
            </a:r>
            <a:endParaRPr/>
          </a:p>
          <a:p>
            <a:pPr marL="914400" marR="0" lvl="2" indent="-228600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lang="en-US" sz="11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newLaptop</a:t>
            </a:r>
            <a:endParaRPr sz="11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124712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12"/>
              <a:buFont typeface="Noto Sans Symbols"/>
              <a:buChar char="🞇"/>
            </a:pPr>
            <a:r>
              <a:rPr lang="en-US" sz="1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Πρέπει να σταλεί και το body</a:t>
            </a:r>
            <a:endParaRPr/>
          </a:p>
          <a:p>
            <a:pPr marL="914400" marR="0" lvl="2" indent="-175514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lang="en-US" sz="11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laptopQuantity/:name/:quantity</a:t>
            </a:r>
            <a:endParaRPr sz="1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Διαγραφή laptop</a:t>
            </a:r>
            <a:endParaRPr/>
          </a:p>
          <a:p>
            <a:pPr marL="914400" marR="0" lvl="2" indent="-228600" algn="l" rtl="0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lang="en-US" sz="11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</a:t>
            </a:r>
            <a:r>
              <a:rPr lang="en-US" sz="11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/:name</a:t>
            </a:r>
            <a:endParaRPr/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87452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 sz="36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micro framework for creating web applications in Kotlin and Java8 with minimal effort 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 for productivity 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Expressive and lightweight DSL 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http://sparkjava.com/</a:t>
            </a: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3130037"/>
            <a:ext cx="20955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35" y="4351017"/>
            <a:ext cx="9144000" cy="214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r>
              <a:rPr lang="en-US" sz="16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an API platform for building and using APIs.</a:t>
            </a:r>
            <a:endParaRPr/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r>
              <a:rPr lang="en-US" sz="16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simplifies each step of the API lifecycle and streamlines collaboration so you can create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0" name="Google Shape;5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1920040"/>
            <a:ext cx="27336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829" y="4029426"/>
            <a:ext cx="8549063" cy="189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27" name="Google Shape;527;p3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- GET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0" name="Google Shape;5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61174"/>
            <a:ext cx="8086756" cy="380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81" y="942935"/>
            <a:ext cx="8799194" cy="74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GET with Path and Query Params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0" name="Google Shape;5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03" y="1376555"/>
            <a:ext cx="8477641" cy="47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8948" y="2183801"/>
            <a:ext cx="5924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POST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0" name="Google Shape;5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90" y="753015"/>
            <a:ext cx="79533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1177" y="4097610"/>
            <a:ext cx="5638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PUT &amp; Delete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48" y="1135106"/>
            <a:ext cx="9144000" cy="14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70067"/>
            <a:ext cx="9144000" cy="114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Δημιουργούμε κάποιες φόρμες/κουμπιά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τα συνδέουμε με κάποια</a:t>
            </a:r>
            <a:endParaRPr/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 σε AJAX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Ας δούμε 1-1 τα requests!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554525"/>
            <a:ext cx="3258222" cy="468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83" name="Google Shape;583;p3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38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1219200" y="753015"/>
            <a:ext cx="5864440" cy="830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GET Request 1&lt;/h3&gt;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()" class="button"&gt;Get Laptops&lt;/button&gt; &lt;br&gt;</a:t>
            </a:r>
            <a:endParaRPr/>
          </a:p>
        </p:txBody>
      </p:sp>
      <p:sp>
        <p:nvSpPr>
          <p:cNvPr id="588" name="Google Shape;588;p38"/>
          <p:cNvSpPr txBox="1"/>
          <p:nvPr/>
        </p:nvSpPr>
        <p:spPr>
          <a:xfrm>
            <a:off x="414970" y="1678406"/>
            <a:ext cx="8471888" cy="4616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const xhr = new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XMLHttpRequest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xhr.onload =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if (xhr.readyState === 4 &amp;&amp;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xhr.status === 200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const obj = JSON.parse(xhr.responseText);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var i=1;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var count= Object.keys(obj.data).length;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document.getElementById("msg").innerHTML="&lt;h3&gt;"+count+" Laptops&lt;/h3&gt;";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for(id in obj.data){	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document.getElementById("msg").innerHTML+=createTableFromJSON(obj.data[id],i);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}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xhr.status !== 200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}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"http://localhost:4567/computersAPI/eshop/laptops"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xhr.setRequestHeader("Accept",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xhr.setRequestHeader("Content-Type",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  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94" name="Google Shape;594;p3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3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39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8" name="Google Shape;5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4821" y="183113"/>
            <a:ext cx="1924050" cy="6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5129" y="2667000"/>
            <a:ext cx="16287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9"/>
          <p:cNvSpPr/>
          <p:nvPr/>
        </p:nvSpPr>
        <p:spPr>
          <a:xfrm>
            <a:off x="3352800" y="3048000"/>
            <a:ext cx="192405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 b="1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Dependencies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 following Maven dependency in your pom.xml</a:t>
            </a:r>
            <a:endParaRPr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Gson Library 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447800" y="1981200"/>
            <a:ext cx="4343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&gt;com.sparkjava&lt;/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&gt;spark-core&lt;/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&gt;2.5.4&lt;/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&lt;/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1447800" y="4648656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&gt;com.google.code.gson&lt;/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&gt;gson&lt;/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&gt;2.8.0&lt;/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&lt;/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06" name="Google Shape;606;p4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Υπόλοιπα Get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40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40"/>
          <p:cNvSpPr txBox="1"/>
          <p:nvPr/>
        </p:nvSpPr>
        <p:spPr>
          <a:xfrm>
            <a:off x="396225" y="9895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τα άλλα GΕΤ γίνονται με παρόμοιο τρόπο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 of Brand</a:t>
            </a:r>
            <a:endParaRPr/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 with specs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778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4063769" y="1409235"/>
            <a:ext cx="4518331" cy="9541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&lt;label for='brand2'&gt;Laptop Brand:&lt;/label&gt;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id="brand2" type="text"&gt;&lt;br&gt;&lt;button type="button" onclick="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getLaptopsOfBrand()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class="button" &gt;Get Laptops of Brand&lt;/button&gt;</a:t>
            </a:r>
            <a:endParaRPr/>
          </a:p>
        </p:txBody>
      </p:sp>
      <p:sp>
        <p:nvSpPr>
          <p:cNvPr id="612" name="Google Shape;612;p40"/>
          <p:cNvSpPr txBox="1"/>
          <p:nvPr/>
        </p:nvSpPr>
        <p:spPr>
          <a:xfrm>
            <a:off x="291146" y="2475515"/>
            <a:ext cx="8456629" cy="73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brand=document.getElementById("brand2").value;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"http://localhost:4567/computersAPI/eshop/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laptops/"+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</a:t>
            </a:r>
            <a:endParaRPr/>
          </a:p>
        </p:txBody>
      </p:sp>
      <p:sp>
        <p:nvSpPr>
          <p:cNvPr id="613" name="Google Shape;613;p40"/>
          <p:cNvSpPr txBox="1"/>
          <p:nvPr/>
        </p:nvSpPr>
        <p:spPr>
          <a:xfrm>
            <a:off x="213494" y="4796899"/>
            <a:ext cx="8534282" cy="1600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memory=document.getElementById("memory2").value;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URL="http://localhost:4567/computersAPI/eshop/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laptopsWithSpecs/"+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core=document.getElementById("core2").value;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if(core!==""){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URL+="?core="+core;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</a:t>
            </a:r>
            <a:endParaRPr/>
          </a:p>
        </p:txBody>
      </p:sp>
      <p:sp>
        <p:nvSpPr>
          <p:cNvPr id="614" name="Google Shape;614;p40"/>
          <p:cNvSpPr txBox="1"/>
          <p:nvPr/>
        </p:nvSpPr>
        <p:spPr>
          <a:xfrm>
            <a:off x="2322195" y="3684747"/>
            <a:ext cx="6425580" cy="9541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id="memory2" type="text"&gt; 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id='core2' type="text" name='core2'&gt;&lt;br&gt;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onclick="getLaptopsOfMemory_Core()" class="button"&gt;Get Laptops of Memory and optionally core&lt;/button&gt;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20" name="Google Shape;620;p4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609600" y="902821"/>
            <a:ext cx="7646971" cy="37856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POST Request&lt;/h3&gt;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&lt;form id="myForm" name="myForm" onsubmit='addLaptop();return false;'&gt;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for='name'&gt;Laptop Name:&lt;/label&gt;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id='name' type='text' name=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'name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for='brand'&gt;Laptop Brand:&lt;/label&gt;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id='brand' type="text" name=</a:t>
            </a:r>
            <a:r>
              <a:rPr lang="en-US" sz="16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'brand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for='core'&gt;Laptop Cores:&lt;/label&gt;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id='core' type="text" name=</a:t>
            </a:r>
            <a:r>
              <a:rPr lang="en-US" sz="1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'core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for='memory'&gt;Laptop Memory:&lt;/label&gt;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id='memory' type="text" name=</a:t>
            </a:r>
            <a:r>
              <a:rPr lang="en-US" sz="16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'memory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for='quantity'&gt;Laptop Quantity:&lt;/label&gt;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id='quantity' type="text" name=</a:t>
            </a:r>
            <a:r>
              <a:rPr lang="en-US" sz="16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'quantity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type='submit' class="button" value="Add laptop"&gt;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&lt;/form&gt;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229097" y="4767521"/>
            <a:ext cx="4620826" cy="1754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lang="en-US" sz="18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quantity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  <p:sp>
        <p:nvSpPr>
          <p:cNvPr id="626" name="Google Shape;626;p41"/>
          <p:cNvSpPr txBox="1"/>
          <p:nvPr/>
        </p:nvSpPr>
        <p:spPr>
          <a:xfrm>
            <a:off x="806169" y="5222964"/>
            <a:ext cx="17846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Ίδια ονόματα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σε HTML +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32" name="Google Shape;632;p4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4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382419" y="1371600"/>
            <a:ext cx="8471888" cy="4616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myForm = document.getElementById('myForm');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let formData = new FormData(myForm);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const data = {};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formData.forEach((value, key) =&gt; (data[key] = value));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jsonData=JSON.stringify(data);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JSON.stringify(xhr.responseText);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'POST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' 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http://localhost:4567/computersAPI/eshop/newLaptop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xhr.send(jsonData); 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42" name="Google Shape;642;p4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4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p43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6" name="Google Shape;64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293" y="1219200"/>
            <a:ext cx="8168569" cy="163978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3"/>
          <p:cNvSpPr txBox="1"/>
          <p:nvPr/>
        </p:nvSpPr>
        <p:spPr>
          <a:xfrm>
            <a:off x="2590060" y="3349820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 GET Laptops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2590800" y="741728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POST Laptops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9" name="Google Shape;64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3897944"/>
            <a:ext cx="25622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55" name="Google Shape;655;p4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Update Laptops (PUT)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44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p44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786244" y="2365630"/>
            <a:ext cx="7619975" cy="41857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JSON.stringify(xhr.responseText);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var name=document.getElementById("name2").value;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quantity=document.getElementById("quantity2").value;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'PUT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http://localhost:4567/computersAPI/eshop/laptopQuantity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/'+name+"/"+quantity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xhr.send(); }</a:t>
            </a:r>
            <a:endParaRPr/>
          </a:p>
        </p:txBody>
      </p:sp>
      <p:sp>
        <p:nvSpPr>
          <p:cNvPr id="660" name="Google Shape;660;p44"/>
          <p:cNvSpPr txBox="1"/>
          <p:nvPr/>
        </p:nvSpPr>
        <p:spPr>
          <a:xfrm>
            <a:off x="914400" y="877336"/>
            <a:ext cx="6874398" cy="13849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PUT Request&lt;/h3&gt;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id='name2' type="text" name='name2'&gt;&lt;br&gt;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id='quantity2' type="number" name='quantity2’&gt;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()" class="button"&gt;Update Laptop Quantity&lt;/button&gt;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66" name="Google Shape;666;p4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PUT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4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p45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9" name="Google Shape;669;p45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0" name="Google Shape;670;p45"/>
          <p:cNvSpPr txBox="1"/>
          <p:nvPr/>
        </p:nvSpPr>
        <p:spPr>
          <a:xfrm>
            <a:off x="5105401" y="882134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 Laptop (PUT)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1" name="Google Shape;671;p45"/>
          <p:cNvSpPr txBox="1"/>
          <p:nvPr/>
        </p:nvSpPr>
        <p:spPr>
          <a:xfrm>
            <a:off x="914400" y="751646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UPDATE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2" name="Google Shape;67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353" y="1265288"/>
            <a:ext cx="1981200" cy="194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9304" y="1588532"/>
            <a:ext cx="3124200" cy="145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5"/>
          <p:cNvSpPr txBox="1"/>
          <p:nvPr/>
        </p:nvSpPr>
        <p:spPr>
          <a:xfrm>
            <a:off x="2667000" y="340951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UPDATE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" name="Google Shape;675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5644" y="4076536"/>
            <a:ext cx="1911390" cy="180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81" name="Google Shape;681;p4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Delete Laptops (DELETE)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4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p46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4" name="Google Shape;684;p46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243826" y="2365630"/>
            <a:ext cx="8747774" cy="37548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JSON.stringify(xhr.responseText);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name=document.getElementById("name3").value;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'DELETE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http://localhost:4567/computersAPI/eshop/laptop/'+name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686" name="Google Shape;686;p46"/>
          <p:cNvSpPr txBox="1"/>
          <p:nvPr/>
        </p:nvSpPr>
        <p:spPr>
          <a:xfrm>
            <a:off x="914400" y="877336"/>
            <a:ext cx="6874398" cy="9541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DELETE Request&lt;/h3&gt;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id='name3' type="text" name='name3'&gt;&lt;br&gt;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deleteLaptop()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class="button"&gt;Delete Laptop&lt;/button&gt;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92" name="Google Shape;692;p4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DELETE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4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47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5" name="Google Shape;695;p47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6" name="Google Shape;696;p47"/>
          <p:cNvSpPr txBox="1"/>
          <p:nvPr/>
        </p:nvSpPr>
        <p:spPr>
          <a:xfrm>
            <a:off x="3352800" y="82134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 Laptop (PUT)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438863" y="76535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DELETE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47"/>
          <p:cNvSpPr txBox="1"/>
          <p:nvPr/>
        </p:nvSpPr>
        <p:spPr>
          <a:xfrm>
            <a:off x="6394724" y="792826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DELETE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9" name="Google Shape;69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40623"/>
            <a:ext cx="2373757" cy="4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9288" y="1905001"/>
            <a:ext cx="2373757" cy="100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8513" y="1581951"/>
            <a:ext cx="2102062" cy="474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707" name="Google Shape;707;p48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Client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13" name="Google Shape;713;p4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4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49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4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Μπορούμε να έχουμε και ένα JAVA client!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Όχι απαραίτητα web app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απλή κλάση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Κάνουμε import τα jars που χρειάζονται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ορίζουμε τι requests θέλουμε.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και σε ένα static string to σταθερό κομμάτι του URL.</a:t>
            </a:r>
            <a:endParaRPr/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49"/>
          <p:cNvSpPr txBox="1"/>
          <p:nvPr/>
        </p:nvSpPr>
        <p:spPr>
          <a:xfrm>
            <a:off x="990600" y="2971800"/>
            <a:ext cx="6788396" cy="26776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Rest_Client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HttpClient client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allLaptopsBrand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allLaptopsMemory_Core;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HttpPut laptopsUpdate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HttpDelete laptopsDelete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HttpPost addlaptopsService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URL ="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serviceName;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Aς Ξεκινήσουμε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71422" y="87733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7452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endParaRPr sz="18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services in Spark Java are built upon routes and their handlers.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Routes are essential elements in Spark. As per the </a:t>
            </a:r>
            <a:r>
              <a:rPr lang="en-US" sz="16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each route is made up of three simple pieces – a </a:t>
            </a:r>
            <a:r>
              <a:rPr lang="en-US"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 </a:t>
            </a:r>
            <a:r>
              <a:rPr lang="en-US"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a </a:t>
            </a:r>
            <a:r>
              <a:rPr lang="en-US"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lang="en-US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verb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method corresponding to an HTTP method.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 methods include: </a:t>
            </a:r>
            <a:r>
              <a:rPr lang="en-US"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get, post, put, delete, head, trace, connect, 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lang="en-US" sz="1600" b="0" i="1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options</a:t>
            </a:r>
            <a:endParaRPr sz="16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lang="en-US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path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(also called a route pattern) determines which URI(s) the route should listen to and provide a response for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lang="en-US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callback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handler function that is invoked for a given verb and path in order to generate and return a response to the corresponding HTTP request.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callback takes a request object and response object as arguments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057400" y="4797002"/>
            <a:ext cx="4572000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get(</a:t>
            </a:r>
            <a:r>
              <a:rPr lang="en-US" sz="1800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"/your-route-path/"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(request, response) -&gt; { </a:t>
            </a:r>
            <a:r>
              <a:rPr lang="en-US" sz="18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your callback code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23" name="Google Shape;723;p5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5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5" name="Google Shape;725;p50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50"/>
          <p:cNvSpPr txBox="1"/>
          <p:nvPr/>
        </p:nvSpPr>
        <p:spPr>
          <a:xfrm>
            <a:off x="498082" y="2413156"/>
            <a:ext cx="8309791" cy="40318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getLaptops() throws IOException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serviceName = "laptops";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allLaptops = new HttpGet(URL + "/" + serviceName);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allLaptops.addHeader(ACCEPT, "application/json");;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HttpResponse response = client.execute(allLaptops);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BufferedReader rd = new BufferedReader(new InputStreamReader(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response.getEntity().getContent()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727" name="Google Shape;727;p50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GET Request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ίδιο και για τα άλλα 2 GET Requests</a:t>
            </a:r>
            <a:endParaRPr/>
          </a:p>
          <a:p>
            <a:pPr marL="6858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1964" y="1012981"/>
            <a:ext cx="3017992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34" name="Google Shape;734;p5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p51"/>
          <p:cNvSpPr txBox="1"/>
          <p:nvPr/>
        </p:nvSpPr>
        <p:spPr>
          <a:xfrm>
            <a:off x="731460" y="2184001"/>
            <a:ext cx="7538235" cy="41857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addLaptops(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json)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throws IOException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serviceName = "newLaptop";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 = new HttpPost(URL + "/" + serviceName);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addlaptopsService.addHeader(ACCEPT,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addlaptopsService.addHeader(CONTENT_TYPE,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StringEntity toSend = new StringEntity(json);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addlaptopsService.setEntity(toSend);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HttpResponse response = client.execute(addlaptopsService);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responseCode = response.getStatusLine().getStatusCode();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BufferedReader rd = new BufferedReader(new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InputStreamReader(response.getEntity().getContent()));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8" name="Google Shape;738;p51"/>
          <p:cNvSpPr txBox="1"/>
          <p:nvPr/>
        </p:nvSpPr>
        <p:spPr>
          <a:xfrm>
            <a:off x="243825" y="837109"/>
            <a:ext cx="6004575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POST Request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request με το json που έχει τα στοιχεία του laptop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44" name="Google Shape;744;p5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731460" y="2184001"/>
            <a:ext cx="7538235" cy="41857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updateLaptops(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name, int quantity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throws IOException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serviceName = "laptopQuantity";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laptopsUpdate = new HttpPut(URL + "/" + serviceName + "/" + name + "/" + quantity);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laptopsUpdate.addHeader(ACCEPT, "application/json");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HttpResponse response = client.execute(laptopsUpdate);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responseCode = response.getStatusLine().getStatusCode();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BufferedReader rd = new BufferedReader(new InputStreamReader(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response.getEntity().getContent()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243825" y="837109"/>
            <a:ext cx="6004575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PUT Request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request με τα στοιχεία που θέλουμε να ανανεώσουμε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54" name="Google Shape;754;p5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243825" y="837109"/>
            <a:ext cx="7985775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main και </a:t>
            </a:r>
            <a:endParaRPr/>
          </a:p>
          <a:p>
            <a:pPr marL="6858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τεστάρουμε όλα τα σενάρια</a:t>
            </a:r>
            <a:endParaRPr/>
          </a:p>
        </p:txBody>
      </p:sp>
      <p:sp>
        <p:nvSpPr>
          <p:cNvPr id="758" name="Google Shape;758;p53"/>
          <p:cNvSpPr txBox="1"/>
          <p:nvPr/>
        </p:nvSpPr>
        <p:spPr>
          <a:xfrm>
            <a:off x="3868785" y="527112"/>
            <a:ext cx="5166375" cy="59093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args) throws IOException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Rest_Client rs = new Rest_Client();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System.out.println("All laptops");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System.out.println("All laptops with brand Toshiba");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rs.getLaptopsWithBrand("Toshiba");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System.out.println("All laptops with memory 8GB");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rs.getLaptopsWithMemoryCore("8GB","");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json = "{\n"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\"brand\":\"ASUS\","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\"memory\":\"8GB\","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\"core\": \"i5\","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\"name\": \"ASUS_V4\","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\"quantity\": 10"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"}";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System.out.println("Add Laptop");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rs.addLaptops(json);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System.out.println("Print Again Laptops");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System.out.println("Update Laptop");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rs.updateLaptops("ASUS_V4", 15);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System.out.println("Print Again Laptops");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System.out.println("Delete Laptop");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rs.deleteLaptops("ASUS_V4");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System.out.println("Print Again Laptops");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64" name="Google Shape;764;p5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5" name="Google Shape;765;p5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p54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6755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06755" algn="l" rtl="0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endParaRPr sz="1400" b="1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7104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7" name="Google Shape;767;p54"/>
          <p:cNvSpPr txBox="1"/>
          <p:nvPr/>
        </p:nvSpPr>
        <p:spPr>
          <a:xfrm>
            <a:off x="243825" y="837109"/>
            <a:ext cx="7985775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main και τεστάρουμε όλα τα σενάρια</a:t>
            </a:r>
            <a:endParaRPr/>
          </a:p>
        </p:txBody>
      </p:sp>
      <p:pic>
        <p:nvPicPr>
          <p:cNvPr id="768" name="Google Shape;76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29" y="1676400"/>
            <a:ext cx="8199112" cy="31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5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Τέλος Διάλεξης- Ερωτήσεις</a:t>
            </a:r>
            <a:endParaRPr/>
          </a:p>
        </p:txBody>
      </p:sp>
      <p:sp>
        <p:nvSpPr>
          <p:cNvPr id="775" name="Google Shape;775;p5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/>
              <a:t>55</a:t>
            </a:fld>
            <a:endParaRPr sz="1400" b="0"/>
          </a:p>
        </p:txBody>
      </p:sp>
      <p:pic>
        <p:nvPicPr>
          <p:cNvPr id="776" name="Google Shape;776;p55" descr="ΕΡΓΑΣΙΑΚΑ: 10 ερωτήσεις και 10 απαντήσεις που σάς ενδιαφέρουν - Γλυφάδα  Metropolit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240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 API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81765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533400" y="955337"/>
            <a:ext cx="7753244" cy="3693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spark.Spark.*;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HelloWorldService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(String[] args) {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get(</a:t>
            </a:r>
            <a:r>
              <a:rPr lang="en-US" sz="1800" b="0" i="0" u="none" strike="noStrike" cap="non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"/hello"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(req, res)-&gt;</a:t>
            </a:r>
            <a:r>
              <a:rPr lang="en-US" sz="1800" b="0" i="0" u="none" strike="noStrike" cap="non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world"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get(</a:t>
            </a:r>
            <a:r>
              <a:rPr lang="en-US" sz="1800" b="0" i="0" u="none" strike="noStrike" cap="non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"/hello/:name"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(req,res)-&gt;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{ </a:t>
            </a:r>
            <a:r>
              <a:rPr lang="en-US" sz="1800" b="1" i="0" u="none" strike="noStrike" cap="non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0" i="0" u="none" strike="noStrike" cap="non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req.params(</a:t>
            </a:r>
            <a:r>
              <a:rPr lang="en-US" sz="1800" b="0" i="0" u="none" strike="noStrike" cap="non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":name"</a:t>
            </a: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});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457200" y="4648656"/>
            <a:ext cx="8686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first route contains a static path representing only a single URI (</a:t>
            </a:r>
            <a:r>
              <a:rPr lang="en-US" sz="18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“/hello”</a:t>
            </a:r>
            <a:r>
              <a:rPr lang="en-U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second route’s path (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“/hello/:name”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contains a placeholder for the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“name”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parameter, as denoted by prefacing the parameter with a colon (“:”). This route will be invoked in response to GET requests to URIs such as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“/hello/Joe”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and </a:t>
            </a: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“/hello/Mary”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 API - Testing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81765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7104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0782"/>
            <a:ext cx="9144000" cy="427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56388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Παράδειγμα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Εμείς θα φτιάξουμε ένα web service, το οποίο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έχει ένα eshop με υπολογιστές και συγκεκριμένα laptops</a:t>
            </a:r>
            <a:endParaRPr/>
          </a:p>
          <a:p>
            <a:pPr marL="342900" marR="0" lvl="0" indent="-27432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Λειτουργίες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όλων των laptops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/laptops/:brand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όλων των laptops συγκεκριμένης μάρκας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/laptops/:memory?core=:core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laptops με συγκεκριμένη μνήμη και προαιρετικά επεξεργαστή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/newLaptop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(POST)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Καταχώρηση νέου laptop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/laptopQuantity/:name/:quantity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(PUT)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laptops</a:t>
            </a:r>
            <a:endParaRPr/>
          </a:p>
          <a:p>
            <a:pPr marL="640080" marR="0" lvl="1" indent="-27432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/laptop/:name: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(DELETE)</a:t>
            </a:r>
            <a:endParaRPr/>
          </a:p>
          <a:p>
            <a:pPr marL="9144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συγκεκριμένου laptop</a:t>
            </a:r>
            <a:endParaRPr/>
          </a:p>
          <a:p>
            <a:pPr marL="914400" marR="0" lvl="2" indent="-132080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5484</Words>
  <Application>Microsoft Office PowerPoint</Application>
  <PresentationFormat>Προβολή στην οθόνη (4:3)</PresentationFormat>
  <Paragraphs>943</Paragraphs>
  <Slides>55</Slides>
  <Notes>55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55</vt:i4>
      </vt:variant>
    </vt:vector>
  </HeadingPairs>
  <TitlesOfParts>
    <vt:vector size="64" baseType="lpstr">
      <vt:lpstr>Noto Sans Symbols</vt:lpstr>
      <vt:lpstr>Arial</vt:lpstr>
      <vt:lpstr>Calibri</vt:lpstr>
      <vt:lpstr>Source Code Pro</vt:lpstr>
      <vt:lpstr>GFS Neohellenic</vt:lpstr>
      <vt:lpstr>Raleway</vt:lpstr>
      <vt:lpstr>Century Gothic</vt:lpstr>
      <vt:lpstr>IBM Plex Mono</vt:lpstr>
      <vt:lpstr>Austin</vt:lpstr>
      <vt:lpstr>Hy359: Web Programming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Τέλος Διάλεξης- Ερωτήσεις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Yiannis Tzitzikas</dc:creator>
  <cp:lastModifiedBy>michalis.mountantonakis@uoc.gr</cp:lastModifiedBy>
  <cp:revision>1</cp:revision>
  <dcterms:created xsi:type="dcterms:W3CDTF">2006-08-16T00:00:00Z</dcterms:created>
  <dcterms:modified xsi:type="dcterms:W3CDTF">2024-10-25T10:05:46Z</dcterms:modified>
</cp:coreProperties>
</file>