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07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5" r:id="rId48"/>
    <p:sldId id="306" r:id="rId49"/>
    <p:sldId id="303" r:id="rId50"/>
    <p:sldId id="304" r:id="rId51"/>
  </p:sldIdLst>
  <p:sldSz cx="9144000" cy="6858000" type="screen4x3"/>
  <p:notesSz cx="6669088" cy="9928225"/>
  <p:embeddedFontLst>
    <p:embeddedFont>
      <p:font typeface="Century Gothic" panose="020B0502020202020204" pitchFamily="34" charset="0"/>
      <p:regular r:id="rId53"/>
      <p:bold r:id="rId54"/>
      <p:italic r:id="rId55"/>
      <p:boldItalic r:id="rId56"/>
    </p:embeddedFont>
    <p:embeddedFont>
      <p:font typeface="GFS Neohellenic" panose="020B0604020202020204" pitchFamily="34" charset="-95"/>
      <p:regular r:id="rId57"/>
      <p:bold r:id="rId58"/>
      <p:italic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4" roundtripDataSignature="AMtx7mj/Hg6hhe/4bsP3nnOWlxTMbxdJ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60D8E3-2487-4774-8462-2597E52B0164}" v="16" dt="2024-10-24T15:19:37.141"/>
  </p1510:revLst>
</p1510:revInfo>
</file>

<file path=ppt/tableStyles.xml><?xml version="1.0" encoding="utf-8"?>
<a:tblStyleLst xmlns:a="http://schemas.openxmlformats.org/drawingml/2006/main" def="{DB16984C-4D28-4228-A3F7-724C48EEEBC7}">
  <a:tblStyle styleId="{DB16984C-4D28-4228-A3F7-724C48EEEB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customschemas.google.com/relationships/presentationmetadata" Target="metadata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70" name="Google Shape;1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w="25400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1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2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23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5505" lvl="0" indent="-1655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,  </a:t>
            </a:r>
            <a:endParaRPr/>
          </a:p>
        </p:txBody>
      </p:sp>
      <p:sp>
        <p:nvSpPr>
          <p:cNvPr id="360" name="Google Shape;360;p23:notes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6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5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>
          <a:extLst>
            <a:ext uri="{FF2B5EF4-FFF2-40B4-BE49-F238E27FC236}">
              <a16:creationId xmlns:a16="http://schemas.microsoft.com/office/drawing/2014/main" id="{C19F7843-14A6-92F2-96E2-65779BC2D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>
            <a:extLst>
              <a:ext uri="{FF2B5EF4-FFF2-40B4-BE49-F238E27FC236}">
                <a16:creationId xmlns:a16="http://schemas.microsoft.com/office/drawing/2014/main" id="{379F7383-46E9-CEB1-A635-C01FA72CE7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6:notes">
            <a:extLst>
              <a:ext uri="{FF2B5EF4-FFF2-40B4-BE49-F238E27FC236}">
                <a16:creationId xmlns:a16="http://schemas.microsoft.com/office/drawing/2014/main" id="{BF1A4357-6E64-A003-2159-A4FC99A393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9776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1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2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3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4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5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6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7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C438EFFE-CEF8-A053-1DD9-5CD38B291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7:notes">
            <a:extLst>
              <a:ext uri="{FF2B5EF4-FFF2-40B4-BE49-F238E27FC236}">
                <a16:creationId xmlns:a16="http://schemas.microsoft.com/office/drawing/2014/main" id="{56E055DA-7829-7329-D5CC-A87529C2B3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7:notes">
            <a:extLst>
              <a:ext uri="{FF2B5EF4-FFF2-40B4-BE49-F238E27FC236}">
                <a16:creationId xmlns:a16="http://schemas.microsoft.com/office/drawing/2014/main" id="{2D2733FB-156D-946C-55CC-F3EF4A90BE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25130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48D4E4CE-C2F1-151C-74EA-E245E9E65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7:notes">
            <a:extLst>
              <a:ext uri="{FF2B5EF4-FFF2-40B4-BE49-F238E27FC236}">
                <a16:creationId xmlns:a16="http://schemas.microsoft.com/office/drawing/2014/main" id="{5438867F-EE89-C65D-E67F-8F9FE13928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7:notes">
            <a:extLst>
              <a:ext uri="{FF2B5EF4-FFF2-40B4-BE49-F238E27FC236}">
                <a16:creationId xmlns:a16="http://schemas.microsoft.com/office/drawing/2014/main" id="{5ECF75F8-3B54-42DA-271A-43229F58D6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4673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Google Shape;579;p49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65505" lvl="0" indent="-1655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,  </a:t>
            </a:r>
            <a:endParaRPr/>
          </a:p>
        </p:txBody>
      </p:sp>
      <p:sp>
        <p:nvSpPr>
          <p:cNvPr id="580" name="Google Shape;580;p49:notes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:notes"/>
          <p:cNvSpPr txBox="1">
            <a:spLocks noGrp="1"/>
          </p:cNvSpPr>
          <p:nvPr>
            <p:ph type="body" idx="1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6125"/>
            <a:ext cx="4960938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1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51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5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0"/>
          <p:cNvSpPr txBox="1">
            <a:spLocks noGrp="1"/>
          </p:cNvSpPr>
          <p:nvPr>
            <p:ph type="title"/>
          </p:nvPr>
        </p:nvSpPr>
        <p:spPr>
          <a:xfrm rot="5400000">
            <a:off x="4981455" y="2678093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60"/>
          <p:cNvSpPr txBox="1">
            <a:spLocks noGrp="1"/>
          </p:cNvSpPr>
          <p:nvPr>
            <p:ph type="body" idx="1"/>
          </p:nvPr>
        </p:nvSpPr>
        <p:spPr>
          <a:xfrm rot="5400000">
            <a:off x="1374976" y="708467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61" name="Google Shape;161;p60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Google Shape;162;p60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1600" b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6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6" name="Google Shape;166;p61"/>
          <p:cNvSpPr txBox="1"/>
          <p:nvPr/>
        </p:nvSpPr>
        <p:spPr>
          <a:xfrm>
            <a:off x="982663" y="3789363"/>
            <a:ext cx="7177608" cy="990600"/>
          </a:xfrm>
          <a:prstGeom prst="rect">
            <a:avLst/>
          </a:prstGeom>
          <a:solidFill>
            <a:srgbClr val="FFFFEB"/>
          </a:soli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5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1"/>
          <p:cNvSpPr txBox="1">
            <a:spLocks noGrp="1"/>
          </p:cNvSpPr>
          <p:nvPr>
            <p:ph type="body" idx="1"/>
          </p:nvPr>
        </p:nvSpPr>
        <p:spPr>
          <a:xfrm>
            <a:off x="1097280" y="3950208"/>
            <a:ext cx="6986017" cy="75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640"/>
              </a:spcBef>
              <a:spcAft>
                <a:spcPts val="0"/>
              </a:spcAft>
              <a:buSzPts val="2432"/>
              <a:buNone/>
              <a:defRPr sz="3200" b="1"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2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2"/>
          <p:cNvSpPr txBox="1">
            <a:spLocks noGrp="1"/>
          </p:cNvSpPr>
          <p:nvPr>
            <p:ph type="body" idx="1"/>
          </p:nvPr>
        </p:nvSpPr>
        <p:spPr>
          <a:xfrm>
            <a:off x="304800" y="982224"/>
            <a:ext cx="8305800" cy="485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marL="914400" lvl="1" indent="-334772" algn="l">
              <a:spcBef>
                <a:spcPts val="440"/>
              </a:spcBef>
              <a:spcAft>
                <a:spcPts val="0"/>
              </a:spcAft>
              <a:buSzPts val="1672"/>
              <a:buChar char="⮚"/>
              <a:defRPr>
                <a:solidFill>
                  <a:srgbClr val="000099"/>
                </a:solidFill>
              </a:defRPr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23" name="Google Shape;23;p52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4" name="Google Shape;24;p5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3"/>
          <p:cNvSpPr txBox="1"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3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9" name="Google Shape;29;p53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0" name="Google Shape;30;p5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4" name="Google Shape;34;p54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5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54"/>
          <p:cNvSpPr txBox="1">
            <a:spLocks noGrp="1"/>
          </p:cNvSpPr>
          <p:nvPr>
            <p:ph type="body" idx="1"/>
          </p:nvPr>
        </p:nvSpPr>
        <p:spPr>
          <a:xfrm>
            <a:off x="1042416" y="2313432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37" name="Google Shape;37;p54"/>
          <p:cNvSpPr txBox="1">
            <a:spLocks noGrp="1"/>
          </p:cNvSpPr>
          <p:nvPr>
            <p:ph type="body" idx="2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5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body" idx="2"/>
          </p:nvPr>
        </p:nvSpPr>
        <p:spPr>
          <a:xfrm>
            <a:off x="1041721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❑"/>
              <a:defRPr sz="2400"/>
            </a:lvl1pPr>
            <a:lvl2pPr marL="914400" lvl="1" indent="-325119" algn="l">
              <a:spcBef>
                <a:spcPts val="400"/>
              </a:spcBef>
              <a:spcAft>
                <a:spcPts val="0"/>
              </a:spcAft>
              <a:buSzPts val="1520"/>
              <a:buChar char="⮚"/>
              <a:defRPr sz="2000"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 sz="1800"/>
            </a:lvl3pPr>
            <a:lvl4pPr marL="1828800" lvl="3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marL="3200400" lvl="6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marL="3657600" lvl="7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marL="4114800" lvl="8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body" idx="3"/>
          </p:nvPr>
        </p:nvSpPr>
        <p:spPr>
          <a:xfrm>
            <a:off x="5011837" y="2316010"/>
            <a:ext cx="30557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824"/>
              <a:buNone/>
              <a:defRPr sz="2400" b="1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body" idx="4"/>
          </p:nvPr>
        </p:nvSpPr>
        <p:spPr>
          <a:xfrm>
            <a:off x="4645152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❑"/>
              <a:defRPr sz="2400"/>
            </a:lvl1pPr>
            <a:lvl2pPr marL="914400" lvl="1" indent="-325119" algn="l">
              <a:spcBef>
                <a:spcPts val="400"/>
              </a:spcBef>
              <a:spcAft>
                <a:spcPts val="0"/>
              </a:spcAft>
              <a:buSzPts val="1520"/>
              <a:buChar char="⮚"/>
              <a:defRPr sz="2000"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 sz="1800"/>
            </a:lvl3pPr>
            <a:lvl4pPr marL="1828800" lvl="3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marL="3200400" lvl="6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marL="3657600" lvl="7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marL="4114800" lvl="8" indent="-305815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6" name="Google Shape;46;p5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6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6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0" name="Google Shape;50;p56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7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54" name="Google Shape;54;p57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5" name="Google Shape;55;p57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6" name="Google Shape;56;p5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" name="Google Shape;57;p5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" name="Google Shape;58;p5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59" name="Google Shape;59;p57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0" name="Google Shape;60;p5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1" name="Google Shape;61;p5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Google Shape;62;p5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3" name="Google Shape;63;p57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4" name="Google Shape;64;p5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5" name="Google Shape;65;p5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Google Shape;66;p57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67" name="Google Shape;67;p5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8" name="Google Shape;68;p57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" name="Google Shape;69;p57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0" name="Google Shape;70;p57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71;p5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Google Shape;72;p5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Google Shape;73;p57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Google Shape;74;p57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Google Shape;75;p57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57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57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57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57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57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57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57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5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57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57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5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5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5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57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2" name="Google Shape;92;p57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57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57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5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57"/>
          <p:cNvSpPr txBox="1">
            <a:spLocks noGrp="1"/>
          </p:cNvSpPr>
          <p:nvPr>
            <p:ph type="body" idx="1"/>
          </p:nvPr>
        </p:nvSpPr>
        <p:spPr>
          <a:xfrm>
            <a:off x="1145894" y="856527"/>
            <a:ext cx="3090440" cy="5150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4424" algn="l">
              <a:spcBef>
                <a:spcPts val="480"/>
              </a:spcBef>
              <a:spcAft>
                <a:spcPts val="0"/>
              </a:spcAft>
              <a:buSzPts val="1824"/>
              <a:buChar char="❑"/>
              <a:defRPr sz="2400"/>
            </a:lvl1pPr>
            <a:lvl2pPr marL="914400" lvl="1" indent="-334772" algn="l">
              <a:spcBef>
                <a:spcPts val="440"/>
              </a:spcBef>
              <a:spcAft>
                <a:spcPts val="0"/>
              </a:spcAft>
              <a:buSzPts val="1672"/>
              <a:buChar char="⮚"/>
              <a:defRPr sz="2200"/>
            </a:lvl2pPr>
            <a:lvl3pPr marL="1371600" lvl="2" indent="-325119" algn="l">
              <a:spcBef>
                <a:spcPts val="400"/>
              </a:spcBef>
              <a:spcAft>
                <a:spcPts val="0"/>
              </a:spcAft>
              <a:buSzPts val="1520"/>
              <a:buChar char="❖"/>
              <a:defRPr sz="2000"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4pPr>
            <a:lvl5pPr marL="2286000" lvl="4" indent="-305816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marL="2743200" lvl="5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6pPr>
            <a:lvl7pPr marL="3200400" lvl="6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7pPr>
            <a:lvl8pPr marL="3657600" lvl="7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8pPr>
            <a:lvl9pPr marL="4114800" lvl="8" indent="-32512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9pPr>
          </a:lstStyle>
          <a:p>
            <a:endParaRPr/>
          </a:p>
        </p:txBody>
      </p:sp>
      <p:sp>
        <p:nvSpPr>
          <p:cNvPr id="98" name="Google Shape;98;p57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57"/>
          <p:cNvSpPr txBox="1">
            <a:spLocks noGrp="1"/>
          </p:cNvSpPr>
          <p:nvPr>
            <p:ph type="ft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0" name="Google Shape;100;p57"/>
          <p:cNvSpPr txBox="1"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57"/>
          <p:cNvSpPr txBox="1">
            <a:spLocks noGrp="1"/>
          </p:cNvSpPr>
          <p:nvPr>
            <p:ph type="body" idx="2"/>
          </p:nvPr>
        </p:nvSpPr>
        <p:spPr>
          <a:xfrm>
            <a:off x="4736592" y="4136994"/>
            <a:ext cx="3298784" cy="151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58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04" name="Google Shape;104;p58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" name="Google Shape;105;p58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6" name="Google Shape;106;p58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" name="Google Shape;107;p5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" name="Google Shape;108;p5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09" name="Google Shape;109;p58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Google Shape;110;p58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1" name="Google Shape;111;p5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2" name="Google Shape;112;p5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13" name="Google Shape;113;p58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14" name="Google Shape;114;p58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5" name="Google Shape;115;p5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6" name="Google Shape;116;p5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17" name="Google Shape;117;p58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" name="Google Shape;118;p5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9" name="Google Shape;119;p58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20" name="Google Shape;120;p58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/>
              <a:ahLst/>
              <a:cxnLst/>
              <a:rect l="l" t="t" r="r" b="b"/>
              <a:pathLst>
                <a:path w="9144000" h="1175655" extrusionOk="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" name="Google Shape;121;p58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/>
              <a:ahLst/>
              <a:cxnLst/>
              <a:rect l="l" t="t" r="r" b="b"/>
              <a:pathLst>
                <a:path w="9144000" h="890650" extrusionOk="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" name="Google Shape;122;p5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/>
              <a:ahLst/>
              <a:cxnLst/>
              <a:rect l="l" t="t" r="r" b="b"/>
              <a:pathLst>
                <a:path w="3004457" h="1211283" extrusionOk="0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" name="Google Shape;123;p5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/>
              <a:ahLst/>
              <a:cxnLst/>
              <a:rect l="l" t="t" r="r" b="b"/>
              <a:pathLst>
                <a:path w="9144000" h="1478478" extrusionOk="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" name="Google Shape;124;p5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/>
              <a:ahLst/>
              <a:cxnLst/>
              <a:rect l="l" t="t" r="r" b="b"/>
              <a:pathLst>
                <a:path w="6982691" h="1719942" extrusionOk="0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2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5" name="Google Shape;125;p58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6" name="Google Shape;126;p58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7" name="Google Shape;127;p58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8" name="Google Shape;128;p58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9" name="Google Shape;129;p58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5882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" name="Google Shape;130;p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/>
              <a:ahLst/>
              <a:cxnLst/>
              <a:rect l="l" t="t" r="r" b="b"/>
              <a:pathLst>
                <a:path w="1261499" h="1388236" extrusionOk="0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1" name="Google Shape;131;p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Google Shape;132;p58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Google Shape;133;p58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4" name="Google Shape;134;p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Google Shape;135;p58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Google Shape;136;p5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Google Shape;137;p58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9803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Google Shape;138;p58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9" name="Google Shape;139;p5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lt1">
                <a:alpha val="6666"/>
              </a:schemeClr>
            </a:solidFill>
            <a:ln w="12700" cap="flat" cmpd="sng">
              <a:solidFill>
                <a:schemeClr val="lt1">
                  <a:alpha val="784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0" name="Google Shape;140;p5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/>
              <a:ahLst/>
              <a:cxnLst/>
              <a:rect l="l" t="t" r="r" b="b"/>
              <a:pathLst>
                <a:path w="1243407" h="1388236" extrusionOk="0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1" name="Google Shape;141;p5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/>
              <a:ahLst/>
              <a:cxnLst/>
              <a:rect l="l" t="t" r="r" b="b"/>
              <a:pathLst>
                <a:path w="1241871" h="1388822" extrusionOk="0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w="12700" cap="flat" cmpd="sng">
              <a:solidFill>
                <a:schemeClr val="lt1">
                  <a:alpha val="11764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2" name="Google Shape;142;p58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w="15875" cap="flat" cmpd="sng">
            <a:solidFill>
              <a:srgbClr val="74A50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58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58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E1E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5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58"/>
          <p:cNvSpPr txBox="1"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8"/>
          <p:cNvSpPr>
            <a:spLocks noGrp="1"/>
          </p:cNvSpPr>
          <p:nvPr>
            <p:ph type="pic" idx="2"/>
          </p:nvPr>
        </p:nvSpPr>
        <p:spPr>
          <a:xfrm>
            <a:off x="1005208" y="693795"/>
            <a:ext cx="3359623" cy="5468112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58"/>
          <p:cNvSpPr txBox="1">
            <a:spLocks noGrp="1"/>
          </p:cNvSpPr>
          <p:nvPr>
            <p:ph type="body" idx="1"/>
          </p:nvPr>
        </p:nvSpPr>
        <p:spPr>
          <a:xfrm>
            <a:off x="4734630" y="4133088"/>
            <a:ext cx="3300573" cy="1519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>
            <a:endParaRPr/>
          </a:p>
        </p:txBody>
      </p:sp>
      <p:sp>
        <p:nvSpPr>
          <p:cNvPr id="149" name="Google Shape;149;p58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Google Shape;150;p58"/>
          <p:cNvSpPr txBox="1">
            <a:spLocks noGrp="1"/>
          </p:cNvSpPr>
          <p:nvPr>
            <p:ph type="ftr" idx="11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1" name="Google Shape;151;p5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9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9"/>
          <p:cNvSpPr txBox="1">
            <a:spLocks noGrp="1"/>
          </p:cNvSpPr>
          <p:nvPr>
            <p:ph type="body" idx="1"/>
          </p:nvPr>
        </p:nvSpPr>
        <p:spPr>
          <a:xfrm rot="5400000">
            <a:off x="2032497" y="-745473"/>
            <a:ext cx="4850406" cy="83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15468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marL="914400" lvl="1" indent="-315468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marL="1371600" lvl="2" indent="-315467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marL="1828800" lvl="3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marL="2286000" lvl="4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marL="2743200" lvl="5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marL="3200400" lvl="6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marL="3657600" lvl="7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marL="4114800" lvl="8" indent="-315467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>
            <a:endParaRPr/>
          </a:p>
        </p:txBody>
      </p:sp>
      <p:sp>
        <p:nvSpPr>
          <p:cNvPr id="155" name="Google Shape;155;p59"/>
          <p:cNvSpPr txBox="1">
            <a:spLocks noGrp="1"/>
          </p:cNvSpPr>
          <p:nvPr>
            <p:ph type="dt" idx="10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6" name="Google Shape;156;p59"/>
          <p:cNvSpPr txBox="1">
            <a:spLocks noGrp="1"/>
          </p:cNvSpPr>
          <p:nvPr>
            <p:ph type="ft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7" name="Google Shape;157;p59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2000">
              <a:schemeClr val="lt1"/>
            </a:gs>
            <a:gs pos="99000">
              <a:srgbClr val="FFFFFF"/>
            </a:gs>
            <a:gs pos="100000">
              <a:srgbClr val="800000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/>
          <p:nvPr/>
        </p:nvSpPr>
        <p:spPr>
          <a:xfrm>
            <a:off x="457200" y="333487"/>
            <a:ext cx="8429658" cy="61856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50"/>
          <p:cNvSpPr/>
          <p:nvPr/>
        </p:nvSpPr>
        <p:spPr>
          <a:xfrm>
            <a:off x="0" y="6487076"/>
            <a:ext cx="9144000" cy="407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HY-359 Web Programming</a:t>
            </a:r>
            <a:endParaRPr sz="1200" b="0" i="0" u="none" strike="noStrike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50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body" idx="1"/>
          </p:nvPr>
        </p:nvSpPr>
        <p:spPr>
          <a:xfrm>
            <a:off x="304800" y="982224"/>
            <a:ext cx="8305800" cy="485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4424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  <a:defRPr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4772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  <a:defRPr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5119" algn="l" rtl="0"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1520"/>
              <a:buFont typeface="Noto Sans Symbols"/>
              <a:buChar char="❖"/>
              <a:defRPr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5467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🞇"/>
              <a:defRPr sz="18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5816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🞇"/>
              <a:defRPr sz="16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6164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1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5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3341" y="6469272"/>
            <a:ext cx="685799" cy="31252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download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>
            <a:spLocks noGrp="1"/>
          </p:cNvSpPr>
          <p:nvPr>
            <p:ph type="title" idx="4294967295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Hy359: Web Programming</a:t>
            </a:r>
            <a:endParaRPr/>
          </a:p>
        </p:txBody>
      </p:sp>
      <p:sp>
        <p:nvSpPr>
          <p:cNvPr id="174" name="Google Shape;174;p1"/>
          <p:cNvSpPr txBox="1"/>
          <p:nvPr/>
        </p:nvSpPr>
        <p:spPr>
          <a:xfrm>
            <a:off x="5715000" y="6096000"/>
            <a:ext cx="3526978" cy="593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25" tIns="40800" rIns="81625" bIns="408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3" b="0" i="0" u="none" strike="noStrike" cap="none" dirty="0">
                <a:solidFill>
                  <a:schemeClr val="dk1"/>
                </a:solidFill>
                <a:latin typeface="GFS Neohellenic"/>
                <a:ea typeface="GFS Neohellenic"/>
                <a:cs typeface="GFS Neohellenic"/>
                <a:sym typeface="GFS Neohellenic"/>
              </a:rPr>
              <a:t>Instructor: Michalis Mountantonakis Fall 2024/2025</a:t>
            </a:r>
            <a:endParaRPr dirty="0"/>
          </a:p>
        </p:txBody>
      </p:sp>
      <p:sp>
        <p:nvSpPr>
          <p:cNvPr id="175" name="Google Shape;175;p1"/>
          <p:cNvSpPr txBox="1"/>
          <p:nvPr/>
        </p:nvSpPr>
        <p:spPr>
          <a:xfrm>
            <a:off x="457618" y="1452358"/>
            <a:ext cx="82287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highlight>
                  <a:schemeClr val="lt1"/>
                </a:highlight>
                <a:latin typeface="GFS Neohellenic"/>
                <a:ea typeface="GFS Neohellenic"/>
                <a:cs typeface="GFS Neohellenic"/>
                <a:sym typeface="GFS Neohellenic"/>
              </a:rPr>
              <a:t>Βάση δεδομένων</a:t>
            </a:r>
            <a:endParaRPr>
              <a:highlight>
                <a:schemeClr val="lt1"/>
              </a:highlight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C00000"/>
                </a:solidFill>
                <a:highlight>
                  <a:schemeClr val="lt1"/>
                </a:highlight>
                <a:latin typeface="GFS Neohellenic"/>
                <a:ea typeface="GFS Neohellenic"/>
                <a:cs typeface="GFS Neohellenic"/>
                <a:sym typeface="GFS Neohellenic"/>
              </a:rPr>
              <a:t>Μαθήματος ΗΥ-359</a:t>
            </a:r>
            <a:endParaRPr sz="4400" b="1" i="0" u="none" strike="noStrike" cap="none">
              <a:solidFill>
                <a:srgbClr val="C00000"/>
              </a:solidFill>
              <a:highlight>
                <a:schemeClr val="lt1"/>
              </a:highlight>
              <a:latin typeface="GFS Neohellenic"/>
              <a:ea typeface="GFS Neohellenic"/>
              <a:cs typeface="GFS Neohellenic"/>
              <a:sym typeface="GFS Neohellenic"/>
            </a:endParaRPr>
          </a:p>
        </p:txBody>
      </p:sp>
      <p:pic>
        <p:nvPicPr>
          <p:cNvPr id="176" name="Google Shape;176;p1" descr="SQL Database (generic) | Microsoft Azure Col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1114" y="3217799"/>
            <a:ext cx="1857375" cy="246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" descr="Carierra ΠΑΤΡΑΣ - Jav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7800" y="3378075"/>
            <a:ext cx="3036200" cy="21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8" name="Google Shape;248;p1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Πίνακες </a:t>
            </a:r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10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Η β</a:t>
            </a:r>
            <a:r>
              <a:rPr lang="en-US" sz="20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άση</a:t>
            </a: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δεδομένων</a:t>
            </a: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του</a:t>
            </a: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μα</a:t>
            </a:r>
            <a:r>
              <a:rPr lang="en-US" sz="20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θήμ</a:t>
            </a: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ατος περιέχει </a:t>
            </a:r>
            <a:r>
              <a:rPr lang="el-GR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lang="en-US" sz="20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πίνακες</a:t>
            </a:r>
            <a:endParaRPr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Άσκηση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 και project</a:t>
            </a:r>
            <a:endParaRPr b="1"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sers(</a:t>
            </a:r>
            <a:r>
              <a:rPr lang="el-GR" sz="22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Χρήστες Σελίδας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GB" sz="22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Volunteers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l-GR" sz="22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Εθελοντές Πυροσβέστες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dirty="0">
                <a:solidFill>
                  <a:schemeClr val="dk2"/>
                </a:solidFill>
                <a:latin typeface="Century Gothic"/>
                <a:sym typeface="Century Gothic"/>
              </a:rPr>
              <a:t>Incidents (</a:t>
            </a:r>
            <a:r>
              <a:rPr lang="el-GR" sz="2200" dirty="0">
                <a:solidFill>
                  <a:schemeClr val="dk2"/>
                </a:solidFill>
                <a:latin typeface="Century Gothic"/>
                <a:sym typeface="Century Gothic"/>
              </a:rPr>
              <a:t>Περιστατικά)</a:t>
            </a:r>
            <a:endParaRPr dirty="0"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Μόνο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project</a:t>
            </a: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GB" sz="2200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participants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l-GR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συμμετέχοντες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messages (</a:t>
            </a:r>
            <a:r>
              <a:rPr lang="en-US" sz="2200" b="0" i="0" u="none" strike="noStrike" cap="none" dirty="0" err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μηνύμ</a:t>
            </a:r>
            <a:r>
              <a:rPr lang="en-US" sz="22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ατα) 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Κλάση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και </a:t>
            </a: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συνάρτηση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δημιουργία Table</a:t>
            </a:r>
            <a:endParaRPr sz="24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7" name="Google Shape;257;p11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277829" y="991110"/>
            <a:ext cx="3913171" cy="35086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</a:t>
            </a:r>
            <a:r>
              <a:rPr lang="en-US" sz="16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int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user_id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</a:t>
            </a:r>
            <a:r>
              <a:rPr lang="en-US" sz="16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username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</a:p>
          <a:p>
            <a:pPr lvl="4"/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</a:p>
          <a:p>
            <a:pPr lvl="4"/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password,</a:t>
            </a:r>
          </a:p>
          <a:p>
            <a:pPr lvl="4"/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firstname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</a:p>
          <a:p>
            <a:pPr lvl="4"/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lastname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</a:p>
          <a:p>
            <a:pPr lvl="4"/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birthdate;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gender,job,</a:t>
            </a:r>
            <a:r>
              <a:rPr lang="en-US" sz="1600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afm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country,address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Double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lat,lon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</a:t>
            </a:r>
            <a:r>
              <a:rPr lang="en-US" sz="16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telephone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municipality,prefecture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11"/>
          <p:cNvSpPr/>
          <p:nvPr/>
        </p:nvSpPr>
        <p:spPr>
          <a:xfrm>
            <a:off x="4381500" y="903549"/>
            <a:ext cx="4572000" cy="52167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</a:t>
            </a:r>
            <a:r>
              <a:rPr lang="en-US" sz="11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createUsersTable</a:t>
            </a:r>
            <a:r>
              <a:rPr lang="en-US" sz="11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11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throws </a:t>
            </a:r>
            <a:r>
              <a:rPr lang="en-US" sz="11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SQLException</a:t>
            </a:r>
            <a:r>
              <a:rPr lang="en-US" sz="11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ClassNotFoundException</a:t>
            </a:r>
            <a:r>
              <a:rPr lang="en-US" sz="11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Connection con = </a:t>
            </a:r>
            <a:r>
              <a:rPr lang="en-US" sz="1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DB_Connection.getConnection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Statement </a:t>
            </a:r>
            <a:r>
              <a:rPr lang="en-US" sz="1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stmt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r>
              <a:rPr lang="en-US" sz="1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con.createStatement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String query = "CREATE TABLE users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"(</a:t>
            </a:r>
            <a:r>
              <a:rPr lang="en-US" sz="12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user_id</a:t>
            </a:r>
            <a:r>
              <a:rPr lang="en-US" sz="1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INTEGER not NULL AUTO_INCREMENT,“</a:t>
            </a:r>
            <a:endParaRPr lang="en-US" sz="12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</a:t>
            </a:r>
            <a:r>
              <a:rPr lang="en-US" sz="12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username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VARCHAR(30) not null unique,"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</a:t>
            </a:r>
            <a:r>
              <a:rPr lang="en-US" sz="12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email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VARCHAR(50) not null unique"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password VARCHAR(32)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</a:t>
            </a:r>
            <a:r>
              <a:rPr lang="en-US" sz="1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firstname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VARCHAR(30)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</a:t>
            </a:r>
            <a:r>
              <a:rPr lang="en-US" sz="1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lastname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VARCHAR(30)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birthdate DATE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gender  VARCHAR (7)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</a:t>
            </a:r>
            <a:r>
              <a:rPr lang="en-US" sz="1200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afm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VARCHAR (10)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country VARCHAR(30)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address VARCHAR(100)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municipality VARCHAR(50)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prefecture VARCHAR(15)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job VARCHAR(200)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</a:t>
            </a:r>
            <a:r>
              <a:rPr lang="en-US" sz="12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telephone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VARCHAR(14) not null unique,"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+ "    </a:t>
            </a:r>
            <a:r>
              <a:rPr lang="en-US" sz="1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lat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DOUBLE,"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</a:t>
            </a:r>
            <a:r>
              <a:rPr lang="en-US" sz="1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</a:t>
            </a: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DOUBLE,"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PRIMARY KEY (</a:t>
            </a:r>
            <a:r>
              <a:rPr lang="en-US" sz="12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user_id</a:t>
            </a:r>
            <a:r>
              <a:rPr lang="en-US" sz="12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))";</a:t>
            </a:r>
            <a:endParaRPr sz="12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66" name="Google Shape;266;p1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</a:t>
            </a:r>
            <a:r>
              <a:rPr lang="en-US" sz="28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εξήγηση</a:t>
            </a: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π</a:t>
            </a:r>
            <a:r>
              <a:rPr lang="en-US" sz="28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ίν</a:t>
            </a: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ακα Users</a:t>
            </a:r>
            <a:endParaRPr sz="28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" name="Πίνακας 1">
            <a:extLst>
              <a:ext uri="{FF2B5EF4-FFF2-40B4-BE49-F238E27FC236}">
                <a16:creationId xmlns:a16="http://schemas.microsoft.com/office/drawing/2014/main" id="{F0A30800-AB9A-CA3E-46F6-77B8C4412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03917"/>
              </p:ext>
            </p:extLst>
          </p:nvPr>
        </p:nvGraphicFramePr>
        <p:xfrm>
          <a:off x="324522" y="702349"/>
          <a:ext cx="8572500" cy="6007506"/>
        </p:xfrm>
        <a:graphic>
          <a:graphicData uri="http://schemas.openxmlformats.org/drawingml/2006/table">
            <a:tbl>
              <a:tblPr/>
              <a:tblGrid>
                <a:gridCol w="1416729">
                  <a:extLst>
                    <a:ext uri="{9D8B030D-6E8A-4147-A177-3AD203B41FA5}">
                      <a16:colId xmlns:a16="http://schemas.microsoft.com/office/drawing/2014/main" val="1257408423"/>
                    </a:ext>
                  </a:extLst>
                </a:gridCol>
                <a:gridCol w="4692245">
                  <a:extLst>
                    <a:ext uri="{9D8B030D-6E8A-4147-A177-3AD203B41FA5}">
                      <a16:colId xmlns:a16="http://schemas.microsoft.com/office/drawing/2014/main" val="4032488743"/>
                    </a:ext>
                  </a:extLst>
                </a:gridCol>
                <a:gridCol w="2463526">
                  <a:extLst>
                    <a:ext uri="{9D8B030D-6E8A-4147-A177-3AD203B41FA5}">
                      <a16:colId xmlns:a16="http://schemas.microsoft.com/office/drawing/2014/main" val="1462483052"/>
                    </a:ext>
                  </a:extLst>
                </a:gridCol>
              </a:tblGrid>
              <a:tr h="170987"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Πεδίο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Τιμές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Περιγραφή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681371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user_id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KEY. </a:t>
                      </a:r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Αυτόματες μοναδικές τιμές integer, ξεκινώντας από την τιμή 1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μοναδικό ID του user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138334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 VARCHAR (μέχρι 30 χαρακτήρες). 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 </a:t>
                      </a:r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του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595828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</a:t>
                      </a:r>
                      <a:r>
                        <a:rPr lang="el-G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Tιμή</a:t>
                      </a:r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VARCHAR (μέχρι 50 χαρακτήρες).  Δεν μπορεί να είναι κενό.</a:t>
                      </a:r>
                      <a:endParaRPr lang="el-GR" sz="1800" dirty="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</a:t>
                      </a:r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του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703208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32 χαρακτήρες).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 </a:t>
                      </a:r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του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54183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30 χαρακτήρες).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όνομα του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549302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30 χαρακτήρες).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επώνυμο του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 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708041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birthdate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DATE.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Ημερομηνία γέννησης του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71420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(10 χαρακτήρες). Δεν μπορεί να είναι κενό.</a:t>
                      </a:r>
                      <a:endParaRPr lang="el-GR" sz="1800" dirty="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φύλο του χρήστη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732117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afm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10 χαρακτήρες). Δεν μπορεί να είναι κενό.</a:t>
                      </a:r>
                      <a:endParaRPr lang="el-GR" sz="1800" dirty="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ΑΦΜ του χρήστη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7607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30 χαρακτήρες).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χώρα του χρήστη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417323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100 χαρακτήρες).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διεύθυνση του χρήστη 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0022545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municipality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50 χαρακτήρες).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Ο δήμος του χρήστη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962261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prefecture 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15  χαρακτήρες). Δεν μπορεί να είναι κενό. 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Νομός του χρήστη</a:t>
                      </a:r>
                      <a:endParaRPr lang="el-GR" sz="1800" dirty="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645219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100 χαρακτήρες). Το επάγγελμα Δεν μπορεί να είναι κενό.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Επάγγελμα του χρήστη 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400010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telephone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 VARCHAR (μέχρι 14 χαρακτήρες). Δεν μπορεί να είναι κενό.</a:t>
                      </a:r>
                      <a:endParaRPr lang="el-GR" sz="1800" dirty="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τηλέφωνο του χρήστη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627429"/>
                  </a:ext>
                </a:extLst>
              </a:tr>
              <a:tr h="357518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 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τιμή latitude της διεύθυνσης του χρήστη</a:t>
                      </a:r>
                      <a:endParaRPr lang="el-GR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6403080"/>
                  </a:ext>
                </a:extLst>
              </a:tr>
              <a:tr h="357518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GB" sz="180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τιμή </a:t>
                      </a:r>
                      <a:r>
                        <a:rPr lang="el-G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της διεύθυνσης του χρήστη</a:t>
                      </a:r>
                      <a:endParaRPr lang="el-GR" sz="1800" dirty="0">
                        <a:effectLst/>
                      </a:endParaRPr>
                    </a:p>
                  </a:txBody>
                  <a:tcPr marL="38861" marR="38861" marT="38861" marB="3886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8806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73" name="Google Shape;273;p13"/>
          <p:cNvSpPr txBox="1"/>
          <p:nvPr/>
        </p:nvSpPr>
        <p:spPr>
          <a:xfrm>
            <a:off x="228600" y="214807"/>
            <a:ext cx="9001156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Κλάση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GB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Volunteer 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και συνάρτηση για δημιουργία Table</a:t>
            </a:r>
            <a:endParaRPr sz="24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277829" y="991110"/>
            <a:ext cx="3913171" cy="224672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public class Volunteer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int </a:t>
            </a:r>
            <a:r>
              <a:rPr lang="en-GB" dirty="0" err="1"/>
              <a:t>volunteer_id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String </a:t>
            </a:r>
            <a:r>
              <a:rPr lang="en-GB" b="1" dirty="0" err="1">
                <a:solidFill>
                  <a:srgbClr val="FF0000"/>
                </a:solidFill>
              </a:rPr>
              <a:t>username</a:t>
            </a:r>
            <a:r>
              <a:rPr lang="en-GB" dirty="0" err="1"/>
              <a:t>,</a:t>
            </a:r>
            <a:r>
              <a:rPr lang="en-GB" b="1" dirty="0" err="1">
                <a:solidFill>
                  <a:srgbClr val="FF0000"/>
                </a:solidFill>
              </a:rPr>
              <a:t>email</a:t>
            </a:r>
            <a:r>
              <a:rPr lang="en-GB" dirty="0" err="1"/>
              <a:t>,password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String </a:t>
            </a:r>
            <a:r>
              <a:rPr lang="en-GB" dirty="0" err="1"/>
              <a:t>firstname,lastname,birthdate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String </a:t>
            </a:r>
            <a:r>
              <a:rPr lang="en-GB" dirty="0" err="1"/>
              <a:t>gender,job,afm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String </a:t>
            </a:r>
            <a:r>
              <a:rPr lang="en-GB" dirty="0" err="1"/>
              <a:t>country,address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Double </a:t>
            </a:r>
            <a:r>
              <a:rPr lang="en-GB" dirty="0" err="1"/>
              <a:t>lat,lon</a:t>
            </a:r>
            <a:r>
              <a:rPr lang="en-GB" dirty="0"/>
              <a:t>, height, weight;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String </a:t>
            </a:r>
            <a:r>
              <a:rPr lang="en-GB" b="1" dirty="0">
                <a:solidFill>
                  <a:srgbClr val="FF0000"/>
                </a:solidFill>
              </a:rPr>
              <a:t>telephone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String </a:t>
            </a:r>
            <a:r>
              <a:rPr lang="en-GB" dirty="0" err="1"/>
              <a:t>municipality,prefecture</a:t>
            </a:r>
            <a:r>
              <a:rPr lang="en-GB" dirty="0"/>
              <a:t>, </a:t>
            </a:r>
            <a:r>
              <a:rPr lang="en-GB" dirty="0" err="1"/>
              <a:t>volunteer_type</a:t>
            </a:r>
            <a:r>
              <a:rPr lang="en-GB" dirty="0"/>
              <a:t>;</a:t>
            </a:r>
            <a:endParaRPr dirty="0"/>
          </a:p>
        </p:txBody>
      </p:sp>
      <p:sp>
        <p:nvSpPr>
          <p:cNvPr id="277" name="Google Shape;277;p13"/>
          <p:cNvSpPr/>
          <p:nvPr/>
        </p:nvSpPr>
        <p:spPr>
          <a:xfrm>
            <a:off x="4036979" y="903549"/>
            <a:ext cx="4916521" cy="567843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public void </a:t>
            </a:r>
            <a:r>
              <a:rPr lang="en-US" sz="1100" dirty="0" err="1"/>
              <a:t>createVolunteersTable</a:t>
            </a:r>
            <a:r>
              <a:rPr lang="en-US" sz="1100" dirty="0"/>
              <a:t>() throws </a:t>
            </a:r>
            <a:r>
              <a:rPr lang="en-US" sz="1100" dirty="0" err="1"/>
              <a:t>SQLException</a:t>
            </a:r>
            <a:r>
              <a:rPr lang="en-US" sz="1100" dirty="0"/>
              <a:t>, </a:t>
            </a:r>
            <a:r>
              <a:rPr lang="en-US" sz="1100" dirty="0" err="1"/>
              <a:t>ClassNotFoundException</a:t>
            </a:r>
            <a:r>
              <a:rPr lang="en-US" sz="1100" dirty="0"/>
              <a:t>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Connection con = </a:t>
            </a:r>
            <a:r>
              <a:rPr lang="en-US" sz="1100" dirty="0" err="1"/>
              <a:t>DB_Connection.getConnection</a:t>
            </a:r>
            <a:r>
              <a:rPr lang="en-US" sz="1100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Statement </a:t>
            </a:r>
            <a:r>
              <a:rPr lang="en-US" sz="1100" dirty="0" err="1"/>
              <a:t>stmt</a:t>
            </a:r>
            <a:r>
              <a:rPr lang="en-US" sz="1100" dirty="0"/>
              <a:t> = </a:t>
            </a:r>
            <a:r>
              <a:rPr lang="en-US" sz="1100" dirty="0" err="1"/>
              <a:t>con.createStatement</a:t>
            </a:r>
            <a:r>
              <a:rPr lang="en-US" sz="1100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String query = "CREATE TABLE volunteers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  </a:t>
            </a:r>
            <a:r>
              <a:rPr lang="en-US" sz="1100" b="1" dirty="0"/>
              <a:t>+ "(</a:t>
            </a:r>
            <a:r>
              <a:rPr lang="en-US" sz="1100" b="1" dirty="0" err="1"/>
              <a:t>volunteer_id</a:t>
            </a:r>
            <a:r>
              <a:rPr lang="en-US" sz="1100" b="1" dirty="0"/>
              <a:t> INTEGER not NULL AUTO_INCREMENT</a:t>
            </a:r>
            <a:r>
              <a:rPr lang="en-US" sz="1100" dirty="0"/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</a:t>
            </a:r>
            <a:r>
              <a:rPr lang="en-US" sz="1100" b="1" dirty="0">
                <a:solidFill>
                  <a:srgbClr val="FF0000"/>
                </a:solidFill>
              </a:rPr>
              <a:t>username VARCHAR(30) not null unique,"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        + "    email VARCHAR(50) not null unique,</a:t>
            </a:r>
            <a:r>
              <a:rPr lang="en-US" sz="1100" dirty="0"/>
              <a:t>	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password VARCHAR(32)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</a:t>
            </a:r>
            <a:r>
              <a:rPr lang="en-US" sz="1100" dirty="0" err="1"/>
              <a:t>firstname</a:t>
            </a:r>
            <a:r>
              <a:rPr lang="en-US" sz="1100" dirty="0"/>
              <a:t> VARCHAR(30)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</a:t>
            </a:r>
            <a:r>
              <a:rPr lang="en-US" sz="1100" dirty="0" err="1"/>
              <a:t>lastname</a:t>
            </a:r>
            <a:r>
              <a:rPr lang="en-US" sz="1100" dirty="0"/>
              <a:t> VARCHAR(30)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birthdate DATE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gender  VARCHAR (7)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</a:t>
            </a:r>
            <a:r>
              <a:rPr lang="en-US" sz="1100" dirty="0" err="1"/>
              <a:t>afm</a:t>
            </a:r>
            <a:r>
              <a:rPr lang="en-US" sz="1100" dirty="0"/>
              <a:t>  VARCHAR (10)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country VARCHAR(30)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address VARCHAR(100)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municipality VARCHAR(50)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prefecture VARCHAR(15)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job VARCHAR(200)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</a:rPr>
              <a:t>                + "    telephone VARCHAR(14) not null unique,"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</a:t>
            </a:r>
            <a:r>
              <a:rPr lang="en-US" sz="1100" dirty="0" err="1"/>
              <a:t>lat</a:t>
            </a:r>
            <a:r>
              <a:rPr lang="en-US" sz="1100" dirty="0"/>
              <a:t> DOUBLE,"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</a:t>
            </a:r>
            <a:r>
              <a:rPr lang="en-US" sz="1100" dirty="0" err="1"/>
              <a:t>lon</a:t>
            </a:r>
            <a:r>
              <a:rPr lang="en-US" sz="1100" dirty="0"/>
              <a:t> DOUBLE,"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</a:t>
            </a:r>
            <a:r>
              <a:rPr lang="en-US" sz="1100" dirty="0" err="1"/>
              <a:t>volunteer_type</a:t>
            </a:r>
            <a:r>
              <a:rPr lang="en-US" sz="1100" dirty="0"/>
              <a:t> VARCHAR(10)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height DOUBLE,"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        + "    weight DOUBLE,"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/>
              <a:t>                + " PRIMARY KEY (</a:t>
            </a:r>
            <a:r>
              <a:rPr lang="en-US" sz="1100" b="1" dirty="0" err="1"/>
              <a:t>volunteer_id</a:t>
            </a:r>
            <a:r>
              <a:rPr lang="en-US" sz="1100" b="1" dirty="0"/>
              <a:t>))";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</a:t>
            </a:r>
            <a:r>
              <a:rPr lang="en-US" sz="1100" dirty="0" err="1"/>
              <a:t>stmt.execute</a:t>
            </a:r>
            <a:r>
              <a:rPr lang="en-US" sz="1100" dirty="0"/>
              <a:t>(query);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    </a:t>
            </a:r>
            <a:r>
              <a:rPr lang="en-US" sz="1100" dirty="0" err="1"/>
              <a:t>stmt.close</a:t>
            </a:r>
            <a:r>
              <a:rPr lang="en-US" sz="1100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83" name="Google Shape;283;p1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</a:t>
            </a:r>
            <a:r>
              <a:rPr lang="en-US" sz="28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εξήγηση</a:t>
            </a: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π</a:t>
            </a:r>
            <a:r>
              <a:rPr lang="en-US" sz="28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ίν</a:t>
            </a: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ακα volunteers</a:t>
            </a:r>
            <a:endParaRPr sz="28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B44AC5-F48D-E8B0-61A8-9F468C0EB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349" y="982663"/>
            <a:ext cx="143548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  <p:graphicFrame>
        <p:nvGraphicFramePr>
          <p:cNvPr id="4" name="Πίνακας 3">
            <a:extLst>
              <a:ext uri="{FF2B5EF4-FFF2-40B4-BE49-F238E27FC236}">
                <a16:creationId xmlns:a16="http://schemas.microsoft.com/office/drawing/2014/main" id="{CDE15F86-DE2F-CFB1-7D06-0A6203650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54936"/>
              </p:ext>
            </p:extLst>
          </p:nvPr>
        </p:nvGraphicFramePr>
        <p:xfrm>
          <a:off x="397565" y="877336"/>
          <a:ext cx="8252479" cy="5359013"/>
        </p:xfrm>
        <a:graphic>
          <a:graphicData uri="http://schemas.openxmlformats.org/drawingml/2006/table">
            <a:tbl>
              <a:tblPr/>
              <a:tblGrid>
                <a:gridCol w="1078240">
                  <a:extLst>
                    <a:ext uri="{9D8B030D-6E8A-4147-A177-3AD203B41FA5}">
                      <a16:colId xmlns:a16="http://schemas.microsoft.com/office/drawing/2014/main" val="1139995382"/>
                    </a:ext>
                  </a:extLst>
                </a:gridCol>
                <a:gridCol w="4802679">
                  <a:extLst>
                    <a:ext uri="{9D8B030D-6E8A-4147-A177-3AD203B41FA5}">
                      <a16:colId xmlns:a16="http://schemas.microsoft.com/office/drawing/2014/main" val="2359840368"/>
                    </a:ext>
                  </a:extLst>
                </a:gridCol>
                <a:gridCol w="2371560">
                  <a:extLst>
                    <a:ext uri="{9D8B030D-6E8A-4147-A177-3AD203B41FA5}">
                      <a16:colId xmlns:a16="http://schemas.microsoft.com/office/drawing/2014/main" val="1203318929"/>
                    </a:ext>
                  </a:extLst>
                </a:gridCol>
              </a:tblGrid>
              <a:tr h="149434"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Πεδίο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Τιμές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Περιγραφή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333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volunteer_id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KEY.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Αυτόματες μοναδικές τιμές integer, ξεκινώντας από την τιμή 1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μοναδικό ID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783605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 VARCHAR (μέχρι 30 χαρακτήρες). 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123296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Tιμή VARCHAR (μέχρι 50 χαρακτήρες). 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835906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32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409793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firstname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όνομα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884557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lastname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επώνυμο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322311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birthdate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DATE.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Ημερομηνία γέννησης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078568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(10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φύλο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340916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afm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ΑΦΜ του εθελοντή</a:t>
                      </a:r>
                      <a:endParaRPr lang="el-GR" sz="1100" dirty="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705812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χώρα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051655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100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διεύθυνση του εθελοντή 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719490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municipality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50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Ο δήμος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810653"/>
                  </a:ext>
                </a:extLst>
              </a:tr>
              <a:tr h="31245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prefecture 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15  χαρακτήρες). 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Νομός του εθελοντή</a:t>
                      </a:r>
                      <a:endParaRPr lang="el-GR" sz="1100" dirty="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284149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100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Επάγγελμα του εθελοντή 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11543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telephone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 VARCHAR (μέχρι 14 χαρακτήρες).  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τηλέφωνο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638172"/>
                  </a:ext>
                </a:extLst>
              </a:tr>
              <a:tr h="31245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τιμή latitude της διεύθυνσης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636353"/>
                  </a:ext>
                </a:extLst>
              </a:tr>
              <a:tr h="31245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τιμή longitude της διεύθυνσης του εθελοντή</a:t>
                      </a:r>
                      <a:endParaRPr lang="el-GR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828830"/>
                  </a:ext>
                </a:extLst>
              </a:tr>
              <a:tr h="23094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volunteer_type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μέχρι 10  χαρακτήρες).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simple/driver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Τύπος Εθελοντή (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simple/driver)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447791"/>
                  </a:ext>
                </a:extLst>
              </a:tr>
              <a:tr h="149434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Υψος</a:t>
                      </a:r>
                      <a:endParaRPr lang="el-GR" sz="1100" dirty="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588612"/>
                  </a:ext>
                </a:extLst>
              </a:tr>
              <a:tr h="149434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GB" sz="110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Βαρος</a:t>
                      </a:r>
                      <a:endParaRPr lang="el-GR" sz="1100" dirty="0">
                        <a:effectLst/>
                      </a:endParaRPr>
                    </a:p>
                  </a:txBody>
                  <a:tcPr marL="33962" marR="33962" marT="33962" marB="3396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198363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880B1597-CC1E-1B32-1D47-DE0DF5F31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982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0" name="Google Shape;290;p15"/>
          <p:cNvSpPr txBox="1"/>
          <p:nvPr/>
        </p:nvSpPr>
        <p:spPr>
          <a:xfrm>
            <a:off x="228600" y="214807"/>
            <a:ext cx="9001156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Κλάση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Incident και </a:t>
            </a: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συνάρτηση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δημιουργία Table</a:t>
            </a:r>
            <a:endParaRPr sz="24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277829" y="991110"/>
            <a:ext cx="3913171" cy="22467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public class Incident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int </a:t>
            </a:r>
            <a:r>
              <a:rPr lang="en-GB" dirty="0" err="1"/>
              <a:t>incident_id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String </a:t>
            </a:r>
            <a:r>
              <a:rPr lang="en-GB" dirty="0" err="1"/>
              <a:t>incident_type</a:t>
            </a:r>
            <a:r>
              <a:rPr lang="en-GB" dirty="0"/>
              <a:t>, description,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  <a:r>
              <a:rPr lang="en-GB" dirty="0" err="1"/>
              <a:t>user_phone</a:t>
            </a:r>
            <a:r>
              <a:rPr lang="en-GB" dirty="0"/>
              <a:t>, </a:t>
            </a:r>
            <a:r>
              <a:rPr lang="en-GB" dirty="0" err="1"/>
              <a:t>user_type,address</a:t>
            </a:r>
            <a:r>
              <a:rPr lang="en-GB" dirty="0"/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prefecture, municipality,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  <a:r>
              <a:rPr lang="en-GB" dirty="0" err="1"/>
              <a:t>start_datetime,end_datetime</a:t>
            </a:r>
            <a:r>
              <a:rPr lang="en-GB" dirty="0"/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  <a:r>
              <a:rPr lang="en-GB" dirty="0" err="1"/>
              <a:t>danger,status</a:t>
            </a:r>
            <a:r>
              <a:rPr lang="en-GB" dirty="0"/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</a:t>
            </a:r>
            <a:r>
              <a:rPr lang="en-GB" dirty="0" err="1"/>
              <a:t>finalResult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double </a:t>
            </a:r>
            <a:r>
              <a:rPr lang="en-GB" dirty="0" err="1"/>
              <a:t>lat</a:t>
            </a:r>
            <a:r>
              <a:rPr lang="en-GB" dirty="0"/>
              <a:t>, </a:t>
            </a:r>
            <a:r>
              <a:rPr lang="en-GB" dirty="0" err="1"/>
              <a:t>lon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int vehicles, firemen;</a:t>
            </a:r>
            <a:endParaRPr dirty="0"/>
          </a:p>
        </p:txBody>
      </p:sp>
      <p:sp>
        <p:nvSpPr>
          <p:cNvPr id="294" name="Google Shape;294;p15"/>
          <p:cNvSpPr/>
          <p:nvPr/>
        </p:nvSpPr>
        <p:spPr>
          <a:xfrm>
            <a:off x="4381500" y="903549"/>
            <a:ext cx="4572000" cy="59785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Connection con = </a:t>
            </a:r>
            <a:r>
              <a:rPr lang="en-GB" sz="1200" dirty="0" err="1"/>
              <a:t>DB_Connection.getConnection</a:t>
            </a:r>
            <a:r>
              <a:rPr lang="en-GB" sz="1200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Statement </a:t>
            </a:r>
            <a:r>
              <a:rPr lang="en-GB" sz="1200" dirty="0" err="1"/>
              <a:t>stmt</a:t>
            </a:r>
            <a:r>
              <a:rPr lang="en-GB" sz="1200" dirty="0"/>
              <a:t> = </a:t>
            </a:r>
            <a:r>
              <a:rPr lang="en-GB" sz="1200" dirty="0" err="1"/>
              <a:t>con.createStatement</a:t>
            </a:r>
            <a:r>
              <a:rPr lang="en-GB" sz="1200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String </a:t>
            </a:r>
            <a:r>
              <a:rPr lang="en-GB" sz="1200" dirty="0" err="1"/>
              <a:t>insertQuery</a:t>
            </a:r>
            <a:r>
              <a:rPr lang="en-GB" sz="1200" dirty="0"/>
              <a:t> = "INSERT INTO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 incidents (</a:t>
            </a:r>
            <a:r>
              <a:rPr lang="en-GB" sz="1200" dirty="0" err="1"/>
              <a:t>incident_id,incident_type</a:t>
            </a:r>
            <a:r>
              <a:rPr lang="en-GB" sz="1200" dirty="0"/>
              <a:t>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</a:t>
            </a:r>
            <a:r>
              <a:rPr lang="en-GB" sz="1200" dirty="0" err="1"/>
              <a:t>description,user_phone,user_type</a:t>
            </a:r>
            <a:r>
              <a:rPr lang="en-GB" sz="1200" dirty="0"/>
              <a:t>, address,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 err="1"/>
              <a:t>lat,lon,municipality,prefecture,start_datetime,danger,status</a:t>
            </a:r>
            <a:r>
              <a:rPr lang="en-GB" sz="1200" dirty="0"/>
              <a:t>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</a:t>
            </a:r>
            <a:r>
              <a:rPr lang="en-GB" sz="1200" dirty="0" err="1"/>
              <a:t>finalResult,vehicles,firemen</a:t>
            </a:r>
            <a:r>
              <a:rPr lang="en-GB" sz="1200" dirty="0"/>
              <a:t>)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 VALUES ("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bt.getIncident_id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bt.getIncident_type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bt.getDescription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bt.getUser_phone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bt.getUser_type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bt.getAddress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bt.getLat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bt.getLon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bt.getMunicipality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bt.getPrefecture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bt.getStart_datetime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bt.getDanger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bt.getStatus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bt.getFinalResult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bt.getVehicles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bt.getFiremen</a:t>
            </a:r>
            <a:r>
              <a:rPr lang="en-GB" sz="1200" dirty="0"/>
              <a:t>() + "'"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")";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//</a:t>
            </a:r>
            <a:r>
              <a:rPr lang="en-GB" sz="1200" dirty="0" err="1"/>
              <a:t>stmt.execute</a:t>
            </a:r>
            <a:r>
              <a:rPr lang="en-GB" sz="1200" dirty="0"/>
              <a:t>(table);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</a:t>
            </a:r>
            <a:r>
              <a:rPr lang="en-GB" sz="1200" dirty="0" err="1"/>
              <a:t>insertQuery</a:t>
            </a:r>
            <a:r>
              <a:rPr lang="en-GB" sz="1200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stmt.executeUpdate</a:t>
            </a:r>
            <a:r>
              <a:rPr lang="en-GB" sz="1200" dirty="0"/>
              <a:t>(</a:t>
            </a:r>
            <a:r>
              <a:rPr lang="en-GB" sz="1200" dirty="0" err="1"/>
              <a:t>insertQuery</a:t>
            </a:r>
            <a:r>
              <a:rPr lang="en-GB" sz="1200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System.out.println</a:t>
            </a:r>
            <a:r>
              <a:rPr lang="en-GB" sz="1200" dirty="0"/>
              <a:t>("# The incident was successfully added in the database.");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 err="1"/>
              <a:t>stmt.close</a:t>
            </a:r>
            <a:r>
              <a:rPr lang="en-GB" sz="1100" dirty="0"/>
              <a:t>();</a:t>
            </a:r>
            <a:endParaRPr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</a:t>
            </a:r>
            <a:r>
              <a:rPr lang="en-US" sz="28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εξήγηση</a:t>
            </a: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π</a:t>
            </a:r>
            <a:r>
              <a:rPr lang="en-US" sz="28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ίν</a:t>
            </a: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ακα incidents</a:t>
            </a:r>
            <a:endParaRPr sz="28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2616200" y="98266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Πίνακας 1">
            <a:extLst>
              <a:ext uri="{FF2B5EF4-FFF2-40B4-BE49-F238E27FC236}">
                <a16:creationId xmlns:a16="http://schemas.microsoft.com/office/drawing/2014/main" id="{2546714B-A421-E2D0-4F3B-E57E56974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38257"/>
              </p:ext>
            </p:extLst>
          </p:nvPr>
        </p:nvGraphicFramePr>
        <p:xfrm>
          <a:off x="287994" y="723900"/>
          <a:ext cx="8609028" cy="5555813"/>
        </p:xfrm>
        <a:graphic>
          <a:graphicData uri="http://schemas.openxmlformats.org/drawingml/2006/table">
            <a:tbl>
              <a:tblPr/>
              <a:tblGrid>
                <a:gridCol w="1053601">
                  <a:extLst>
                    <a:ext uri="{9D8B030D-6E8A-4147-A177-3AD203B41FA5}">
                      <a16:colId xmlns:a16="http://schemas.microsoft.com/office/drawing/2014/main" val="2568517459"/>
                    </a:ext>
                  </a:extLst>
                </a:gridCol>
                <a:gridCol w="3359903">
                  <a:extLst>
                    <a:ext uri="{9D8B030D-6E8A-4147-A177-3AD203B41FA5}">
                      <a16:colId xmlns:a16="http://schemas.microsoft.com/office/drawing/2014/main" val="1946368398"/>
                    </a:ext>
                  </a:extLst>
                </a:gridCol>
                <a:gridCol w="4195524">
                  <a:extLst>
                    <a:ext uri="{9D8B030D-6E8A-4147-A177-3AD203B41FA5}">
                      <a16:colId xmlns:a16="http://schemas.microsoft.com/office/drawing/2014/main" val="1463202852"/>
                    </a:ext>
                  </a:extLst>
                </a:gridCol>
              </a:tblGrid>
              <a:tr h="160493"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Πεδίο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Τιμές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Περιγραφή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719295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incident_id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KEY.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( 10 χαρακτήρες). 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του συμβάντος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971405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incident_type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( 10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Τύπος συμβάντος: Πυρκαγιά ή Ατύχημα (</a:t>
                      </a:r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accident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796088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300 χαρακτήρες).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Περιγραφή περιστατικού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614757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user_phone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( 14 χαρακτήρες)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Τηλέφωνο αυτού που το καταχώρησε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671830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user_type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( 10 χαρακτήρες)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user/admin/guest</a:t>
                      </a:r>
                      <a:endParaRPr lang="en-GB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552598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( 100 χαρακτήρες)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Διεύθυνση Περιστατικού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43138"/>
                  </a:ext>
                </a:extLst>
              </a:tr>
              <a:tr h="16049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latitude</a:t>
                      </a:r>
                      <a:endParaRPr lang="en-GB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52616"/>
                  </a:ext>
                </a:extLst>
              </a:tr>
              <a:tr h="16049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DOUBLE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Το 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longitude</a:t>
                      </a:r>
                      <a:endParaRPr lang="en-GB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753906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municipality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(50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χαρακτήρες)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Δήμος που έγινε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116839"/>
                  </a:ext>
                </a:extLst>
              </a:tr>
              <a:tr h="370593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prefecture</a:t>
                      </a:r>
                      <a:endParaRPr lang="en-GB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(15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χαρακτήρες)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Νομός που έγινε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276626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start_datetime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 Δεν μπορεί να είναι κενό.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Ημερομηνία κ ώρα έναρξης συμβάντος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830673"/>
                  </a:ext>
                </a:extLst>
              </a:tr>
              <a:tr h="335577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end_datetime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DATETIME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Ημερομηνία κ ώρα ολοκλήρωσης συμβάντος</a:t>
                      </a:r>
                      <a:endParaRPr lang="el-GR" sz="1100" dirty="0">
                        <a:effectLst/>
                      </a:endParaRPr>
                    </a:p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(αλλάζει μόνο από τον </a:t>
                      </a:r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506334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danger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( 15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χαρακτήρες)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Χαρακτηρισμός κινδύνου (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low, medium, high, fake, unknown)</a:t>
                      </a:r>
                      <a:endParaRPr lang="en-GB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778588"/>
                  </a:ext>
                </a:extLst>
              </a:tr>
              <a:tr h="248035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( 15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χαρακτήρες)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Κατάσταση συμβάντος (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submitted, running, finished, fake)</a:t>
                      </a:r>
                      <a:endParaRPr lang="en-GB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476925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finalResult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 ( 200 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χαρακτήρες)</a:t>
                      </a:r>
                      <a:endParaRPr lang="el-GR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Ένα σχόλιο από την πυροσβεστική σαν τελικό αποτέλεσμα</a:t>
                      </a:r>
                      <a:endParaRPr lang="el-GR" sz="1100" dirty="0">
                        <a:effectLst/>
                      </a:endParaRPr>
                    </a:p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(συμπληρώνεται μόνο από τον </a:t>
                      </a:r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281049"/>
                  </a:ext>
                </a:extLst>
              </a:tr>
              <a:tr h="335577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vehicles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Αριθμός οχημάτων που συμμετείχαν (συμπληρώνεται μόνο από τον </a:t>
                      </a:r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5670322"/>
                  </a:ext>
                </a:extLst>
              </a:tr>
              <a:tr h="423118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firemen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INTEGER</a:t>
                      </a:r>
                      <a:endParaRPr lang="en-GB" sz="110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Αριθμός πυροσβεστών που συμμετείχαν (όχι εθελοντών) (συμπληρώνεται μόνο από τον </a:t>
                      </a:r>
                      <a:r>
                        <a:rPr lang="el-G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  <a:r>
                        <a:rPr lang="el-G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l-GR" sz="1100" dirty="0">
                        <a:effectLst/>
                      </a:endParaRPr>
                    </a:p>
                  </a:txBody>
                  <a:tcPr marL="36476" marR="36476" marT="36476" marB="3647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663862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F741A61-DFEE-44E3-CC62-34C0E0B0C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15770" y="723900"/>
            <a:ext cx="2621678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l-G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08" name="Google Shape;308;p17"/>
          <p:cNvSpPr txBox="1"/>
          <p:nvPr/>
        </p:nvSpPr>
        <p:spPr>
          <a:xfrm>
            <a:off x="228600" y="214807"/>
            <a:ext cx="9001156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Κλάση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Participants και </a:t>
            </a: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συνάρτηση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δημιουργία Table</a:t>
            </a:r>
            <a:endParaRPr sz="24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p17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17"/>
          <p:cNvSpPr/>
          <p:nvPr/>
        </p:nvSpPr>
        <p:spPr>
          <a:xfrm>
            <a:off x="277829" y="991110"/>
            <a:ext cx="3913171" cy="1323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Participant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int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participant_id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incident_id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volunteer_type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volunteer_username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status,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success,comment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1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4381500" y="903549"/>
            <a:ext cx="4572000" cy="48320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public void </a:t>
            </a:r>
            <a:r>
              <a:rPr lang="en-GB" dirty="0" err="1"/>
              <a:t>createParticipantTable</a:t>
            </a:r>
            <a:r>
              <a:rPr lang="en-GB" dirty="0"/>
              <a:t>() throws </a:t>
            </a:r>
            <a:r>
              <a:rPr lang="en-GB" dirty="0" err="1"/>
              <a:t>SQLException</a:t>
            </a:r>
            <a:r>
              <a:rPr lang="en-GB" dirty="0"/>
              <a:t>, </a:t>
            </a:r>
            <a:r>
              <a:rPr lang="en-GB" dirty="0" err="1"/>
              <a:t>ClassNotFoundException</a:t>
            </a:r>
            <a:r>
              <a:rPr lang="en-GB" dirty="0"/>
              <a:t>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Connection con = </a:t>
            </a:r>
            <a:r>
              <a:rPr lang="en-GB" dirty="0" err="1"/>
              <a:t>DB_Connection.getConnection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Statement </a:t>
            </a:r>
            <a:r>
              <a:rPr lang="en-GB" dirty="0" err="1"/>
              <a:t>stmt</a:t>
            </a:r>
            <a:r>
              <a:rPr lang="en-GB" dirty="0"/>
              <a:t> = </a:t>
            </a:r>
            <a:r>
              <a:rPr lang="en-GB" dirty="0" err="1"/>
              <a:t>con.createStatement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String </a:t>
            </a:r>
            <a:r>
              <a:rPr lang="en-GB" dirty="0" err="1"/>
              <a:t>sql</a:t>
            </a:r>
            <a:r>
              <a:rPr lang="en-GB" dirty="0"/>
              <a:t> = "CREATE TABLE participants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+ "(</a:t>
            </a:r>
            <a:r>
              <a:rPr lang="en-GB" b="1" dirty="0" err="1"/>
              <a:t>participant_id</a:t>
            </a:r>
            <a:r>
              <a:rPr lang="en-GB" b="1" dirty="0"/>
              <a:t> INTEGER not NULL AUTO_INCREMENT,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+ " </a:t>
            </a:r>
            <a:r>
              <a:rPr lang="en-GB" b="1" dirty="0" err="1"/>
              <a:t>incident_id</a:t>
            </a:r>
            <a:r>
              <a:rPr lang="en-GB" b="1" dirty="0"/>
              <a:t> INTEGER not NULL,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 </a:t>
            </a:r>
            <a:r>
              <a:rPr lang="en-GB" dirty="0" err="1"/>
              <a:t>volunteer_username</a:t>
            </a:r>
            <a:r>
              <a:rPr lang="en-GB" dirty="0"/>
              <a:t> VARCHAR(30),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 </a:t>
            </a:r>
            <a:r>
              <a:rPr lang="en-GB" dirty="0" err="1"/>
              <a:t>volunteer_type</a:t>
            </a:r>
            <a:r>
              <a:rPr lang="en-GB" dirty="0"/>
              <a:t> VARCHAR(10) not null,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 status VARCHAR(15) not null,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 success VARCHAR(10),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 comment VARCHAR(300),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+ "FOREIGN KEY (</a:t>
            </a:r>
            <a:r>
              <a:rPr lang="en-GB" b="1" dirty="0" err="1"/>
              <a:t>incident_id</a:t>
            </a:r>
            <a:r>
              <a:rPr lang="en-GB" b="1" dirty="0"/>
              <a:t>) REFERENCES incidents(</a:t>
            </a:r>
            <a:r>
              <a:rPr lang="en-GB" b="1" dirty="0" err="1"/>
              <a:t>incident_id</a:t>
            </a:r>
            <a:r>
              <a:rPr lang="en-GB" b="1" dirty="0"/>
              <a:t>),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+ " PRIMARY KEY (</a:t>
            </a:r>
            <a:r>
              <a:rPr lang="en-GB" b="1" dirty="0" err="1"/>
              <a:t>participant_id</a:t>
            </a:r>
            <a:r>
              <a:rPr lang="en-GB" b="1" dirty="0"/>
              <a:t> ))";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stmt.execute</a:t>
            </a:r>
            <a:r>
              <a:rPr lang="en-GB" dirty="0"/>
              <a:t>(</a:t>
            </a:r>
            <a:r>
              <a:rPr lang="en-GB" dirty="0" err="1"/>
              <a:t>sql</a:t>
            </a:r>
            <a:r>
              <a:rPr lang="en-GB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stmt.close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con.close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}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18" name="Google Shape;318;p1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</a:t>
            </a:r>
            <a:r>
              <a:rPr lang="en-US" sz="28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εξήγηση</a:t>
            </a: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π</a:t>
            </a:r>
            <a:r>
              <a:rPr lang="en-US" sz="28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ίν</a:t>
            </a:r>
            <a:r>
              <a:rPr lang="en-US" sz="28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ακα participants</a:t>
            </a:r>
            <a:endParaRPr sz="28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2433638" y="9525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Πίνακας 4">
            <a:extLst>
              <a:ext uri="{FF2B5EF4-FFF2-40B4-BE49-F238E27FC236}">
                <a16:creationId xmlns:a16="http://schemas.microsoft.com/office/drawing/2014/main" id="{985CDAD8-5A0E-3ECC-D9D8-2188C384F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28498"/>
              </p:ext>
            </p:extLst>
          </p:nvPr>
        </p:nvGraphicFramePr>
        <p:xfrm>
          <a:off x="257142" y="952500"/>
          <a:ext cx="8866170" cy="5056798"/>
        </p:xfrm>
        <a:graphic>
          <a:graphicData uri="http://schemas.openxmlformats.org/drawingml/2006/table">
            <a:tbl>
              <a:tblPr/>
              <a:tblGrid>
                <a:gridCol w="1406864">
                  <a:extLst>
                    <a:ext uri="{9D8B030D-6E8A-4147-A177-3AD203B41FA5}">
                      <a16:colId xmlns:a16="http://schemas.microsoft.com/office/drawing/2014/main" val="3913747627"/>
                    </a:ext>
                  </a:extLst>
                </a:gridCol>
                <a:gridCol w="2652523">
                  <a:extLst>
                    <a:ext uri="{9D8B030D-6E8A-4147-A177-3AD203B41FA5}">
                      <a16:colId xmlns:a16="http://schemas.microsoft.com/office/drawing/2014/main" val="843242777"/>
                    </a:ext>
                  </a:extLst>
                </a:gridCol>
                <a:gridCol w="2740452">
                  <a:extLst>
                    <a:ext uri="{9D8B030D-6E8A-4147-A177-3AD203B41FA5}">
                      <a16:colId xmlns:a16="http://schemas.microsoft.com/office/drawing/2014/main" val="1118198972"/>
                    </a:ext>
                  </a:extLst>
                </a:gridCol>
                <a:gridCol w="2066331">
                  <a:extLst>
                    <a:ext uri="{9D8B030D-6E8A-4147-A177-3AD203B41FA5}">
                      <a16:colId xmlns:a16="http://schemas.microsoft.com/office/drawing/2014/main" val="2391106702"/>
                    </a:ext>
                  </a:extLst>
                </a:gridCol>
              </a:tblGrid>
              <a:tr h="385038"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Πεδίο</a:t>
                      </a:r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Τιμές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Περιγραφή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Συσχέτιση με άλλους πίνακες (SOS)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894353"/>
                  </a:ext>
                </a:extLst>
              </a:tr>
              <a:tr h="654374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participant_id</a:t>
                      </a:r>
                      <a:endParaRPr lang="en-GB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KEY.</a:t>
                      </a:r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Αυτόματες μοναδικές τιμές integer, ξεκινώντας από την τιμή 1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 κράτησης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5799965"/>
                  </a:ext>
                </a:extLst>
              </a:tr>
              <a:tr h="511706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incident_id</a:t>
                      </a:r>
                      <a:endParaRPr lang="en-GB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INTEGER. Δεν μπορεί να είναι κενό.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</a:t>
                      </a:r>
                      <a:endParaRPr lang="en-GB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1" i="0" u="none" strike="noStrike" dirty="0">
                          <a:solidFill>
                            <a:srgbClr val="85200C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  <a:endParaRPr lang="el-GR" sz="2400" dirty="0">
                        <a:effectLst/>
                      </a:endParaRPr>
                    </a:p>
                    <a:p>
                      <a:pPr rtl="0" fontAlgn="t"/>
                      <a:r>
                        <a:rPr lang="el-GR" sz="1200" b="1" i="0" u="none" strike="noStrike" dirty="0">
                          <a:solidFill>
                            <a:srgbClr val="85200C"/>
                          </a:solidFill>
                          <a:effectLst/>
                          <a:latin typeface="Calibri" panose="020F0502020204030204" pitchFamily="34" charset="0"/>
                        </a:rPr>
                        <a:t>Πρέπει να υπάρχει στον πίνακα </a:t>
                      </a:r>
                      <a:r>
                        <a:rPr lang="el-G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incidents</a:t>
                      </a:r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788618"/>
                  </a:ext>
                </a:extLst>
              </a:tr>
              <a:tr h="654374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volunteer_username</a:t>
                      </a:r>
                      <a:endParaRPr lang="en-GB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VARCHAR. </a:t>
                      </a:r>
                      <a:endParaRPr lang="en-GB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 volunteer, στην αρχή είναι κενό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08358"/>
                  </a:ext>
                </a:extLst>
              </a:tr>
              <a:tr h="654374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volunteer_</a:t>
                      </a:r>
                      <a:endParaRPr lang="en-GB" sz="2400" dirty="0">
                        <a:effectLst/>
                      </a:endParaRPr>
                    </a:p>
                    <a:p>
                      <a:pPr rtl="0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  <a:endParaRPr lang="en-GB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10  χαρακτήρες). Δεν μπορεί να είναι κενό.</a:t>
                      </a:r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Ο τύπος εθελοντή που ζητήθηκε από τον admin (simple/driver)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184049"/>
                  </a:ext>
                </a:extLst>
              </a:tr>
              <a:tr h="654374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  <a:endParaRPr lang="en-GB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15  χαρακτήρες). Δεν μπορεί να είναι κενό. requested/accepted/finished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Η κατάσταση για τον εθελοντή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71269"/>
                  </a:ext>
                </a:extLst>
              </a:tr>
              <a:tr h="654374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  <a:endParaRPr lang="en-GB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10 χαρακτήρες).</a:t>
                      </a:r>
                      <a:endParaRPr lang="el-GR" sz="2400" dirty="0">
                        <a:effectLst/>
                      </a:endParaRPr>
                    </a:p>
                    <a:p>
                      <a:pPr rtl="0" fontAlgn="t"/>
                      <a:r>
                        <a:rPr lang="el-G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l-G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Εν τέλει αν συμμετείχε με επιτυχία ή όχι (συμπληρώνεται μόνο από τον </a:t>
                      </a:r>
                      <a:r>
                        <a:rPr lang="el-GR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75397"/>
                  </a:ext>
                </a:extLst>
              </a:tr>
              <a:tr h="654374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  <a:endParaRPr lang="en-GB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 (μέχρι 300  χαρακτήρες).</a:t>
                      </a:r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Σχόλιο για τη συμμετοχή του εθελοντή (συμπληρώνεται μόνο από τον admin)</a:t>
                      </a:r>
                      <a:endParaRPr lang="el-GR" sz="240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2400" dirty="0">
                        <a:effectLst/>
                      </a:endParaRPr>
                    </a:p>
                  </a:txBody>
                  <a:tcPr marL="53648" marR="53648" marT="53648" marB="5364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2478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44" name="Google Shape;344;p21"/>
          <p:cNvSpPr txBox="1"/>
          <p:nvPr/>
        </p:nvSpPr>
        <p:spPr>
          <a:xfrm>
            <a:off x="228600" y="214807"/>
            <a:ext cx="9001156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Κλάση Message και συνάρτηση για δημιουργία Table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5" name="Google Shape;345;p21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380316" y="3980910"/>
            <a:ext cx="8697724" cy="2479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lang="en-GB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GB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//CURRENT DATE TIME IN JAVA</a:t>
            </a:r>
          </a:p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setDate_time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</a:p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DateTimeFormatter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dtf = 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DateTimeFormatter.ofPattern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("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yyyy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/MM/dd 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HH:mm:ss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");</a:t>
            </a:r>
          </a:p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LocalDateTime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now = 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LocalDateTime.now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();</a:t>
            </a:r>
          </a:p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date_time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r>
              <a:rPr lang="en-GB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dtf.format</a:t>
            </a: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(now);</a:t>
            </a:r>
          </a:p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GB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p21"/>
          <p:cNvSpPr/>
          <p:nvPr/>
        </p:nvSpPr>
        <p:spPr>
          <a:xfrm>
            <a:off x="303432" y="1502767"/>
            <a:ext cx="3913171" cy="13233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Message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int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message_id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incident_id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String message, </a:t>
            </a:r>
            <a:r>
              <a:rPr lang="en-US" sz="16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date_time</a:t>
            </a: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sender, recipient;</a:t>
            </a:r>
            <a:endParaRPr dirty="0"/>
          </a:p>
        </p:txBody>
      </p:sp>
      <p:sp>
        <p:nvSpPr>
          <p:cNvPr id="348" name="Google Shape;348;p21"/>
          <p:cNvSpPr/>
          <p:nvPr/>
        </p:nvSpPr>
        <p:spPr>
          <a:xfrm>
            <a:off x="4310078" y="1071546"/>
            <a:ext cx="4572000" cy="267761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String </a:t>
            </a:r>
            <a:r>
              <a:rPr lang="en-GB" dirty="0" err="1"/>
              <a:t>sql</a:t>
            </a:r>
            <a:r>
              <a:rPr lang="en-GB" dirty="0"/>
              <a:t> = "CREATE TABLE messages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+ "(</a:t>
            </a:r>
            <a:r>
              <a:rPr lang="en-GB" b="1" dirty="0" err="1"/>
              <a:t>message_id</a:t>
            </a:r>
            <a:r>
              <a:rPr lang="en-GB" b="1" dirty="0"/>
              <a:t> INTEGER not NULL AUTO_INCREMENT,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+ "</a:t>
            </a:r>
            <a:r>
              <a:rPr lang="en-GB" b="1" dirty="0" err="1"/>
              <a:t>incident_id</a:t>
            </a:r>
            <a:r>
              <a:rPr lang="en-GB" b="1" dirty="0"/>
              <a:t> INTEGER not NULL,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"message VARCHAR(400) not NULL,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"sender VARCHAR(50) not NULL,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"recipient VARCHAR(50) not NULL,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+ "</a:t>
            </a:r>
            <a:r>
              <a:rPr lang="en-GB" dirty="0" err="1"/>
              <a:t>date_time</a:t>
            </a:r>
            <a:r>
              <a:rPr lang="en-GB" dirty="0"/>
              <a:t> DATETIME  not NULL,"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+ "FOREIGN KEY (</a:t>
            </a:r>
            <a:r>
              <a:rPr lang="en-GB" b="1" dirty="0" err="1"/>
              <a:t>incident_id</a:t>
            </a:r>
            <a:r>
              <a:rPr lang="en-GB" b="1" dirty="0"/>
              <a:t>) REFERENCES incidents(</a:t>
            </a:r>
            <a:r>
              <a:rPr lang="en-GB" b="1" dirty="0" err="1"/>
              <a:t>incident_id</a:t>
            </a:r>
            <a:r>
              <a:rPr lang="en-GB" b="1" dirty="0"/>
              <a:t>), 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+ "PRIMARY KEY ( </a:t>
            </a:r>
            <a:r>
              <a:rPr lang="en-GB" b="1" dirty="0" err="1"/>
              <a:t>message_id</a:t>
            </a:r>
            <a:r>
              <a:rPr lang="en-GB" b="1" dirty="0"/>
              <a:t> ))";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83" name="Google Shape;183;p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 b="0" i="0" u="none" strike="noStrike" cap="non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Διάρθρωση</a:t>
            </a:r>
            <a:endParaRPr sz="3600" b="0" i="0" u="none" strike="noStrike" cap="non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Εγκατάσταση</a:t>
            </a:r>
            <a:endParaRPr/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Πίνακες και JAVA Classes</a:t>
            </a: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Κώδικας για δημιουργία βάσης και πινάκων</a:t>
            </a:r>
            <a:endParaRPr/>
          </a:p>
          <a:p>
            <a:pPr marL="6858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858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Άλλες λειτουργίες</a:t>
            </a:r>
            <a:endParaRPr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Εισαγωγή σε βάση</a:t>
            </a:r>
            <a:endParaRPr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Ανάκτηση από βάση</a:t>
            </a:r>
            <a:endParaRPr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Διαγραφή από βάση</a:t>
            </a:r>
            <a:endParaRPr/>
          </a:p>
          <a:p>
            <a:pPr marL="6858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Επόμενα βήματα</a:t>
            </a:r>
            <a:endParaRPr/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54" name="Google Shape;354;p2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Επεξήγηση πίνακα message</a:t>
            </a:r>
            <a:endParaRPr sz="28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1485900" y="1503363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" name="Πίνακας 1">
            <a:extLst>
              <a:ext uri="{FF2B5EF4-FFF2-40B4-BE49-F238E27FC236}">
                <a16:creationId xmlns:a16="http://schemas.microsoft.com/office/drawing/2014/main" id="{7CF760C6-5C6E-B786-9F4A-71C7B9838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13998"/>
              </p:ext>
            </p:extLst>
          </p:nvPr>
        </p:nvGraphicFramePr>
        <p:xfrm>
          <a:off x="146304" y="972008"/>
          <a:ext cx="8740554" cy="5613958"/>
        </p:xfrm>
        <a:graphic>
          <a:graphicData uri="http://schemas.openxmlformats.org/drawingml/2006/table">
            <a:tbl>
              <a:tblPr/>
              <a:tblGrid>
                <a:gridCol w="1372716">
                  <a:extLst>
                    <a:ext uri="{9D8B030D-6E8A-4147-A177-3AD203B41FA5}">
                      <a16:colId xmlns:a16="http://schemas.microsoft.com/office/drawing/2014/main" val="3519647457"/>
                    </a:ext>
                  </a:extLst>
                </a:gridCol>
                <a:gridCol w="3082797">
                  <a:extLst>
                    <a:ext uri="{9D8B030D-6E8A-4147-A177-3AD203B41FA5}">
                      <a16:colId xmlns:a16="http://schemas.microsoft.com/office/drawing/2014/main" val="3679679352"/>
                    </a:ext>
                  </a:extLst>
                </a:gridCol>
                <a:gridCol w="2345635">
                  <a:extLst>
                    <a:ext uri="{9D8B030D-6E8A-4147-A177-3AD203B41FA5}">
                      <a16:colId xmlns:a16="http://schemas.microsoft.com/office/drawing/2014/main" val="1088930045"/>
                    </a:ext>
                  </a:extLst>
                </a:gridCol>
                <a:gridCol w="1939406">
                  <a:extLst>
                    <a:ext uri="{9D8B030D-6E8A-4147-A177-3AD203B41FA5}">
                      <a16:colId xmlns:a16="http://schemas.microsoft.com/office/drawing/2014/main" val="3939722452"/>
                    </a:ext>
                  </a:extLst>
                </a:gridCol>
              </a:tblGrid>
              <a:tr h="343242"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Πεδίο</a:t>
                      </a:r>
                      <a:endParaRPr lang="el-GR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Τιμές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Περιγραφή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Συσχέτιση με άλλους πίνακες (SOS)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190755"/>
                  </a:ext>
                </a:extLst>
              </a:tr>
              <a:tr h="464387">
                <a:tc>
                  <a:txBody>
                    <a:bodyPr/>
                    <a:lstStyle/>
                    <a:p>
                      <a:pPr rtl="0" fontAlgn="t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message_id</a:t>
                      </a:r>
                      <a:endParaRPr lang="en-GB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 KEY.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Αυτόματες μοναδικές τιμές integer, ξεκινώντας από την τιμή 1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68033"/>
                  </a:ext>
                </a:extLst>
              </a:tr>
              <a:tr h="585531">
                <a:tc>
                  <a:txBody>
                    <a:bodyPr/>
                    <a:lstStyle/>
                    <a:p>
                      <a:pPr rtl="0" fontAlgn="t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incident_id</a:t>
                      </a:r>
                      <a:endParaRPr lang="en-GB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INTEGER. Δεν μπορεί να είναι κενό.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Μοναδική τιμή 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incident</a:t>
                      </a:r>
                      <a:endParaRPr lang="en-GB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1" i="0" u="none" strike="noStrike">
                          <a:solidFill>
                            <a:srgbClr val="85200C"/>
                          </a:solidFill>
                          <a:effectLst/>
                          <a:latin typeface="Calibri" panose="020F0502020204030204" pitchFamily="34" charset="0"/>
                        </a:rPr>
                        <a:t>FOREIGN KEY</a:t>
                      </a:r>
                      <a:endParaRPr lang="el-GR" sz="1400">
                        <a:effectLst/>
                      </a:endParaRPr>
                    </a:p>
                    <a:p>
                      <a:pPr rtl="0" fontAlgn="t"/>
                      <a:r>
                        <a:rPr lang="el-GR" sz="1400" b="1" i="0" u="none" strike="noStrike">
                          <a:solidFill>
                            <a:srgbClr val="85200C"/>
                          </a:solidFill>
                          <a:effectLst/>
                          <a:latin typeface="Calibri" panose="020F0502020204030204" pitchFamily="34" charset="0"/>
                        </a:rPr>
                        <a:t>Πρέπει να υπάρχει στον πίνακα incidents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563327"/>
                  </a:ext>
                </a:extLst>
              </a:tr>
              <a:tr h="464387">
                <a:tc>
                  <a:txBody>
                    <a:bodyPr/>
                    <a:lstStyle/>
                    <a:p>
                      <a:pPr rtl="0" fontAlgn="t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message</a:t>
                      </a:r>
                      <a:endParaRPr lang="en-GB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  (400 χαρακτήρες). Δεν μπορεί να είναι κενό.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l-GR" sz="1400">
                          <a:effectLst/>
                        </a:rPr>
                      </a:b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813472"/>
                  </a:ext>
                </a:extLst>
              </a:tr>
              <a:tr h="706675">
                <a:tc>
                  <a:txBody>
                    <a:bodyPr/>
                    <a:lstStyle/>
                    <a:p>
                      <a:pPr rtl="0" fontAlgn="t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sender</a:t>
                      </a:r>
                      <a:endParaRPr lang="en-GB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VARCHAR  (50 χαρακτήρες)</a:t>
                      </a:r>
                      <a:endParaRPr lang="el-GR" sz="1400">
                        <a:effectLst/>
                      </a:endParaRPr>
                    </a:p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Μπορείτε να βάλετε το username </a:t>
                      </a:r>
                      <a:endParaRPr lang="el-GR" sz="1400">
                        <a:effectLst/>
                      </a:endParaRPr>
                    </a:p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Δεν μπορεί να είναι κενό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Ποιος το έστειλε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el-GR" sz="1400">
                          <a:effectLst/>
                        </a:rPr>
                      </a:b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463765"/>
                  </a:ext>
                </a:extLst>
              </a:tr>
              <a:tr h="1845432">
                <a:tc>
                  <a:txBody>
                    <a:bodyPr/>
                    <a:lstStyle/>
                    <a:p>
                      <a:pPr rtl="0" fontAlgn="t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recipient</a:t>
                      </a:r>
                      <a:endParaRPr lang="en-GB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VARCHAR  (50 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χαρακτήρες)</a:t>
                      </a:r>
                      <a:endParaRPr lang="el-GR" sz="1400">
                        <a:effectLst/>
                      </a:endParaRPr>
                    </a:p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Μπορεί να είναι 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public/volunteers/admin/username.</a:t>
                      </a:r>
                      <a:endParaRPr lang="en-GB" sz="1400">
                        <a:effectLst/>
                      </a:endParaRPr>
                    </a:p>
                    <a:p>
                      <a:pPr rtl="0" fontAlgn="t"/>
                      <a:br>
                        <a:rPr lang="en-GB" sz="1400">
                          <a:effectLst/>
                        </a:rPr>
                      </a:b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public: 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Σε όλους τους χρήστες</a:t>
                      </a:r>
                      <a:endParaRPr lang="el-GR" sz="1400">
                        <a:effectLst/>
                      </a:endParaRPr>
                    </a:p>
                    <a:p>
                      <a:pPr rtl="0" fontAlgn="t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volunteers: 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μόνο για 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volunteers</a:t>
                      </a:r>
                      <a:endParaRPr lang="en-GB" sz="1400">
                        <a:effectLst/>
                      </a:endParaRPr>
                    </a:p>
                    <a:p>
                      <a:pPr rtl="0" fontAlgn="t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Admin: 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Μόνο στον </a:t>
                      </a: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  <a:endParaRPr lang="en-GB" sz="1400">
                        <a:effectLst/>
                      </a:endParaRPr>
                    </a:p>
                    <a:p>
                      <a:pPr rtl="0" fontAlgn="t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username: </a:t>
                      </a:r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σε συγκεκριμένο χρήστη </a:t>
                      </a:r>
                      <a:endParaRPr lang="el-GR" sz="1400">
                        <a:effectLst/>
                      </a:endParaRPr>
                    </a:p>
                    <a:p>
                      <a:pPr rtl="0" fontAlgn="t"/>
                      <a:r>
                        <a:rPr lang="el-G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Δεν μπορεί να είναι κενό</a:t>
                      </a:r>
                      <a:endParaRPr lang="el-GR" sz="140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Σε ποιον/ποιους το έστειλε</a:t>
                      </a:r>
                      <a:endParaRPr lang="el-GR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736521"/>
                  </a:ext>
                </a:extLst>
              </a:tr>
              <a:tr h="440158">
                <a:tc>
                  <a:txBody>
                    <a:bodyPr/>
                    <a:lstStyle/>
                    <a:p>
                      <a:pPr rtl="0" fontAlgn="t"/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date_time</a:t>
                      </a:r>
                      <a:endParaRPr lang="en-GB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Τιμή DATETIME, Δεν μπορεί να είναι κενό</a:t>
                      </a:r>
                      <a:endParaRPr lang="el-GR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l-G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Μέρα/ Ώρα μηνύματος</a:t>
                      </a:r>
                      <a:endParaRPr lang="el-GR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l-GR" sz="1400" dirty="0">
                        <a:effectLst/>
                      </a:endParaRPr>
                    </a:p>
                  </a:txBody>
                  <a:tcPr marL="50477" marR="50477" marT="50477" marB="5047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59466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21E6F9E-4859-97BB-2ED9-49DA00549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72517" y="876985"/>
            <a:ext cx="170483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l-GR" altLang="el-G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l-GR" altLang="el-G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3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713771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/>
              <a:t>Κώδικας για δημιουργία Βάσης και κενών tables</a:t>
            </a:r>
            <a:endParaRPr sz="2800"/>
          </a:p>
        </p:txBody>
      </p:sp>
      <p:sp>
        <p:nvSpPr>
          <p:cNvPr id="363" name="Google Shape;363;p2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/>
              <a:t>21</a:t>
            </a:fld>
            <a:endParaRPr sz="1400" b="0"/>
          </a:p>
        </p:txBody>
      </p:sp>
      <p:sp>
        <p:nvSpPr>
          <p:cNvPr id="364" name="Google Shape;364;p23"/>
          <p:cNvSpPr/>
          <p:nvPr/>
        </p:nvSpPr>
        <p:spPr>
          <a:xfrm>
            <a:off x="609600" y="938922"/>
            <a:ext cx="7543800" cy="56938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  public void </a:t>
            </a:r>
            <a:r>
              <a:rPr lang="en-US" b="1" dirty="0" err="1"/>
              <a:t>initDatabase</a:t>
            </a:r>
            <a:r>
              <a:rPr lang="en-US" b="1" dirty="0"/>
              <a:t>() throws </a:t>
            </a:r>
            <a:r>
              <a:rPr lang="en-US" b="1" dirty="0" err="1"/>
              <a:t>SQLException</a:t>
            </a:r>
            <a:r>
              <a:rPr lang="en-US" b="1" dirty="0"/>
              <a:t>, </a:t>
            </a:r>
            <a:r>
              <a:rPr lang="en-US" b="1" dirty="0" err="1"/>
              <a:t>ClassNotFoundException</a:t>
            </a:r>
            <a:r>
              <a:rPr lang="en-US" b="1" dirty="0"/>
              <a:t>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Connection conn = </a:t>
            </a:r>
            <a:r>
              <a:rPr lang="en-US" dirty="0" err="1"/>
              <a:t>getInitialConnection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Statement </a:t>
            </a:r>
            <a:r>
              <a:rPr lang="en-US" dirty="0" err="1"/>
              <a:t>stmt</a:t>
            </a:r>
            <a:r>
              <a:rPr lang="en-US" dirty="0"/>
              <a:t> = </a:t>
            </a:r>
            <a:r>
              <a:rPr lang="en-US" dirty="0" err="1"/>
              <a:t>conn.createStatement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stmt.execute</a:t>
            </a:r>
            <a:r>
              <a:rPr lang="en-US" dirty="0"/>
              <a:t>("CREATE DATABASE HY359_2024");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stmt.close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conn.close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  public void </a:t>
            </a:r>
            <a:r>
              <a:rPr lang="en-US" b="1" dirty="0" err="1"/>
              <a:t>initTables</a:t>
            </a:r>
            <a:r>
              <a:rPr lang="en-US" b="1" dirty="0"/>
              <a:t>() throws </a:t>
            </a:r>
            <a:r>
              <a:rPr lang="en-US" b="1" dirty="0" err="1"/>
              <a:t>SQLException</a:t>
            </a:r>
            <a:r>
              <a:rPr lang="en-US" b="1" dirty="0"/>
              <a:t>, </a:t>
            </a:r>
            <a:r>
              <a:rPr lang="en-US" b="1" dirty="0" err="1"/>
              <a:t>ClassNotFoundException</a:t>
            </a:r>
            <a:r>
              <a:rPr lang="en-US" b="1" dirty="0"/>
              <a:t>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EditUsersTable</a:t>
            </a:r>
            <a:r>
              <a:rPr lang="en-US" dirty="0"/>
              <a:t> </a:t>
            </a:r>
            <a:r>
              <a:rPr lang="en-US" dirty="0" err="1"/>
              <a:t>eut</a:t>
            </a:r>
            <a:r>
              <a:rPr lang="en-US" dirty="0"/>
              <a:t> = new </a:t>
            </a:r>
            <a:r>
              <a:rPr lang="en-US" dirty="0" err="1"/>
              <a:t>EditUsersTable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eut.createUsersTable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EditVolunteersTable</a:t>
            </a:r>
            <a:r>
              <a:rPr lang="en-US" dirty="0"/>
              <a:t> volunteers = new </a:t>
            </a:r>
            <a:r>
              <a:rPr lang="en-US" dirty="0" err="1"/>
              <a:t>EditVolunteersTable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volunteers.createVolunteersTable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EditIncidentsTable</a:t>
            </a:r>
            <a:r>
              <a:rPr lang="en-US" dirty="0"/>
              <a:t> </a:t>
            </a:r>
            <a:r>
              <a:rPr lang="en-US" dirty="0" err="1"/>
              <a:t>editIncidents</a:t>
            </a:r>
            <a:r>
              <a:rPr lang="en-US" dirty="0"/>
              <a:t> = new </a:t>
            </a:r>
            <a:r>
              <a:rPr lang="en-US" dirty="0" err="1"/>
              <a:t>EditIncidentsTable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editIncidents.createIncidentsTable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EditParticipantsTable</a:t>
            </a:r>
            <a:r>
              <a:rPr lang="en-US" dirty="0"/>
              <a:t> </a:t>
            </a:r>
            <a:r>
              <a:rPr lang="en-US" dirty="0" err="1"/>
              <a:t>editParticipants</a:t>
            </a:r>
            <a:r>
              <a:rPr lang="en-US" dirty="0"/>
              <a:t> = new </a:t>
            </a:r>
            <a:r>
              <a:rPr lang="en-US" dirty="0" err="1"/>
              <a:t>EditParticipantsTable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editParticipants.createParticipantTable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EditMessagesTable</a:t>
            </a:r>
            <a:r>
              <a:rPr lang="en-US" dirty="0"/>
              <a:t> </a:t>
            </a:r>
            <a:r>
              <a:rPr lang="en-US" dirty="0" err="1"/>
              <a:t>editMsgs</a:t>
            </a:r>
            <a:r>
              <a:rPr lang="en-US" dirty="0"/>
              <a:t> = new </a:t>
            </a:r>
            <a:r>
              <a:rPr lang="en-US" dirty="0" err="1"/>
              <a:t>EditMessagesTable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</a:t>
            </a:r>
            <a:r>
              <a:rPr lang="en-US" dirty="0" err="1"/>
              <a:t>editMsgs.createMessageTable</a:t>
            </a:r>
            <a:r>
              <a:rPr lang="en-US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70" name="Google Shape;370;p24"/>
          <p:cNvSpPr txBox="1"/>
          <p:nvPr/>
        </p:nvSpPr>
        <p:spPr>
          <a:xfrm>
            <a:off x="228600" y="214807"/>
            <a:ext cx="9001156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Αποτέλεσμα</a:t>
            </a:r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86BAF360-FB6F-CEF2-37FC-2C1753E2A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2081212"/>
            <a:ext cx="78962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79" name="Google Shape;379;p25"/>
          <p:cNvSpPr txBox="1"/>
          <p:nvPr/>
        </p:nvSpPr>
        <p:spPr>
          <a:xfrm>
            <a:off x="5334000" y="3886200"/>
            <a:ext cx="334786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Εισαγωγή στοιχείων στη βάση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85" name="Google Shape;385;p2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Πίν</a:t>
            </a:r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ακας users</a:t>
            </a:r>
            <a:endParaRPr dirty="0"/>
          </a:p>
        </p:txBody>
      </p:sp>
      <p:sp>
        <p:nvSpPr>
          <p:cNvPr id="386" name="Google Shape;386;p26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Η είσοδος είναι ένα JSON αρχείο με τα ίδια ονόματα</a:t>
            </a:r>
            <a:endParaRPr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Εσείς θα το φτιάχνετε μέσω AJAX+JS</a:t>
            </a: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8" name="Google Shape;388;p26"/>
          <p:cNvSpPr/>
          <p:nvPr/>
        </p:nvSpPr>
        <p:spPr>
          <a:xfrm>
            <a:off x="696143" y="2093776"/>
            <a:ext cx="7772400" cy="36932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static String user1JSON = 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"{\"username\":\"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mountanton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\",\"email\":\"mike@csd.uoc.gr\",\"password\":\"ab$A12cde\",“ + "\"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firstname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\":\"Michalis\",\"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lastname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\":\"Mountantonakis\",\"birthdate\":\"1992-06-03\",\"gender\":\"Male\",\"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afm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\":\"1238585123\","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 "\"country\":\"Greece\",\"address\":\"CSD 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Voutes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\", \"municipality\":\"Heraklion\",\"prefecture\":\"Heraklion\",\"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lat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\":\"35.3053121\"," + "\"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lon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\":\"25.0722869\",\"telephone\":\"1234567890\","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+ "\"job\":\"Researcher\"}";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EditUsersTable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eut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new </a:t>
            </a:r>
            <a:r>
              <a:rPr lang="en-GB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EditUsersTable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GB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eut.addUserFromJSON</a:t>
            </a:r>
            <a:r>
              <a:rPr lang="en-GB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(Resources.user1JSON);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94" name="Google Shape;394;p2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Μετατροπή σε json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5" name="Google Shape;395;p2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Αρχικά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μετ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ατρέπουμε το json σε στιγμιότυπο κλάσης</a:t>
            </a:r>
            <a:endParaRPr dirty="0"/>
          </a:p>
          <a:p>
            <a:pPr marL="68580" marR="0" lvl="0" indent="0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endParaRPr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p27"/>
          <p:cNvSpPr/>
          <p:nvPr/>
        </p:nvSpPr>
        <p:spPr>
          <a:xfrm>
            <a:off x="696143" y="2093776"/>
            <a:ext cx="7772400" cy="369327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addUserFromJSON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(String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throws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ClassNotFoundException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User user=</a:t>
            </a:r>
            <a:r>
              <a:rPr lang="en-US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jsonToUser</a:t>
            </a: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lang="en-US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addNewUser</a:t>
            </a: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(user);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public User </a:t>
            </a:r>
            <a:r>
              <a:rPr lang="en-US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jsonToUser</a:t>
            </a: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(String </a:t>
            </a:r>
            <a:r>
              <a:rPr lang="en-US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){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Gson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gson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new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Gson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();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User user =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gson.fromJson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User.class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user;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03" name="Google Shape;403;p2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Εισ</a:t>
            </a:r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αγωγή σε βάση users</a:t>
            </a:r>
            <a:endParaRPr sz="36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696143" y="870364"/>
            <a:ext cx="7772400" cy="54476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public void </a:t>
            </a:r>
            <a:r>
              <a:rPr lang="en-GB" sz="1200" dirty="0" err="1"/>
              <a:t>addNewUser</a:t>
            </a:r>
            <a:r>
              <a:rPr lang="en-GB" sz="1200" dirty="0"/>
              <a:t>(User user) throws </a:t>
            </a:r>
            <a:r>
              <a:rPr lang="en-GB" sz="1200" dirty="0" err="1"/>
              <a:t>ClassNotFoundException</a:t>
            </a:r>
            <a:r>
              <a:rPr lang="en-GB" sz="1200" dirty="0"/>
              <a:t>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try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Connection con = </a:t>
            </a:r>
            <a:r>
              <a:rPr lang="en-GB" sz="1200" dirty="0" err="1"/>
              <a:t>DB_Connection.getConnection</a:t>
            </a:r>
            <a:r>
              <a:rPr lang="en-GB" sz="1200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Statement </a:t>
            </a:r>
            <a:r>
              <a:rPr lang="en-GB" sz="1200" dirty="0" err="1"/>
              <a:t>stmt</a:t>
            </a:r>
            <a:r>
              <a:rPr lang="en-GB" sz="1200" dirty="0"/>
              <a:t> = </a:t>
            </a:r>
            <a:r>
              <a:rPr lang="en-GB" sz="1200" dirty="0" err="1"/>
              <a:t>con.createStatement</a:t>
            </a:r>
            <a:r>
              <a:rPr lang="en-GB" sz="1200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0000"/>
                </a:solidFill>
              </a:rPr>
              <a:t>            String </a:t>
            </a:r>
            <a:r>
              <a:rPr lang="en-GB" sz="1200" b="1" dirty="0" err="1">
                <a:solidFill>
                  <a:srgbClr val="FF0000"/>
                </a:solidFill>
              </a:rPr>
              <a:t>insertQuery</a:t>
            </a:r>
            <a:r>
              <a:rPr lang="en-GB" sz="1200" b="1" dirty="0">
                <a:solidFill>
                  <a:srgbClr val="FF0000"/>
                </a:solidFill>
              </a:rPr>
              <a:t> = "INSERT INTO "</a:t>
            </a:r>
          </a:p>
          <a:p>
            <a:pPr lvl="2"/>
            <a:r>
              <a:rPr lang="en-GB" sz="1200" b="1" dirty="0">
                <a:solidFill>
                  <a:srgbClr val="FF0000"/>
                </a:solidFill>
              </a:rPr>
              <a:t>                    + " users  </a:t>
            </a:r>
          </a:p>
          <a:p>
            <a:pPr lvl="2"/>
            <a:r>
              <a:rPr lang="en-GB" sz="1200" b="1" dirty="0">
                <a:solidFill>
                  <a:srgbClr val="FF0000"/>
                </a:solidFill>
              </a:rPr>
              <a:t>                     (username,email,password,firstname,lastname,birthdate,gender,afm,country,address,   </a:t>
            </a:r>
          </a:p>
          <a:p>
            <a:pPr lvl="2"/>
            <a:r>
              <a:rPr lang="en-GB" sz="1200" b="1" dirty="0">
                <a:solidFill>
                  <a:srgbClr val="FF0000"/>
                </a:solidFill>
              </a:rPr>
              <a:t>                   </a:t>
            </a:r>
            <a:r>
              <a:rPr lang="en-GB" sz="1200" b="1" dirty="0" err="1">
                <a:solidFill>
                  <a:srgbClr val="FF0000"/>
                </a:solidFill>
              </a:rPr>
              <a:t>municipality,prefecture</a:t>
            </a:r>
            <a:r>
              <a:rPr lang="en-GB" sz="1200" b="1" dirty="0">
                <a:solidFill>
                  <a:srgbClr val="FF0000"/>
                </a:solidFill>
              </a:rPr>
              <a:t>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rgbClr val="FF0000"/>
                </a:solidFill>
              </a:rPr>
              <a:t>                    + "</a:t>
            </a:r>
            <a:r>
              <a:rPr lang="en-GB" sz="1200" b="1" dirty="0" err="1">
                <a:solidFill>
                  <a:srgbClr val="FF0000"/>
                </a:solidFill>
              </a:rPr>
              <a:t>job,telephone,lat,lon</a:t>
            </a:r>
            <a:r>
              <a:rPr lang="en-GB" sz="1200" b="1" dirty="0">
                <a:solidFill>
                  <a:srgbClr val="FF0000"/>
                </a:solidFill>
              </a:rPr>
              <a:t>)"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 VALUES ("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user.getUsername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user.getEmail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user.getPassword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user.getFirstname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user.getLastname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user.getBirthdate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user.getGender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user.getAfm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user.getCountry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user.getAddress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user.getMunicipality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user.getPrefecture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user.getJob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user.getTelephone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user.getLat</a:t>
            </a:r>
            <a:r>
              <a:rPr lang="en-GB" sz="1200" dirty="0"/>
              <a:t>() + "',"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"'" + </a:t>
            </a:r>
            <a:r>
              <a:rPr lang="en-GB" sz="1200" dirty="0" err="1"/>
              <a:t>user.getLon</a:t>
            </a:r>
            <a:r>
              <a:rPr lang="en-GB" sz="1200" dirty="0"/>
              <a:t>() + "'"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        + ")";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</a:t>
            </a:r>
            <a:r>
              <a:rPr lang="en-GB" sz="1200" dirty="0" err="1"/>
              <a:t>System.out.println</a:t>
            </a:r>
            <a:r>
              <a:rPr lang="en-GB" sz="1200" dirty="0"/>
              <a:t>(</a:t>
            </a:r>
            <a:r>
              <a:rPr lang="en-GB" sz="1200" dirty="0" err="1"/>
              <a:t>insertQuery</a:t>
            </a:r>
            <a:r>
              <a:rPr lang="en-GB" sz="1200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            </a:t>
            </a:r>
            <a:r>
              <a:rPr lang="en-GB" sz="1200" dirty="0" err="1"/>
              <a:t>stmt.executeUpdate</a:t>
            </a:r>
            <a:r>
              <a:rPr lang="en-GB" sz="1200" dirty="0"/>
              <a:t>(</a:t>
            </a:r>
            <a:r>
              <a:rPr lang="en-GB" sz="1200" dirty="0" err="1"/>
              <a:t>insertQuery</a:t>
            </a:r>
            <a:r>
              <a:rPr lang="en-GB" sz="1200" dirty="0"/>
              <a:t>);</a:t>
            </a:r>
          </a:p>
        </p:txBody>
      </p:sp>
      <p:sp>
        <p:nvSpPr>
          <p:cNvPr id="407" name="Google Shape;407;p28"/>
          <p:cNvSpPr txBox="1"/>
          <p:nvPr/>
        </p:nvSpPr>
        <p:spPr>
          <a:xfrm>
            <a:off x="4554664" y="2667000"/>
            <a:ext cx="31277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ID εισάγεται αυτόματα!!!</a:t>
            </a:r>
            <a:endParaRPr sz="18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13" name="Google Shape;413;p29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Άλλοι πίνακες</a:t>
            </a:r>
            <a:endParaRPr/>
          </a:p>
        </p:txBody>
      </p:sp>
      <p:sp>
        <p:nvSpPr>
          <p:cNvPr id="414" name="Google Shape;414;p29"/>
          <p:cNvSpPr txBox="1"/>
          <p:nvPr/>
        </p:nvSpPr>
        <p:spPr>
          <a:xfrm>
            <a:off x="142844" y="1071546"/>
            <a:ext cx="8744014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Η λογική στους υπόλοιπους πίνακες είναι ακριβώς η ίδια!</a:t>
            </a:r>
            <a:endParaRPr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Υπάρχει κώδικας για όλους αυτούς τους πίνακες</a:t>
            </a:r>
            <a:endParaRPr/>
          </a:p>
        </p:txBody>
      </p:sp>
      <p:sp>
        <p:nvSpPr>
          <p:cNvPr id="415" name="Google Shape;415;p29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21" name="Google Shape;421;p3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Παράδειγμα πινάκων</a:t>
            </a:r>
            <a:endParaRPr/>
          </a:p>
        </p:txBody>
      </p:sp>
      <p:sp>
        <p:nvSpPr>
          <p:cNvPr id="422" name="Google Shape;422;p30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Οι πίνακες που φτιάχνονται από τη main που υπάρχει στον κώδικα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Περιέχουν στοιχεία σε όλους τους πίνακες για αρχή</a:t>
            </a:r>
            <a:endParaRPr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E877652A-0676-35AE-67B5-2CAE8631A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2645924"/>
            <a:ext cx="8951661" cy="158560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29" name="Google Shape;429;p31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</a:t>
            </a:r>
            <a:r>
              <a:rPr lang="en-US" sz="36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ράδειγμ</a:t>
            </a:r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πινάκων - Incidents</a:t>
            </a:r>
            <a:endParaRPr sz="36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0" name="Google Shape;430;p31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p31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7B8EA24A-5F50-F8C9-A225-D94CBBF92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9" y="2254227"/>
            <a:ext cx="8745166" cy="19307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91" name="Google Shape;191;p3"/>
          <p:cNvSpPr txBox="1"/>
          <p:nvPr/>
        </p:nvSpPr>
        <p:spPr>
          <a:xfrm>
            <a:off x="5334000" y="3886200"/>
            <a:ext cx="334786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Εγκατάσταση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38" name="Google Shape;438;p32"/>
          <p:cNvSpPr txBox="1"/>
          <p:nvPr/>
        </p:nvSpPr>
        <p:spPr>
          <a:xfrm>
            <a:off x="5334000" y="3886200"/>
            <a:ext cx="334786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Εξαγωγή στοιχείων στη βάση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44" name="Google Shape;444;p3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– Ανάκτηση δεδομένων 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33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να πάρουμε 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όλα τα στοιχεία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από τον πίνακα μίας βάση</a:t>
            </a: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ς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users;</a:t>
            </a:r>
            <a:endParaRPr dirty="0"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να πάρουμε 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χρήστη με συγκεκριμένο username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</a:t>
            </a:r>
            <a:r>
              <a:rPr lang="en-GB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where username=‘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mountanton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’</a:t>
            </a:r>
            <a:endParaRPr dirty="0"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να πάρουμε 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συγκεκριμένα χαρακτηριστικά χρήστη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address, job FROM users where username=‘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mountanton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’</a:t>
            </a:r>
            <a:endParaRPr dirty="0"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να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έχουμε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συνθήκη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users where username=‘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mountanton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’ AND password=“123456”</a:t>
            </a:r>
            <a:endParaRPr dirty="0"/>
          </a:p>
          <a:p>
            <a:pPr marL="9144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1520"/>
              <a:buFont typeface="Noto Sans Symbols"/>
              <a:buChar char="❖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Πχ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αν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δεν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επ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ιστρέψει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απ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οτελέσμ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ατα,</a:t>
            </a:r>
            <a:r>
              <a:rPr lang="el-GR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είτε είναι ΄λάθος το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username </a:t>
            </a:r>
            <a:r>
              <a:rPr lang="el-GR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είτε το 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password</a:t>
            </a:r>
            <a:endParaRPr sz="20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168148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endParaRPr sz="22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52" name="Google Shape;452;p3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– Ανάκτηση δεδομένων 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0" y="1071546"/>
            <a:ext cx="9144000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να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έχουμε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συνθήκη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* FROM users where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WHERE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municipality=‘Heraklion' OR </a:t>
            </a:r>
            <a:r>
              <a:rPr lang="en-US" sz="22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municipality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=‘Hersonissos’;</a:t>
            </a:r>
            <a:endParaRPr dirty="0"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να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μετρήσουμε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πχ 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χρήστες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 COUNT(username)</a:t>
            </a:r>
            <a:b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 users;</a:t>
            </a:r>
            <a:endParaRPr dirty="0"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μον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αδικές τιμές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 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DISTINCT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municipality FROM users;</a:t>
            </a:r>
            <a:endParaRPr dirty="0"/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να π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άρουμε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χρήστες</a:t>
            </a: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μέσω</a:t>
            </a:r>
            <a:r>
              <a:rPr lang="en-US" sz="2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range</a:t>
            </a:r>
            <a:endParaRPr sz="24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SELECT  username FROM users where </a:t>
            </a:r>
            <a:r>
              <a:rPr lang="en-US" sz="2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_id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&gt;=1 and </a:t>
            </a:r>
            <a:r>
              <a:rPr lang="en-US" sz="2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er_id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&lt;=3;</a:t>
            </a:r>
            <a:endParaRPr dirty="0"/>
          </a:p>
          <a:p>
            <a:pPr marL="914400" marR="0" lvl="2" indent="-228600" algn="l" rtl="0"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1520"/>
              <a:buFont typeface="Noto Sans Symbols"/>
              <a:buChar char="❖"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Πχ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id από 1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έως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60" name="Google Shape;460;p3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</a:t>
            </a:r>
            <a:r>
              <a:rPr lang="en-US" sz="36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ράδειγμ</a:t>
            </a:r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πινάκων - users </a:t>
            </a:r>
            <a:endParaRPr dirty="0"/>
          </a:p>
        </p:txBody>
      </p:sp>
      <p:sp>
        <p:nvSpPr>
          <p:cNvPr id="461" name="Google Shape;461;p3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πάρουμε στοιχεία από τη βάση</a:t>
            </a:r>
            <a:endParaRPr/>
          </a:p>
        </p:txBody>
      </p:sp>
      <p:sp>
        <p:nvSpPr>
          <p:cNvPr id="462" name="Google Shape;462;p35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3" name="Google Shape;463;p35"/>
          <p:cNvSpPr/>
          <p:nvPr/>
        </p:nvSpPr>
        <p:spPr>
          <a:xfrm>
            <a:off x="271785" y="1691432"/>
            <a:ext cx="6685763" cy="397027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public String </a:t>
            </a:r>
            <a:r>
              <a:rPr lang="en-GB" dirty="0" err="1"/>
              <a:t>databaseUserToJSON</a:t>
            </a:r>
            <a:r>
              <a:rPr lang="en-GB" dirty="0"/>
              <a:t>(String username, String password) throws </a:t>
            </a:r>
            <a:r>
              <a:rPr lang="en-GB" dirty="0" err="1"/>
              <a:t>SQLException</a:t>
            </a:r>
            <a:r>
              <a:rPr lang="en-GB" dirty="0"/>
              <a:t>, </a:t>
            </a:r>
            <a:r>
              <a:rPr lang="en-GB" dirty="0" err="1"/>
              <a:t>ClassNotFoundException</a:t>
            </a:r>
            <a:r>
              <a:rPr lang="en-GB" dirty="0"/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Connection con = </a:t>
            </a:r>
            <a:r>
              <a:rPr lang="en-GB" dirty="0" err="1"/>
              <a:t>DB_Connection.getConnection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Statement </a:t>
            </a:r>
            <a:r>
              <a:rPr lang="en-GB" dirty="0" err="1"/>
              <a:t>stmt</a:t>
            </a:r>
            <a:r>
              <a:rPr lang="en-GB" dirty="0"/>
              <a:t> = </a:t>
            </a:r>
            <a:r>
              <a:rPr lang="en-GB" dirty="0" err="1"/>
              <a:t>con.createStatement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ResultSet</a:t>
            </a:r>
            <a:r>
              <a:rPr lang="en-GB" dirty="0"/>
              <a:t> </a:t>
            </a:r>
            <a:r>
              <a:rPr lang="en-GB" dirty="0" err="1"/>
              <a:t>rs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try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</a:t>
            </a:r>
            <a:r>
              <a:rPr lang="en-GB" b="1" dirty="0" err="1"/>
              <a:t>rs</a:t>
            </a:r>
            <a:r>
              <a:rPr lang="en-GB" b="1" dirty="0"/>
              <a:t> = </a:t>
            </a:r>
            <a:r>
              <a:rPr lang="en-GB" b="1" dirty="0" err="1"/>
              <a:t>stmt.executeQuery</a:t>
            </a:r>
            <a:r>
              <a:rPr lang="en-GB" b="1" dirty="0"/>
              <a:t>("SELECT * FROM users WHERE username = '" + username + "' AND password='"+password+"'");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</a:t>
            </a:r>
            <a:r>
              <a:rPr lang="en-GB" dirty="0" err="1"/>
              <a:t>rs.next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String </a:t>
            </a:r>
            <a:r>
              <a:rPr lang="en-GB" b="1" dirty="0" err="1"/>
              <a:t>json</a:t>
            </a:r>
            <a:r>
              <a:rPr lang="en-GB" b="1" dirty="0"/>
              <a:t>=</a:t>
            </a:r>
            <a:r>
              <a:rPr lang="en-GB" b="1" dirty="0" err="1"/>
              <a:t>DB_Connection.getResultsToJSON</a:t>
            </a:r>
            <a:r>
              <a:rPr lang="en-GB" b="1" dirty="0"/>
              <a:t>(</a:t>
            </a:r>
            <a:r>
              <a:rPr lang="en-GB" b="1" dirty="0" err="1"/>
              <a:t>rs</a:t>
            </a:r>
            <a:r>
              <a:rPr lang="en-GB" b="1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return </a:t>
            </a:r>
            <a:r>
              <a:rPr lang="en-GB" dirty="0" err="1"/>
              <a:t>json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} catch (Exception e)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</a:t>
            </a:r>
            <a:r>
              <a:rPr lang="en-GB" dirty="0" err="1"/>
              <a:t>System.err.println</a:t>
            </a:r>
            <a:r>
              <a:rPr lang="en-GB" dirty="0"/>
              <a:t>("Got an exception! 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</a:t>
            </a:r>
            <a:r>
              <a:rPr lang="en-GB" dirty="0" err="1"/>
              <a:t>System.err.println</a:t>
            </a:r>
            <a:r>
              <a:rPr lang="en-GB" dirty="0"/>
              <a:t>(</a:t>
            </a:r>
            <a:r>
              <a:rPr lang="en-GB" dirty="0" err="1"/>
              <a:t>e.getMessage</a:t>
            </a:r>
            <a:r>
              <a:rPr lang="en-GB" dirty="0"/>
              <a:t>());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return null;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}</a:t>
            </a:r>
          </a:p>
        </p:txBody>
      </p:sp>
      <p:sp>
        <p:nvSpPr>
          <p:cNvPr id="464" name="Google Shape;464;p35"/>
          <p:cNvSpPr txBox="1"/>
          <p:nvPr/>
        </p:nvSpPr>
        <p:spPr>
          <a:xfrm>
            <a:off x="7086488" y="3201772"/>
            <a:ext cx="2048368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Προσοχή, εδώ έχουμε μόνο ένα αποτέλεσμα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70" name="Google Shape;470;p3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</a:t>
            </a: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ράδειγμ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πινάκων -  Πολλά αποτελέσματα – </a:t>
            </a:r>
            <a:r>
              <a:rPr lang="en-GB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Messages</a:t>
            </a:r>
            <a:endParaRPr sz="24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1" name="Google Shape;471;p36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πάρουμε  πολλά στοιχεία από τη βάση</a:t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>
            <a:off x="400725" y="1434569"/>
            <a:ext cx="6609675" cy="48320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public </a:t>
            </a:r>
            <a:r>
              <a:rPr lang="en-GB" dirty="0" err="1"/>
              <a:t>ArrayList</a:t>
            </a:r>
            <a:r>
              <a:rPr lang="en-GB" dirty="0"/>
              <a:t>&lt;Message&gt; </a:t>
            </a:r>
            <a:r>
              <a:rPr lang="en-GB" dirty="0" err="1"/>
              <a:t>databaseToMessage</a:t>
            </a:r>
            <a:r>
              <a:rPr lang="en-GB" dirty="0"/>
              <a:t>(int </a:t>
            </a:r>
            <a:r>
              <a:rPr lang="en-GB" dirty="0" err="1"/>
              <a:t>incident_id</a:t>
            </a:r>
            <a:r>
              <a:rPr lang="en-GB" dirty="0"/>
              <a:t>) throws </a:t>
            </a:r>
            <a:r>
              <a:rPr lang="en-GB" dirty="0" err="1"/>
              <a:t>SQLException</a:t>
            </a:r>
            <a:r>
              <a:rPr lang="en-GB" dirty="0"/>
              <a:t>, </a:t>
            </a:r>
            <a:r>
              <a:rPr lang="en-GB" dirty="0" err="1"/>
              <a:t>ClassNotFoundException</a:t>
            </a:r>
            <a:r>
              <a:rPr lang="en-GB" dirty="0"/>
              <a:t>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Connection con = </a:t>
            </a:r>
            <a:r>
              <a:rPr lang="en-GB" dirty="0" err="1"/>
              <a:t>DB_Connection.getConnection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Statement </a:t>
            </a:r>
            <a:r>
              <a:rPr lang="en-GB" dirty="0" err="1"/>
              <a:t>stmt</a:t>
            </a:r>
            <a:r>
              <a:rPr lang="en-GB" dirty="0"/>
              <a:t> = </a:t>
            </a:r>
            <a:r>
              <a:rPr lang="en-GB" dirty="0" err="1"/>
              <a:t>con.createStatement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ArrayList</a:t>
            </a:r>
            <a:r>
              <a:rPr lang="en-GB" dirty="0"/>
              <a:t>&lt;Message&gt; messages = new </a:t>
            </a:r>
            <a:r>
              <a:rPr lang="en-GB" dirty="0" err="1"/>
              <a:t>ArrayList</a:t>
            </a:r>
            <a:r>
              <a:rPr lang="en-GB" dirty="0"/>
              <a:t>&lt;Message&gt;();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ResultSet</a:t>
            </a:r>
            <a:r>
              <a:rPr lang="en-GB" dirty="0"/>
              <a:t> </a:t>
            </a:r>
            <a:r>
              <a:rPr lang="en-GB" dirty="0" err="1"/>
              <a:t>rs</a:t>
            </a:r>
            <a:r>
              <a:rPr lang="en-GB" dirty="0"/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try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</a:t>
            </a:r>
            <a:r>
              <a:rPr lang="en-GB" b="1" dirty="0" err="1"/>
              <a:t>rs</a:t>
            </a:r>
            <a:r>
              <a:rPr lang="en-GB" b="1" dirty="0"/>
              <a:t> = </a:t>
            </a:r>
            <a:r>
              <a:rPr lang="en-GB" b="1" dirty="0" err="1"/>
              <a:t>stmt.executeQuery</a:t>
            </a:r>
            <a:r>
              <a:rPr lang="en-GB" b="1" dirty="0"/>
              <a:t>("SELECT * FROM messages WHERE </a:t>
            </a:r>
            <a:r>
              <a:rPr lang="en-GB" b="1" dirty="0" err="1"/>
              <a:t>incident_id</a:t>
            </a:r>
            <a:r>
              <a:rPr lang="en-GB" b="1" dirty="0"/>
              <a:t>= '" + </a:t>
            </a:r>
            <a:r>
              <a:rPr lang="en-GB" b="1" dirty="0" err="1"/>
              <a:t>incident_id</a:t>
            </a:r>
            <a:r>
              <a:rPr lang="en-GB" b="1" dirty="0"/>
              <a:t> + "'");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while (</a:t>
            </a:r>
            <a:r>
              <a:rPr lang="en-GB" b="1" dirty="0" err="1"/>
              <a:t>rs.next</a:t>
            </a:r>
            <a:r>
              <a:rPr lang="en-GB" b="1" dirty="0"/>
              <a:t>())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String </a:t>
            </a:r>
            <a:r>
              <a:rPr lang="en-GB" b="1" dirty="0" err="1"/>
              <a:t>json</a:t>
            </a:r>
            <a:r>
              <a:rPr lang="en-GB" b="1" dirty="0"/>
              <a:t> = </a:t>
            </a:r>
            <a:r>
              <a:rPr lang="en-GB" b="1" dirty="0" err="1"/>
              <a:t>DB_Connection.getResultsToJSON</a:t>
            </a:r>
            <a:r>
              <a:rPr lang="en-GB" b="1" dirty="0"/>
              <a:t>(</a:t>
            </a:r>
            <a:r>
              <a:rPr lang="en-GB" b="1" dirty="0" err="1"/>
              <a:t>rs</a:t>
            </a:r>
            <a:r>
              <a:rPr lang="en-GB" b="1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</a:t>
            </a:r>
            <a:r>
              <a:rPr lang="en-GB" b="1" dirty="0" err="1"/>
              <a:t>Gson</a:t>
            </a:r>
            <a:r>
              <a:rPr lang="en-GB" b="1" dirty="0"/>
              <a:t> </a:t>
            </a:r>
            <a:r>
              <a:rPr lang="en-GB" b="1" dirty="0" err="1"/>
              <a:t>gson</a:t>
            </a:r>
            <a:r>
              <a:rPr lang="en-GB" b="1" dirty="0"/>
              <a:t> = new </a:t>
            </a:r>
            <a:r>
              <a:rPr lang="en-GB" b="1" dirty="0" err="1"/>
              <a:t>Gson</a:t>
            </a:r>
            <a:r>
              <a:rPr lang="en-GB" b="1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Message </a:t>
            </a:r>
            <a:r>
              <a:rPr lang="en-GB" b="1" dirty="0" err="1"/>
              <a:t>msg</a:t>
            </a:r>
            <a:r>
              <a:rPr lang="en-GB" b="1" dirty="0"/>
              <a:t> = </a:t>
            </a:r>
            <a:r>
              <a:rPr lang="en-GB" b="1" dirty="0" err="1"/>
              <a:t>gson.fromJson</a:t>
            </a:r>
            <a:r>
              <a:rPr lang="en-GB" b="1" dirty="0"/>
              <a:t>(</a:t>
            </a:r>
            <a:r>
              <a:rPr lang="en-GB" b="1" dirty="0" err="1"/>
              <a:t>json</a:t>
            </a:r>
            <a:r>
              <a:rPr lang="en-GB" b="1" dirty="0"/>
              <a:t>, </a:t>
            </a:r>
            <a:r>
              <a:rPr lang="en-GB" b="1" dirty="0" err="1"/>
              <a:t>Message.class</a:t>
            </a:r>
            <a:r>
              <a:rPr lang="en-GB" b="1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    </a:t>
            </a:r>
            <a:r>
              <a:rPr lang="en-GB" b="1" dirty="0" err="1"/>
              <a:t>messages.add</a:t>
            </a:r>
            <a:r>
              <a:rPr lang="en-GB" b="1" dirty="0"/>
              <a:t>(</a:t>
            </a:r>
            <a:r>
              <a:rPr lang="en-GB" b="1" dirty="0" err="1"/>
              <a:t>msg</a:t>
            </a:r>
            <a:r>
              <a:rPr lang="en-GB" b="1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return messages;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} catch (Exception e)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</a:t>
            </a:r>
            <a:r>
              <a:rPr lang="en-GB" dirty="0" err="1"/>
              <a:t>System.err.println</a:t>
            </a:r>
            <a:r>
              <a:rPr lang="en-GB" dirty="0"/>
              <a:t>("Got an exception! 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return null;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}</a:t>
            </a:r>
            <a:endParaRPr dirty="0"/>
          </a:p>
        </p:txBody>
      </p:sp>
      <p:sp>
        <p:nvSpPr>
          <p:cNvPr id="474" name="Google Shape;474;p36"/>
          <p:cNvSpPr txBox="1"/>
          <p:nvPr/>
        </p:nvSpPr>
        <p:spPr>
          <a:xfrm>
            <a:off x="7086488" y="3201772"/>
            <a:ext cx="2048368" cy="9233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Προσοχή, εδώ έχουμε πολλά αποτελέσματα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>
          <a:extLst>
            <a:ext uri="{FF2B5EF4-FFF2-40B4-BE49-F238E27FC236}">
              <a16:creationId xmlns:a16="http://schemas.microsoft.com/office/drawing/2014/main" id="{0FFF4987-0E3C-0E8E-57DC-DEBBFD00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>
            <a:extLst>
              <a:ext uri="{FF2B5EF4-FFF2-40B4-BE49-F238E27FC236}">
                <a16:creationId xmlns:a16="http://schemas.microsoft.com/office/drawing/2014/main" id="{23DFB879-E711-ADAF-6C27-1C1580E01C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70" name="Google Shape;470;p36">
            <a:extLst>
              <a:ext uri="{FF2B5EF4-FFF2-40B4-BE49-F238E27FC236}">
                <a16:creationId xmlns:a16="http://schemas.microsoft.com/office/drawing/2014/main" id="{38878FCF-EA0F-D8FB-CEC4-6A2FCED6C949}"/>
              </a:ext>
            </a:extLst>
          </p:cNvPr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</a:t>
            </a:r>
            <a:r>
              <a:rPr lang="en-US" sz="2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ράδειγμ</a:t>
            </a:r>
            <a:r>
              <a:rPr lang="en-US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πινάκων -  </a:t>
            </a:r>
            <a:r>
              <a:rPr lang="el-GR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Τσεκάρισμα για </a:t>
            </a:r>
            <a:r>
              <a:rPr lang="en-GB" sz="2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Duplicates</a:t>
            </a:r>
            <a:endParaRPr sz="24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1" name="Google Shape;471;p36">
            <a:extLst>
              <a:ext uri="{FF2B5EF4-FFF2-40B4-BE49-F238E27FC236}">
                <a16:creationId xmlns:a16="http://schemas.microsoft.com/office/drawing/2014/main" id="{E7452648-9463-9161-8000-E9B06AA731F8}"/>
              </a:ext>
            </a:extLst>
          </p:cNvPr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</a:t>
            </a:r>
            <a:r>
              <a:rPr lang="en-US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να </a:t>
            </a:r>
            <a:r>
              <a:rPr lang="el-GR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δουμε</a:t>
            </a:r>
            <a:r>
              <a:rPr lang="el-GR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αν </a:t>
            </a:r>
            <a:r>
              <a:rPr lang="el-GR" sz="18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υπαρχει</a:t>
            </a:r>
            <a:r>
              <a:rPr lang="el-GR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ένα 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username</a:t>
            </a:r>
            <a:r>
              <a:rPr lang="el-GR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στους 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users </a:t>
            </a:r>
            <a:r>
              <a:rPr lang="el-GR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και </a:t>
            </a:r>
            <a:r>
              <a:rPr lang="en-GB" sz="18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volunteers</a:t>
            </a:r>
            <a:endParaRPr dirty="0"/>
          </a:p>
        </p:txBody>
      </p:sp>
      <p:sp>
        <p:nvSpPr>
          <p:cNvPr id="473" name="Google Shape;473;p36">
            <a:extLst>
              <a:ext uri="{FF2B5EF4-FFF2-40B4-BE49-F238E27FC236}">
                <a16:creationId xmlns:a16="http://schemas.microsoft.com/office/drawing/2014/main" id="{8BA34E4F-6875-C5C6-EE2E-FBF5A4CEB8AB}"/>
              </a:ext>
            </a:extLst>
          </p:cNvPr>
          <p:cNvSpPr/>
          <p:nvPr/>
        </p:nvSpPr>
        <p:spPr>
          <a:xfrm>
            <a:off x="400725" y="1434569"/>
            <a:ext cx="6609675" cy="28930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try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</a:t>
            </a:r>
            <a:r>
              <a:rPr lang="en-GB" dirty="0" err="1"/>
              <a:t>rs</a:t>
            </a:r>
            <a:r>
              <a:rPr lang="en-GB" dirty="0"/>
              <a:t> = </a:t>
            </a:r>
            <a:r>
              <a:rPr lang="en-GB" dirty="0" err="1"/>
              <a:t>stmt.executeQuery</a:t>
            </a:r>
            <a:r>
              <a:rPr lang="en-GB" dirty="0"/>
              <a:t>("SELECT COUNT(username) AS total FROM users WHERE username = '" + username + "'");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</a:t>
            </a:r>
            <a:r>
              <a:rPr lang="en-GB" dirty="0" err="1"/>
              <a:t>rs.next</a:t>
            </a:r>
            <a:r>
              <a:rPr lang="en-GB" dirty="0"/>
              <a:t>();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</a:rPr>
              <a:t>            if(</a:t>
            </a:r>
            <a:r>
              <a:rPr lang="en-GB" b="1" dirty="0" err="1">
                <a:solidFill>
                  <a:srgbClr val="FF0000"/>
                </a:solidFill>
              </a:rPr>
              <a:t>rs.getInt</a:t>
            </a:r>
            <a:r>
              <a:rPr lang="en-GB" b="1" dirty="0">
                <a:solidFill>
                  <a:srgbClr val="FF0000"/>
                </a:solidFill>
              </a:rPr>
              <a:t>("total")==0){  //</a:t>
            </a:r>
            <a:r>
              <a:rPr lang="el-GR" b="1" dirty="0">
                <a:solidFill>
                  <a:srgbClr val="FF0000"/>
                </a:solidFill>
              </a:rPr>
              <a:t>Αν δεν υπάρχει στους </a:t>
            </a:r>
            <a:r>
              <a:rPr lang="en-GB" b="1" dirty="0">
                <a:solidFill>
                  <a:srgbClr val="FF0000"/>
                </a:solidFill>
              </a:rPr>
              <a:t>users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</a:t>
            </a:r>
            <a:r>
              <a:rPr lang="en-GB" dirty="0" err="1"/>
              <a:t>rs</a:t>
            </a:r>
            <a:r>
              <a:rPr lang="en-GB" dirty="0"/>
              <a:t> = </a:t>
            </a:r>
            <a:r>
              <a:rPr lang="en-GB" dirty="0" err="1"/>
              <a:t>stmt.executeQuery</a:t>
            </a:r>
            <a:r>
              <a:rPr lang="en-GB" dirty="0"/>
              <a:t>("SELECT COUNT(username) AS total2 FROM volunteers WHERE username = '" + username + "'");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</a:t>
            </a:r>
            <a:r>
              <a:rPr lang="en-GB" dirty="0" err="1"/>
              <a:t>rs.next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</a:rPr>
              <a:t>                 if(</a:t>
            </a:r>
            <a:r>
              <a:rPr lang="en-GB" b="1" dirty="0" err="1">
                <a:solidFill>
                  <a:srgbClr val="FF0000"/>
                </a:solidFill>
              </a:rPr>
              <a:t>rs.getInt</a:t>
            </a:r>
            <a:r>
              <a:rPr lang="en-GB" b="1" dirty="0">
                <a:solidFill>
                  <a:srgbClr val="FF0000"/>
                </a:solidFill>
              </a:rPr>
              <a:t>("total2")==0){//</a:t>
            </a:r>
            <a:r>
              <a:rPr lang="el-GR" b="1" dirty="0">
                <a:solidFill>
                  <a:srgbClr val="FF0000"/>
                </a:solidFill>
              </a:rPr>
              <a:t>Αν δεν υπάρχει και στους </a:t>
            </a:r>
            <a:r>
              <a:rPr lang="en-GB" b="1" dirty="0">
                <a:solidFill>
                  <a:srgbClr val="FF0000"/>
                </a:solidFill>
              </a:rPr>
              <a:t>volunteers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</a:rPr>
              <a:t>                     </a:t>
            </a:r>
            <a:r>
              <a:rPr lang="en-GB" b="1" dirty="0">
                <a:solidFill>
                  <a:srgbClr val="00B050"/>
                </a:solidFill>
              </a:rPr>
              <a:t>return true; //</a:t>
            </a:r>
            <a:r>
              <a:rPr lang="el-GR" b="1" dirty="0">
                <a:solidFill>
                  <a:srgbClr val="00B050"/>
                </a:solidFill>
              </a:rPr>
              <a:t>Είναι διαθέσιμο</a:t>
            </a:r>
            <a:endParaRPr lang="en-GB" b="1" dirty="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</a:rPr>
              <a:t>          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FF0000"/>
                </a:solidFill>
              </a:rPr>
              <a:t>             return false;</a:t>
            </a:r>
            <a:r>
              <a:rPr lang="el-GR" b="1" dirty="0">
                <a:solidFill>
                  <a:srgbClr val="FF0000"/>
                </a:solidFill>
              </a:rPr>
              <a:t> //Δεν είναι διαθέσιμο</a:t>
            </a:r>
            <a:endParaRPr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60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80" name="Google Shape;480;p37"/>
          <p:cNvSpPr txBox="1"/>
          <p:nvPr/>
        </p:nvSpPr>
        <p:spPr>
          <a:xfrm>
            <a:off x="5334000" y="3886200"/>
            <a:ext cx="334786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και Delete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στη βάση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86" name="Google Shape;486;p3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 – Update και Delete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7" name="Google Shape;487;p38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π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εδίου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users SET job=“tennis player” WHERE username =‘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mountanton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’</a:t>
            </a:r>
            <a:endParaRPr sz="22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π</a:t>
            </a:r>
            <a:r>
              <a:rPr lang="en-US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εδίου</a:t>
            </a:r>
            <a:endParaRPr dirty="0"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FROM username WHERE </a:t>
            </a:r>
            <a:r>
              <a:rPr lang="en-US" sz="22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_id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=1;</a:t>
            </a: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94" name="Google Shape;494;p39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</a:t>
            </a:r>
            <a:r>
              <a:rPr lang="en-US" sz="36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ράδειγμ</a:t>
            </a:r>
            <a:r>
              <a:rPr lang="en-US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 Update </a:t>
            </a:r>
            <a:r>
              <a:rPr lang="el-GR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οποιοδήποτε στοιχείο θέλουμε</a:t>
            </a:r>
            <a:endParaRPr sz="36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p39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6" name="Google Shape;496;p39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7" name="Google Shape;497;p39"/>
          <p:cNvSpPr/>
          <p:nvPr/>
        </p:nvSpPr>
        <p:spPr>
          <a:xfrm>
            <a:off x="381000" y="2590800"/>
            <a:ext cx="8620156" cy="203128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public void </a:t>
            </a:r>
            <a:r>
              <a:rPr lang="en-GB" b="1" dirty="0" err="1"/>
              <a:t>updateUser</a:t>
            </a:r>
            <a:r>
              <a:rPr lang="en-GB" b="1" dirty="0"/>
              <a:t>(String </a:t>
            </a:r>
            <a:r>
              <a:rPr lang="en-GB" b="1" dirty="0" err="1"/>
              <a:t>username,String</a:t>
            </a:r>
            <a:r>
              <a:rPr lang="en-GB" b="1" dirty="0"/>
              <a:t> </a:t>
            </a:r>
            <a:r>
              <a:rPr lang="en-GB" b="1" dirty="0" err="1"/>
              <a:t>key,String</a:t>
            </a:r>
            <a:r>
              <a:rPr lang="en-GB" b="1" dirty="0"/>
              <a:t> value) </a:t>
            </a:r>
            <a:r>
              <a:rPr lang="en-GB" dirty="0"/>
              <a:t>throws </a:t>
            </a:r>
            <a:r>
              <a:rPr lang="en-GB" dirty="0" err="1"/>
              <a:t>SQLException</a:t>
            </a:r>
            <a:r>
              <a:rPr lang="en-GB" dirty="0"/>
              <a:t>, </a:t>
            </a:r>
            <a:r>
              <a:rPr lang="en-GB" dirty="0" err="1"/>
              <a:t>ClassNotFoundException</a:t>
            </a:r>
            <a:r>
              <a:rPr lang="en-GB" dirty="0"/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Connection con = </a:t>
            </a:r>
            <a:r>
              <a:rPr lang="en-GB" dirty="0" err="1"/>
              <a:t>DB_Connection.getConnection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Statement </a:t>
            </a:r>
            <a:r>
              <a:rPr lang="en-GB" dirty="0" err="1"/>
              <a:t>stmt</a:t>
            </a:r>
            <a:r>
              <a:rPr lang="en-GB" dirty="0"/>
              <a:t> = </a:t>
            </a:r>
            <a:r>
              <a:rPr lang="en-GB" dirty="0" err="1"/>
              <a:t>con.createStatement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String update="UPDATE users SET "+key+"='"+value+"' WHERE username = '"+username+"'";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stmt.executeUpdate</a:t>
            </a:r>
            <a:r>
              <a:rPr lang="en-GB" dirty="0"/>
              <a:t>(update);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stmt.close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con.close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}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03" name="Google Shape;503;p4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Παράδειγμα Delete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4" name="Google Shape;504;p40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5" name="Google Shape;505;p40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6" name="Google Shape;506;p40"/>
          <p:cNvSpPr/>
          <p:nvPr/>
        </p:nvSpPr>
        <p:spPr>
          <a:xfrm>
            <a:off x="381000" y="2590800"/>
            <a:ext cx="8077200" cy="18158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public void </a:t>
            </a:r>
            <a:r>
              <a:rPr lang="en-GB" dirty="0" err="1"/>
              <a:t>deleteIncident</a:t>
            </a:r>
            <a:r>
              <a:rPr lang="en-GB" dirty="0"/>
              <a:t>(String id) throws </a:t>
            </a:r>
            <a:r>
              <a:rPr lang="en-GB" dirty="0" err="1"/>
              <a:t>SQLException</a:t>
            </a:r>
            <a:r>
              <a:rPr lang="en-GB" dirty="0"/>
              <a:t>, </a:t>
            </a:r>
            <a:r>
              <a:rPr lang="en-GB" dirty="0" err="1"/>
              <a:t>ClassNotFoundException</a:t>
            </a:r>
            <a:r>
              <a:rPr lang="en-GB" dirty="0"/>
              <a:t>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Connection con = </a:t>
            </a:r>
            <a:r>
              <a:rPr lang="en-GB" dirty="0" err="1"/>
              <a:t>DB_Connection.getConnection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Statement </a:t>
            </a:r>
            <a:r>
              <a:rPr lang="en-GB" dirty="0" err="1"/>
              <a:t>stmt</a:t>
            </a:r>
            <a:r>
              <a:rPr lang="en-GB" dirty="0"/>
              <a:t> = </a:t>
            </a:r>
            <a:r>
              <a:rPr lang="en-GB" dirty="0" err="1"/>
              <a:t>con.createStatement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        String </a:t>
            </a:r>
            <a:r>
              <a:rPr lang="en-GB" b="1" dirty="0" err="1"/>
              <a:t>deleteQuery</a:t>
            </a:r>
            <a:r>
              <a:rPr lang="en-GB" b="1" dirty="0"/>
              <a:t> = "DELETE * FROM incidents WHERE </a:t>
            </a:r>
            <a:r>
              <a:rPr lang="en-GB" b="1" dirty="0" err="1"/>
              <a:t>incident_id</a:t>
            </a:r>
            <a:r>
              <a:rPr lang="en-GB" b="1" dirty="0"/>
              <a:t>='" + id + "'";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stmt.executeUpdate</a:t>
            </a:r>
            <a:r>
              <a:rPr lang="en-GB" dirty="0"/>
              <a:t>(</a:t>
            </a:r>
            <a:r>
              <a:rPr lang="en-GB" dirty="0" err="1"/>
              <a:t>deleteQuery</a:t>
            </a:r>
            <a:r>
              <a:rPr lang="en-GB" dirty="0"/>
              <a:t>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stmt.close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</a:t>
            </a:r>
            <a:r>
              <a:rPr lang="en-GB" dirty="0" err="1"/>
              <a:t>con.close</a:t>
            </a:r>
            <a:r>
              <a:rPr lang="en-GB" dirty="0"/>
              <a:t>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}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97" name="Google Shape;197;p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Εγκατάσταση</a:t>
            </a:r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Αρχικά εγκαταστήσετε το XAMPP για να βλέπετε τη βάση που θα φτιάξουμε σε γραφικό περιβάλλον.</a:t>
            </a:r>
            <a:endParaRPr/>
          </a:p>
          <a:p>
            <a:pPr marL="640080" marR="0" lvl="1" indent="-27432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520"/>
              <a:buFont typeface="Noto Sans Symbols"/>
              <a:buChar char="⮚"/>
            </a:pPr>
            <a:r>
              <a:rPr lang="en-US" sz="2000" b="0" i="0" u="sng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https://www.apachefriends.org/download.html</a:t>
            </a:r>
            <a:r>
              <a:rPr lang="en-US"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  <a:p>
            <a:pPr marL="342900" marR="0" lvl="0" indent="-274319" algn="l" rtl="0"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1672"/>
              <a:buFont typeface="Noto Sans Symbols"/>
              <a:buChar char="❑"/>
            </a:pPr>
            <a:r>
              <a:rPr lang="en-US" sz="22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Κάντε Start σε Apache, MySQL και Tomcat</a:t>
            </a:r>
            <a:endParaRPr/>
          </a:p>
          <a:p>
            <a:pPr marL="640080" marR="0" lvl="1" indent="-27432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1520"/>
              <a:buFont typeface="Noto Sans Symbols"/>
              <a:buChar char="⮚"/>
            </a:pPr>
            <a:r>
              <a:rPr lang="en-US" sz="2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Μπορείτε να έχετε τον ίδιο tomcat και για SQL και για JAVA web applications</a:t>
            </a:r>
            <a:endParaRPr sz="2000" b="0" i="0" u="none" strike="noStrike" cap="non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158496" algn="l" rtl="0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0" name="Google Shape;20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1800" y="3276600"/>
            <a:ext cx="4357277" cy="278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1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12" name="Google Shape;512;p41"/>
          <p:cNvSpPr txBox="1"/>
          <p:nvPr/>
        </p:nvSpPr>
        <p:spPr>
          <a:xfrm>
            <a:off x="5302180" y="3886200"/>
            <a:ext cx="3347864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Κώδικας και επόμενα βήματα</a:t>
            </a:r>
            <a:endParaRPr sz="3600">
              <a:solidFill>
                <a:srgbClr val="3366C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18" name="Google Shape;518;p4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Τρέξτε το servlet στην κλάση InitDatabase, η οποία</a:t>
            </a:r>
            <a:endParaRPr sz="24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Αρχικοποιεί τη βάση και τα tables πατώντας το κουμπί initialize database</a:t>
            </a:r>
            <a:endParaRPr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Βάζει κάποια στοιχεία στα tables</a:t>
            </a:r>
            <a:endParaRPr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Τυπώνει κάποια records στο output του IDE</a:t>
            </a:r>
            <a:endParaRPr/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σε σχόλια κάποια updates και delete αν θέλετε να εξασκηθείτε</a:t>
            </a: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</a:pPr>
            <a:r>
              <a:rPr lang="en-US"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Κάνει αν θέλετε delete όλη τη database</a:t>
            </a:r>
            <a:endParaRPr/>
          </a:p>
          <a:p>
            <a:pPr marL="640080" marR="0" lvl="1" indent="-168148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168148" algn="l" rtl="0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77230B60-A7F6-EFE9-639C-FDE7EAA13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90" y="1084700"/>
            <a:ext cx="5972175" cy="5248275"/>
          </a:xfrm>
          <a:prstGeom prst="rect">
            <a:avLst/>
          </a:prstGeom>
        </p:spPr>
      </p:pic>
      <p:sp>
        <p:nvSpPr>
          <p:cNvPr id="525" name="Google Shape;525;p43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26" name="Google Shape;526;p4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 -  Screenshots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marR="0" lvl="1" indent="-168148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0" name="Google Shape;530;p43"/>
          <p:cNvSpPr/>
          <p:nvPr/>
        </p:nvSpPr>
        <p:spPr>
          <a:xfrm>
            <a:off x="914400" y="1447800"/>
            <a:ext cx="1896894" cy="685800"/>
          </a:xfrm>
          <a:prstGeom prst="rect">
            <a:avLst/>
          </a:prstGeom>
          <a:noFill/>
          <a:ln w="571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4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36" name="Google Shape;536;p4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 -  Screenshots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7" name="Google Shape;537;p44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marR="0" lvl="1" indent="-168148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8" name="Google Shape;538;p44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0" name="Google Shape;540;p44"/>
          <p:cNvSpPr/>
          <p:nvPr/>
        </p:nvSpPr>
        <p:spPr>
          <a:xfrm>
            <a:off x="2514600" y="1243607"/>
            <a:ext cx="411843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TOMCAT LOG IN IDE</a:t>
            </a:r>
            <a:endParaRPr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6F2B2F48-E6B8-0CB6-8D7B-62652E3B0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" y="2121615"/>
            <a:ext cx="9144000" cy="384048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546" name="Google Shape;546;p4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 -  Screenshots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7" name="Google Shape;547;p4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marR="0" lvl="1" indent="-168148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8" name="Google Shape;548;p45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9" name="Google Shape;549;p45"/>
          <p:cNvSpPr/>
          <p:nvPr/>
        </p:nvSpPr>
        <p:spPr>
          <a:xfrm>
            <a:off x="2514600" y="1243607"/>
            <a:ext cx="4118435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TOMCAT LOG IN IDE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 Queries</a:t>
            </a:r>
            <a:endParaRPr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F2DC694C-BD5E-8EFB-C6DA-DFF4F2688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" y="2615406"/>
            <a:ext cx="8714802" cy="219978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556" name="Google Shape;556;p4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Servlet -  Screenshots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7" name="Google Shape;557;p46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0080" marR="0" lvl="1" indent="-168148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endParaRPr sz="22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8" name="Google Shape;558;p46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0" name="Google Shape;560;p46"/>
          <p:cNvSpPr/>
          <p:nvPr/>
        </p:nvSpPr>
        <p:spPr>
          <a:xfrm>
            <a:off x="2133600" y="1025297"/>
            <a:ext cx="52886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Δώστε</a:t>
            </a:r>
            <a:r>
              <a:rPr lang="en-US" sz="18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user και τυπώνει τα στοιχεία</a:t>
            </a:r>
            <a:endParaRPr sz="18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Εικόνα 4">
            <a:extLst>
              <a:ext uri="{FF2B5EF4-FFF2-40B4-BE49-F238E27FC236}">
                <a16:creationId xmlns:a16="http://schemas.microsoft.com/office/drawing/2014/main" id="{1A59C1C8-4906-C93E-9AD2-7EC33DE9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9" y="1588839"/>
            <a:ext cx="7742602" cy="452813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566" name="Google Shape;566;p4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Ενναλακτικά- Τρέξτε τη Main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7" name="Google Shape;567;p4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Τρέξτε τη main στην κλάση InitDatabase, θα κάνει ότι και το Servlet</a:t>
            </a:r>
            <a:endParaRPr/>
          </a:p>
        </p:txBody>
      </p:sp>
      <p:sp>
        <p:nvSpPr>
          <p:cNvPr id="568" name="Google Shape;568;p47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521460AA-EF01-D2FC-B10A-4FE4ED57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">
            <a:extLst>
              <a:ext uri="{FF2B5EF4-FFF2-40B4-BE49-F238E27FC236}">
                <a16:creationId xmlns:a16="http://schemas.microsoft.com/office/drawing/2014/main" id="{34546E9C-4F1D-29C6-32D7-4034CC2453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566" name="Google Shape;566;p47">
            <a:extLst>
              <a:ext uri="{FF2B5EF4-FFF2-40B4-BE49-F238E27FC236}">
                <a16:creationId xmlns:a16="http://schemas.microsoft.com/office/drawing/2014/main" id="{F6548550-B564-D4CC-E283-B10A64969626}"/>
              </a:ext>
            </a:extLst>
          </p:cNvPr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l-GR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Ενναλακτικά- Φορτώστε τη βάση από το αρχείο</a:t>
            </a:r>
            <a:r>
              <a:rPr lang="en-GB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(1/2)</a:t>
            </a:r>
            <a:endParaRPr lang="en-US" sz="36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7" name="Google Shape;567;p47">
            <a:extLst>
              <a:ext uri="{FF2B5EF4-FFF2-40B4-BE49-F238E27FC236}">
                <a16:creationId xmlns:a16="http://schemas.microsoft.com/office/drawing/2014/main" id="{F2BB56CC-A51B-6D24-EC0D-AFD2EA86CDFE}"/>
              </a:ext>
            </a:extLst>
          </p:cNvPr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endParaRPr lang="el-GR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δεν σας δουλέψει με τίποτα ή αν θέλετε να χρησιμοποιήσετε άλλη τρόπο για </a:t>
            </a: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backend</a:t>
            </a:r>
            <a:endParaRPr lang="el-GR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Δημιουργήστε στο </a:t>
            </a:r>
            <a:r>
              <a:rPr lang="en-GB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phphmyadmin</a:t>
            </a: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μια </a:t>
            </a:r>
            <a:r>
              <a:rPr lang="el-GR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βαση</a:t>
            </a: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με όνομα</a:t>
            </a: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hy359_2024</a:t>
            </a: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en-GB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endParaRPr lang="en-GB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endParaRPr lang="el-GR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31627486-F059-40E8-2E62-C069E5E93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76" y="3551802"/>
            <a:ext cx="71913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8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B400655D-DF1B-5792-ADF9-90B8C1306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7">
            <a:extLst>
              <a:ext uri="{FF2B5EF4-FFF2-40B4-BE49-F238E27FC236}">
                <a16:creationId xmlns:a16="http://schemas.microsoft.com/office/drawing/2014/main" id="{6FA2231F-4BCF-814F-2503-68671958B0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566" name="Google Shape;566;p47">
            <a:extLst>
              <a:ext uri="{FF2B5EF4-FFF2-40B4-BE49-F238E27FC236}">
                <a16:creationId xmlns:a16="http://schemas.microsoft.com/office/drawing/2014/main" id="{FB3EB385-9D6D-23C8-D1BB-0001AAAA2B50}"/>
              </a:ext>
            </a:extLst>
          </p:cNvPr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l-GR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Ενναλακτικά- Φορτώστε τη βάση από το αρχείο</a:t>
            </a:r>
            <a:r>
              <a:rPr lang="en-GB" sz="36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(2/2)</a:t>
            </a:r>
            <a:endParaRPr lang="en-US" sz="3600" dirty="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7" name="Google Shape;567;p47">
            <a:extLst>
              <a:ext uri="{FF2B5EF4-FFF2-40B4-BE49-F238E27FC236}">
                <a16:creationId xmlns:a16="http://schemas.microsoft.com/office/drawing/2014/main" id="{EAB18B27-2427-6D3C-C964-DD5E8E60C07F}"/>
              </a:ext>
            </a:extLst>
          </p:cNvPr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endParaRPr lang="el-GR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indent="-274319"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Πάρτε το αρχείο </a:t>
            </a: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hy359_Database_2025.sql</a:t>
            </a:r>
          </a:p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Μπείτε στη βάση, πατήστε εισαγωγή και βάλτε το </a:t>
            </a: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lang="en-GB" sz="2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</a:t>
            </a:r>
            <a:r>
              <a:rPr lang="en-GB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l-GR" sz="2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αρχείο και θα φτιαχτεί η βάση</a:t>
            </a:r>
            <a:endParaRPr lang="en-GB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19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endParaRPr lang="el-GR" sz="2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E53E760F-F620-D484-CF4D-9AC868A07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0" y="2732839"/>
            <a:ext cx="7619828" cy="375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71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574" name="Google Shape;574;p4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Επόμενα Βήματα</a:t>
            </a:r>
            <a:endParaRPr/>
          </a:p>
        </p:txBody>
      </p:sp>
      <p:sp>
        <p:nvSpPr>
          <p:cNvPr id="575" name="Google Shape;575;p48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Χρησιμοποιήστε κομμάτια του κώδικα στο web app σας και κάντε ότι αλλαγές  χρειαστούν για να Κάνετε ότι ζητάει η κάθε άσκηση.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Δε χρειάζεται να τρέξετε ξανά τον κώδικα της main, η βάση και οι πίνακες έχουν ήδη φτιαχτεί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αυτοματοποιήσετε όλη τη διαδικασία θα πρέπει στις φόρμες σας να έχετε ακριβώς τα ίδια ονόματα με τη JAVA και τη βάση!!!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πχ για το τηλέφωνο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html: &lt;form name=’telephone’&gt;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Java: String telephone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SQL: telephone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τη JAVA και την SQL είναι έτοιμα</a:t>
            </a:r>
            <a:r>
              <a:rPr lang="en-US" sz="14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</a:t>
            </a:r>
            <a:endParaRPr/>
          </a:p>
          <a:p>
            <a:pPr marL="640080" marR="0" lvl="1" indent="-197104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6" name="Google Shape;576;p48"/>
          <p:cNvSpPr txBox="1"/>
          <p:nvPr/>
        </p:nvSpPr>
        <p:spPr>
          <a:xfrm>
            <a:off x="142844" y="10847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Εγκατάσταση</a:t>
            </a:r>
            <a:endParaRPr/>
          </a:p>
        </p:txBody>
      </p:sp>
      <p:sp>
        <p:nvSpPr>
          <p:cNvPr id="207" name="Google Shape;207;p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5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Έπειτα συνδέεστε στο ακόλουθο link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00B0F0"/>
              </a:buClr>
              <a:buSzPts val="1368"/>
              <a:buFont typeface="Noto Sans Symbols"/>
              <a:buChar char="❖"/>
            </a:pPr>
            <a:r>
              <a:rPr lang="en-US" sz="1800" b="0" i="0" u="sng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http://localhost/phpmyadmin/index.php?route=/server/databases </a:t>
            </a:r>
            <a:endParaRPr/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Βλέπετε τις βάσεις που υπάρχουν</a:t>
            </a:r>
            <a:endParaRPr/>
          </a:p>
        </p:txBody>
      </p:sp>
      <p:pic>
        <p:nvPicPr>
          <p:cNvPr id="209" name="Google Shape;20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362200"/>
            <a:ext cx="5867400" cy="3734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9"/>
          <p:cNvSpPr txBox="1">
            <a:spLocks noGrp="1"/>
          </p:cNvSpPr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/>
              <a:t>Τέλος Tutorial Βάσης</a:t>
            </a:r>
            <a:endParaRPr/>
          </a:p>
        </p:txBody>
      </p:sp>
      <p:sp>
        <p:nvSpPr>
          <p:cNvPr id="583" name="Google Shape;583;p49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/>
              <a:t>50</a:t>
            </a:fld>
            <a:endParaRPr sz="1400" b="0"/>
          </a:p>
        </p:txBody>
      </p:sp>
      <p:pic>
        <p:nvPicPr>
          <p:cNvPr id="584" name="Google Shape;584;p49" descr="ΕΡΓΑΣΙΑΚΑ: 10 ερωτήσεις και 10 απαντήσεις που σάς ενδιαφέρουν - Γλυφάδα  Metropolita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752600"/>
            <a:ext cx="71437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Εγκατάσταση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Εμείς θα φτιάξουμε την βάση προγραμματιστικά μέσω JAVA κώδικα που σας δίνεται</a:t>
            </a:r>
            <a:endParaRPr/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Τρέχοντας μία main θα φτιαχτούν όλοι οι πίνακες</a:t>
            </a:r>
            <a:endParaRPr/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Ο κώδικας για να συνδεθεί στις βάσεις αυτές, χρειάζεται κάποια credentials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Τα default είναι username: root και κανένα password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έχετε άλλα credentials τα αλλάζετε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Επίσης η βάση γίνεται access μέσω των ακόλουθων επιλογών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URL: "jdbc:mysql://localhost";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Port: 3306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έχετε κάτι διαφορετικό το προσαρμόζετε</a:t>
            </a: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-161036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Σύνδεση με βάση μέσω JAVA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Χρησιμοποιούμε το mysql-connector-java-8.0.25. jar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marR="0" lvl="0" indent="-274320" algn="l" rtl="0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Χρησιμοποιούμε τον κώδικα παρακάτω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1353336" y="1905000"/>
            <a:ext cx="6580171" cy="483209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DB_Connection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 static final String </a:t>
            </a:r>
            <a:r>
              <a:rPr lang="en-US" sz="1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</a:t>
            </a: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"</a:t>
            </a:r>
            <a:r>
              <a:rPr lang="en-US" sz="1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jdbc:mysql</a:t>
            </a: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://localhost";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static final String </a:t>
            </a:r>
            <a:r>
              <a:rPr lang="en-US" sz="1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databaseName</a:t>
            </a: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"HY359_2024";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static final int port = 3306;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static final String username = "root";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static final String password = "";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static Connection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getConnection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throws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SQLException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ClassNotFoundException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//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Class.forName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("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com.mysql.jdbc.Driver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DriverManager.getConnection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+ ":" + port + "/" + </a:t>
            </a:r>
            <a:r>
              <a:rPr lang="en-US" sz="1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databaseName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username, password);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Connection </a:t>
            </a:r>
            <a:r>
              <a:rPr lang="en-US" sz="14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getInitialConnection</a:t>
            </a:r>
            <a:r>
              <a:rPr lang="en-US" sz="14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throws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SQLException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ClassNotFoundException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//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Class.forName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("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com.mysql.jdbc.Driver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return 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DriverManager.getConnection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</a:t>
            </a: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+ ":" + port, username, password);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dirty="0"/>
          </a:p>
        </p:txBody>
      </p:sp>
      <p:sp>
        <p:nvSpPr>
          <p:cNvPr id="227" name="Google Shape;227;p7"/>
          <p:cNvSpPr txBox="1"/>
          <p:nvPr/>
        </p:nvSpPr>
        <p:spPr>
          <a:xfrm>
            <a:off x="8073766" y="4815711"/>
            <a:ext cx="115255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Μόνο την 1</a:t>
            </a:r>
            <a:r>
              <a:rPr lang="en-US" sz="1800" baseline="30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η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φορά πριν φτιαχτεί η βάση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8061574" y="3550517"/>
            <a:ext cx="11525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κάθε επόμενη φορά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4" name="Google Shape;234;p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Κώδικας </a:t>
            </a:r>
            <a:endParaRPr/>
          </a:p>
        </p:txBody>
      </p:sp>
      <p:sp>
        <p:nvSpPr>
          <p:cNvPr id="235" name="Google Shape;235;p8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58496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432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Υπάρχει </a:t>
            </a: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μία κλάση για να περιγράφει ένα record κάθε διαφορετικού πίνακα</a:t>
            </a:r>
            <a:endParaRPr/>
          </a:p>
          <a:p>
            <a:pPr marL="342900" marR="0" lvl="0" indent="-27432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Υπάρχει </a:t>
            </a:r>
            <a:r>
              <a:rPr lang="en-US" sz="16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μία κλάση για λειτουργίες κάθε πίνακα σε SQL</a:t>
            </a:r>
            <a:endParaRPr sz="16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συνάρτηση για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δημιουργία table</a:t>
            </a:r>
            <a:endParaRPr sz="16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συνάρτηση για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INSERT στοιχείου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συνάρτηση για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στοιχείου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συνάρτηση για </a:t>
            </a:r>
            <a:r>
              <a:rPr lang="en-US" sz="16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στοιχείου</a:t>
            </a:r>
            <a:endParaRPr/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συνάρτηση που μετατρέπει ένα JSON σε στιγμιότυπο κλάσης, το οποίο μπορείτε να ανεβάσετε έπειτα στη βάση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αυτοματοποιήσετε τη διαδικασία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 → Server → Database</a:t>
            </a: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Έχει συναρτήσεις που ανακτούν ένα record από τη βάση, πχ ένα χρήστη, και το μετατρέπουν σε json 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αυτοματοποιήσετε τη διαδικασία </a:t>
            </a:r>
            <a:r>
              <a:rPr lang="en-US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Database →  Server → Client</a:t>
            </a: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640080" marR="0" lvl="1" indent="-27432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lang="en-US"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αυτοματοποιήσετε όλη τη διαδικασία θα πρέπει στις φόρμες σας να έχετε ακριβώς τα ίδια ονόματα!!!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πχ για το τηλέφωνο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html: &lt;form name=’telephone’&gt;</a:t>
            </a:r>
            <a:endParaRPr/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Java: String telephone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SQL: telephone</a:t>
            </a: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914400" marR="0" lvl="2" indent="-228600" algn="l" rtl="0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lang="en-US"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τη JAVA και την SQL είναι έτοιμα!</a:t>
            </a:r>
            <a:endParaRPr/>
          </a:p>
          <a:p>
            <a:pPr marL="68580" marR="0" lvl="0" indent="0" algn="l" rtl="0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"/>
          <p:cNvSpPr txBox="1">
            <a:spLocks noGrp="1"/>
          </p:cNvSpPr>
          <p:nvPr>
            <p:ph type="sldNum" idx="12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2" name="Google Shape;242;p9"/>
          <p:cNvSpPr txBox="1"/>
          <p:nvPr/>
        </p:nvSpPr>
        <p:spPr>
          <a:xfrm>
            <a:off x="5334000" y="3886200"/>
            <a:ext cx="33478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Πίνακες και JAVA Classes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4944</Words>
  <Application>Microsoft Office PowerPoint</Application>
  <PresentationFormat>Προβολή στην οθόνη (4:3)</PresentationFormat>
  <Paragraphs>779</Paragraphs>
  <Slides>50</Slides>
  <Notes>50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50</vt:i4>
      </vt:variant>
    </vt:vector>
  </HeadingPairs>
  <TitlesOfParts>
    <vt:vector size="56" baseType="lpstr">
      <vt:lpstr>Noto Sans Symbols</vt:lpstr>
      <vt:lpstr>Arial</vt:lpstr>
      <vt:lpstr>Calibri</vt:lpstr>
      <vt:lpstr>GFS Neohellenic</vt:lpstr>
      <vt:lpstr>Century Gothic</vt:lpstr>
      <vt:lpstr>Austin</vt:lpstr>
      <vt:lpstr>Hy359: Web Programming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Κώδικας για δημιουργία Βάσης και κενών tables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Τέλος Tutorial Βάσης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Yiannis Tzitzikas</dc:creator>
  <cp:lastModifiedBy>Mιχάλης Μουνταντωνάκης</cp:lastModifiedBy>
  <cp:revision>2</cp:revision>
  <dcterms:created xsi:type="dcterms:W3CDTF">2006-08-16T00:00:00Z</dcterms:created>
  <dcterms:modified xsi:type="dcterms:W3CDTF">2024-10-25T10:44:37Z</dcterms:modified>
</cp:coreProperties>
</file>