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Quicksan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slide" Target="slides/slide.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icksand-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Quicksan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319175" y="2157318"/>
            <a:ext cx="6680399" cy="1159799"/>
          </a:xfrm>
          <a:prstGeom prst="rect">
            <a:avLst/>
          </a:prstGeom>
        </p:spPr>
        <p:txBody>
          <a:bodyPr anchorCtr="0" anchor="t"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cxnSp>
        <p:nvCxnSpPr>
          <p:cNvPr id="10" name="Shape 10"/>
          <p:cNvCxnSpPr>
            <a:stCxn id="11" idx="4"/>
          </p:cNvCxnSpPr>
          <p:nvPr/>
        </p:nvCxnSpPr>
        <p:spPr>
          <a:xfrm>
            <a:off x="903750" y="2672925"/>
            <a:ext cx="0" cy="2470800"/>
          </a:xfrm>
          <a:prstGeom prst="straightConnector1">
            <a:avLst/>
          </a:prstGeom>
          <a:noFill/>
          <a:ln cap="flat" cmpd="sng" w="9525">
            <a:solidFill>
              <a:srgbClr val="999FA9"/>
            </a:solidFill>
            <a:prstDash val="solid"/>
            <a:round/>
            <a:headEnd len="lg" w="lg" type="none"/>
            <a:tailEnd len="lg" w="lg" type="none"/>
          </a:ln>
        </p:spPr>
      </p:cxnSp>
      <p:sp>
        <p:nvSpPr>
          <p:cNvPr id="11" name="Shape 11"/>
          <p:cNvSpPr/>
          <p:nvPr/>
        </p:nvSpPr>
        <p:spPr>
          <a:xfrm>
            <a:off x="769050" y="2470725"/>
            <a:ext cx="269400" cy="202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txBox="1"/>
          <p:nvPr>
            <p:ph type="ctrTitle"/>
          </p:nvPr>
        </p:nvSpPr>
        <p:spPr>
          <a:xfrm>
            <a:off x="1530175" y="2307787"/>
            <a:ext cx="6767100" cy="532199"/>
          </a:xfrm>
          <a:prstGeom prst="rect">
            <a:avLst/>
          </a:prstGeom>
        </p:spPr>
        <p:txBody>
          <a:bodyPr anchorCtr="0" anchor="ctr"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4" name="Shape 14"/>
          <p:cNvSpPr txBox="1"/>
          <p:nvPr>
            <p:ph idx="1" type="subTitle"/>
          </p:nvPr>
        </p:nvSpPr>
        <p:spPr>
          <a:xfrm>
            <a:off x="1530175" y="2782912"/>
            <a:ext cx="6927899" cy="353100"/>
          </a:xfrm>
          <a:prstGeom prst="rect">
            <a:avLst/>
          </a:prstGeom>
        </p:spPr>
        <p:txBody>
          <a:bodyPr anchorCtr="0" anchor="t" bIns="91425" lIns="91425" rIns="91425" tIns="91425"/>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15" name="Shape 1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6" name="Shape 16"/>
          <p:cNvSpPr/>
          <p:nvPr/>
        </p:nvSpPr>
        <p:spPr>
          <a:xfrm>
            <a:off x="493600" y="2264137"/>
            <a:ext cx="820200" cy="615299"/>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57" name="Shape 57"/>
        <p:cNvGrpSpPr/>
        <p:nvPr/>
      </p:nvGrpSpPr>
      <p:grpSpPr>
        <a:xfrm>
          <a:off x="0" y="0"/>
          <a:ext cx="0" cy="0"/>
          <a:chOff x="0" y="0"/>
          <a:chExt cx="0" cy="0"/>
        </a:xfrm>
      </p:grpSpPr>
      <p:sp>
        <p:nvSpPr>
          <p:cNvPr id="58" name="Shape 58"/>
          <p:cNvSpPr txBox="1"/>
          <p:nvPr>
            <p:ph type="ctrTitle"/>
          </p:nvPr>
        </p:nvSpPr>
        <p:spPr>
          <a:xfrm>
            <a:off x="311708" y="744575"/>
            <a:ext cx="8520599" cy="2052599"/>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9" name="Shape 59"/>
          <p:cNvSpPr txBox="1"/>
          <p:nvPr>
            <p:ph idx="1" type="subTitle"/>
          </p:nvPr>
        </p:nvSpPr>
        <p:spPr>
          <a:xfrm>
            <a:off x="311700" y="2834125"/>
            <a:ext cx="8520599"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60" name="Shape 6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7" name="Shape 17"/>
        <p:cNvGrpSpPr/>
        <p:nvPr/>
      </p:nvGrpSpPr>
      <p:grpSpPr>
        <a:xfrm>
          <a:off x="0" y="0"/>
          <a:ext cx="0" cy="0"/>
          <a:chOff x="0" y="0"/>
          <a:chExt cx="0" cy="0"/>
        </a:xfrm>
      </p:grpSpPr>
      <p:sp>
        <p:nvSpPr>
          <p:cNvPr id="18" name="Shape 18"/>
          <p:cNvSpPr txBox="1"/>
          <p:nvPr>
            <p:ph idx="1" type="body"/>
          </p:nvPr>
        </p:nvSpPr>
        <p:spPr>
          <a:xfrm>
            <a:off x="1633225" y="2161800"/>
            <a:ext cx="6700500" cy="819899"/>
          </a:xfrm>
          <a:prstGeom prst="rect">
            <a:avLst/>
          </a:prstGeom>
        </p:spPr>
        <p:txBody>
          <a:bodyPr anchorCtr="0" anchor="ctr" bIns="91425" lIns="91425" rIns="91425" tIns="91425"/>
          <a:lstStyle>
            <a:lvl1pPr lvl="0" rtl="0">
              <a:spcBef>
                <a:spcPts val="0"/>
              </a:spcBef>
              <a:buClr>
                <a:srgbClr val="39C0BA"/>
              </a:buClr>
              <a:buSzPct val="100000"/>
              <a:defRPr i="1" sz="2800">
                <a:solidFill>
                  <a:srgbClr val="39C0BA"/>
                </a:solidFill>
              </a:defRPr>
            </a:lvl1pPr>
            <a:lvl2pPr lvl="1" rtl="0">
              <a:spcBef>
                <a:spcPts val="0"/>
              </a:spcBef>
              <a:buClr>
                <a:srgbClr val="39C0BA"/>
              </a:buClr>
              <a:buSzPct val="100000"/>
              <a:defRPr i="1" sz="2800">
                <a:solidFill>
                  <a:srgbClr val="39C0BA"/>
                </a:solidFill>
              </a:defRPr>
            </a:lvl2pPr>
            <a:lvl3pPr lvl="2" rtl="0">
              <a:spcBef>
                <a:spcPts val="0"/>
              </a:spcBef>
              <a:buClr>
                <a:srgbClr val="39C0BA"/>
              </a:buClr>
              <a:buSzPct val="100000"/>
              <a:defRPr i="1" sz="2800">
                <a:solidFill>
                  <a:srgbClr val="39C0BA"/>
                </a:solidFill>
              </a:defRPr>
            </a:lvl3pPr>
            <a:lvl4pPr lvl="3" rtl="0">
              <a:spcBef>
                <a:spcPts val="0"/>
              </a:spcBef>
              <a:buClr>
                <a:srgbClr val="39C0BA"/>
              </a:buClr>
              <a:buSzPct val="100000"/>
              <a:defRPr i="1" sz="2800">
                <a:solidFill>
                  <a:srgbClr val="39C0BA"/>
                </a:solidFill>
              </a:defRPr>
            </a:lvl4pPr>
            <a:lvl5pPr lvl="4" rtl="0">
              <a:spcBef>
                <a:spcPts val="0"/>
              </a:spcBef>
              <a:buClr>
                <a:srgbClr val="39C0BA"/>
              </a:buClr>
              <a:buSzPct val="100000"/>
              <a:defRPr i="1" sz="2800">
                <a:solidFill>
                  <a:srgbClr val="39C0BA"/>
                </a:solidFill>
              </a:defRPr>
            </a:lvl5pPr>
            <a:lvl6pPr lvl="5" rtl="0">
              <a:spcBef>
                <a:spcPts val="0"/>
              </a:spcBef>
              <a:buClr>
                <a:srgbClr val="39C0BA"/>
              </a:buClr>
              <a:buSzPct val="100000"/>
              <a:defRPr i="1" sz="2800">
                <a:solidFill>
                  <a:srgbClr val="39C0BA"/>
                </a:solidFill>
              </a:defRPr>
            </a:lvl6pPr>
            <a:lvl7pPr lvl="6" rtl="0">
              <a:spcBef>
                <a:spcPts val="0"/>
              </a:spcBef>
              <a:buClr>
                <a:srgbClr val="39C0BA"/>
              </a:buClr>
              <a:buSzPct val="100000"/>
              <a:defRPr i="1" sz="2800">
                <a:solidFill>
                  <a:srgbClr val="39C0BA"/>
                </a:solidFill>
              </a:defRPr>
            </a:lvl7pPr>
            <a:lvl8pPr lvl="7" rtl="0">
              <a:spcBef>
                <a:spcPts val="0"/>
              </a:spcBef>
              <a:buClr>
                <a:srgbClr val="39C0BA"/>
              </a:buClr>
              <a:buSzPct val="100000"/>
              <a:defRPr i="1" sz="2800">
                <a:solidFill>
                  <a:srgbClr val="39C0BA"/>
                </a:solidFill>
              </a:defRPr>
            </a:lvl8pPr>
            <a:lvl9pPr lvl="8">
              <a:spcBef>
                <a:spcPts val="0"/>
              </a:spcBef>
              <a:buClr>
                <a:srgbClr val="39C0BA"/>
              </a:buClr>
              <a:buSzPct val="100000"/>
              <a:defRPr i="1" sz="2800">
                <a:solidFill>
                  <a:srgbClr val="39C0BA"/>
                </a:solidFill>
              </a:defRPr>
            </a:lvl9pPr>
          </a:lstStyle>
          <a:p/>
        </p:txBody>
      </p:sp>
      <p:cxnSp>
        <p:nvCxnSpPr>
          <p:cNvPr id="19" name="Shape 19"/>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20" name="Shape 20"/>
          <p:cNvSpPr/>
          <p:nvPr/>
        </p:nvSpPr>
        <p:spPr>
          <a:xfrm>
            <a:off x="493600" y="2264137"/>
            <a:ext cx="820200" cy="615299"/>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 name="Shape 21"/>
          <p:cNvSpPr txBox="1"/>
          <p:nvPr/>
        </p:nvSpPr>
        <p:spPr>
          <a:xfrm>
            <a:off x="208000" y="2322128"/>
            <a:ext cx="1306200" cy="653699"/>
          </a:xfrm>
          <a:prstGeom prst="rect">
            <a:avLst/>
          </a:prstGeom>
          <a:noFill/>
          <a:ln>
            <a:noFill/>
          </a:ln>
        </p:spPr>
        <p:txBody>
          <a:bodyPr anchorCtr="0" anchor="t" bIns="91425" lIns="91425" rIns="91425" tIns="91425">
            <a:noAutofit/>
          </a:bodyPr>
          <a:lstStyle/>
          <a:p>
            <a:pPr lvl="0" rtl="0" algn="ctr">
              <a:spcBef>
                <a:spcPts val="0"/>
              </a:spcBef>
              <a:buNone/>
            </a:pPr>
            <a:r>
              <a:rPr b="1" lang="el" sz="4800">
                <a:solidFill>
                  <a:srgbClr val="39C0BA"/>
                </a:solidFill>
                <a:latin typeface="Quicksand"/>
                <a:ea typeface="Quicksand"/>
                <a:cs typeface="Quicksand"/>
                <a:sym typeface="Quicksand"/>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2" name="Shape 22"/>
        <p:cNvGrpSpPr/>
        <p:nvPr/>
      </p:nvGrpSpPr>
      <p:grpSpPr>
        <a:xfrm>
          <a:off x="0" y="0"/>
          <a:ext cx="0" cy="0"/>
          <a:chOff x="0" y="0"/>
          <a:chExt cx="0" cy="0"/>
        </a:xfrm>
      </p:grpSpPr>
      <p:cxnSp>
        <p:nvCxnSpPr>
          <p:cNvPr id="23" name="Shape 23"/>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24" name="Shape 24"/>
          <p:cNvSpPr/>
          <p:nvPr/>
        </p:nvSpPr>
        <p:spPr>
          <a:xfrm>
            <a:off x="808725" y="600562"/>
            <a:ext cx="190200" cy="1428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69050" y="1396425"/>
            <a:ext cx="269400" cy="202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 name="Shape 26"/>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27" name="Shape 27"/>
          <p:cNvSpPr txBox="1"/>
          <p:nvPr>
            <p:ph idx="1" type="body"/>
          </p:nvPr>
        </p:nvSpPr>
        <p:spPr>
          <a:xfrm>
            <a:off x="1165497" y="1200150"/>
            <a:ext cx="6858000" cy="3725699"/>
          </a:xfrm>
          <a:prstGeom prst="rect">
            <a:avLst/>
          </a:prstGeom>
        </p:spPr>
        <p:txBody>
          <a:bodyPr anchorCtr="0" anchor="t" bIns="91425" lIns="91425" rIns="91425" tIns="91425"/>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8" name="Shape 28"/>
        <p:cNvGrpSpPr/>
        <p:nvPr/>
      </p:nvGrpSpPr>
      <p:grpSpPr>
        <a:xfrm>
          <a:off x="0" y="0"/>
          <a:ext cx="0" cy="0"/>
          <a:chOff x="0" y="0"/>
          <a:chExt cx="0" cy="0"/>
        </a:xfrm>
      </p:grpSpPr>
      <p:sp>
        <p:nvSpPr>
          <p:cNvPr id="29" name="Shape 29"/>
          <p:cNvSpPr txBox="1"/>
          <p:nvPr>
            <p:ph type="title"/>
          </p:nvPr>
        </p:nvSpPr>
        <p:spPr>
          <a:xfrm>
            <a:off x="1165475" y="499481"/>
            <a:ext cx="6858000" cy="345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1165474" y="1200150"/>
            <a:ext cx="3306900" cy="3725699"/>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sp>
        <p:nvSpPr>
          <p:cNvPr id="31" name="Shape 31"/>
          <p:cNvSpPr txBox="1"/>
          <p:nvPr>
            <p:ph idx="2" type="body"/>
          </p:nvPr>
        </p:nvSpPr>
        <p:spPr>
          <a:xfrm>
            <a:off x="4671569" y="1200150"/>
            <a:ext cx="3306900" cy="3725699"/>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cxnSp>
        <p:nvCxnSpPr>
          <p:cNvPr id="32" name="Shape 32"/>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33" name="Shape 33"/>
          <p:cNvSpPr/>
          <p:nvPr/>
        </p:nvSpPr>
        <p:spPr>
          <a:xfrm>
            <a:off x="808725" y="600562"/>
            <a:ext cx="190200" cy="1428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69050" y="1396425"/>
            <a:ext cx="269400" cy="202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5" name="Shape 35"/>
        <p:cNvGrpSpPr/>
        <p:nvPr/>
      </p:nvGrpSpPr>
      <p:grpSpPr>
        <a:xfrm>
          <a:off x="0" y="0"/>
          <a:ext cx="0" cy="0"/>
          <a:chOff x="0" y="0"/>
          <a:chExt cx="0" cy="0"/>
        </a:xfrm>
      </p:grpSpPr>
      <p:sp>
        <p:nvSpPr>
          <p:cNvPr id="36" name="Shape 36"/>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165475" y="1255481"/>
            <a:ext cx="2403599"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8" name="Shape 38"/>
          <p:cNvSpPr txBox="1"/>
          <p:nvPr>
            <p:ph idx="2" type="body"/>
          </p:nvPr>
        </p:nvSpPr>
        <p:spPr>
          <a:xfrm>
            <a:off x="3692249" y="1255481"/>
            <a:ext cx="2403599"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9" name="Shape 39"/>
          <p:cNvSpPr txBox="1"/>
          <p:nvPr>
            <p:ph idx="3" type="body"/>
          </p:nvPr>
        </p:nvSpPr>
        <p:spPr>
          <a:xfrm>
            <a:off x="6219023" y="1255481"/>
            <a:ext cx="2403599"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40" name="Shape 40"/>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41" name="Shape 41"/>
          <p:cNvSpPr/>
          <p:nvPr/>
        </p:nvSpPr>
        <p:spPr>
          <a:xfrm>
            <a:off x="808725" y="600562"/>
            <a:ext cx="190200" cy="1428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769050" y="1396425"/>
            <a:ext cx="269400" cy="202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1165475" y="499481"/>
            <a:ext cx="6858000" cy="345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45" name="Shape 4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46" name="Shape 46"/>
          <p:cNvSpPr/>
          <p:nvPr/>
        </p:nvSpPr>
        <p:spPr>
          <a:xfrm>
            <a:off x="808725" y="600562"/>
            <a:ext cx="190200" cy="1428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1165475" y="4331317"/>
            <a:ext cx="7521300" cy="434100"/>
          </a:xfrm>
          <a:prstGeom prst="rect">
            <a:avLst/>
          </a:prstGeom>
        </p:spPr>
        <p:txBody>
          <a:bodyPr anchorCtr="0" anchor="t" bIns="91425" lIns="91425" rIns="91425" tIns="91425"/>
          <a:lstStyle>
            <a:lvl1pPr lvl="0">
              <a:spcBef>
                <a:spcPts val="360"/>
              </a:spcBef>
              <a:buSzPct val="100000"/>
              <a:buNone/>
              <a:defRPr sz="1800"/>
            </a:lvl1pPr>
          </a:lstStyle>
          <a:p/>
        </p:txBody>
      </p:sp>
      <p:cxnSp>
        <p:nvCxnSpPr>
          <p:cNvPr id="49" name="Shape 49"/>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50" name="Shape 50"/>
          <p:cNvSpPr/>
          <p:nvPr/>
        </p:nvSpPr>
        <p:spPr>
          <a:xfrm>
            <a:off x="808650" y="4464637"/>
            <a:ext cx="190200" cy="1428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cxnSp>
        <p:nvCxnSpPr>
          <p:cNvPr id="52" name="Shape 52"/>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53" name="Shape 53"/>
          <p:cNvSpPr/>
          <p:nvPr/>
        </p:nvSpPr>
        <p:spPr>
          <a:xfrm>
            <a:off x="808650" y="2500425"/>
            <a:ext cx="190200" cy="1428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key color">
    <p:bg>
      <p:bgPr>
        <a:solidFill>
          <a:srgbClr val="39C0BA"/>
        </a:solidFill>
      </p:bgPr>
    </p:bg>
    <p:spTree>
      <p:nvGrpSpPr>
        <p:cNvPr id="54" name="Shape 54"/>
        <p:cNvGrpSpPr/>
        <p:nvPr/>
      </p:nvGrpSpPr>
      <p:grpSpPr>
        <a:xfrm>
          <a:off x="0" y="0"/>
          <a:ext cx="0" cy="0"/>
          <a:chOff x="0" y="0"/>
          <a:chExt cx="0" cy="0"/>
        </a:xfrm>
      </p:grpSpPr>
      <p:cxnSp>
        <p:nvCxnSpPr>
          <p:cNvPr id="55" name="Shape 55"/>
          <p:cNvCxnSpPr/>
          <p:nvPr/>
        </p:nvCxnSpPr>
        <p:spPr>
          <a:xfrm>
            <a:off x="903825" y="-5943"/>
            <a:ext cx="0" cy="5149500"/>
          </a:xfrm>
          <a:prstGeom prst="straightConnector1">
            <a:avLst/>
          </a:prstGeom>
          <a:noFill/>
          <a:ln cap="flat" cmpd="sng" w="9525">
            <a:solidFill>
              <a:srgbClr val="2E3037"/>
            </a:solidFill>
            <a:prstDash val="solid"/>
            <a:round/>
            <a:headEnd len="lg" w="lg" type="none"/>
            <a:tailEnd len="lg" w="lg" type="none"/>
          </a:ln>
        </p:spPr>
      </p:cxnSp>
      <p:sp>
        <p:nvSpPr>
          <p:cNvPr id="56" name="Shape 56"/>
          <p:cNvSpPr/>
          <p:nvPr/>
        </p:nvSpPr>
        <p:spPr>
          <a:xfrm>
            <a:off x="808650" y="2500425"/>
            <a:ext cx="190200" cy="142800"/>
          </a:xfrm>
          <a:prstGeom prst="ellipse">
            <a:avLst/>
          </a:prstGeom>
          <a:solidFill>
            <a:srgbClr val="39C0BA"/>
          </a:solidFill>
          <a:ln cap="flat" cmpd="sng" w="952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65475" y="499481"/>
            <a:ext cx="6858000" cy="345000"/>
          </a:xfrm>
          <a:prstGeom prst="rect">
            <a:avLst/>
          </a:prstGeom>
          <a:noFill/>
          <a:ln>
            <a:noFill/>
          </a:ln>
        </p:spPr>
        <p:txBody>
          <a:bodyPr anchorCtr="0" anchor="b" bIns="91425" lIns="91425" rIns="91425" tIns="91425"/>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7" name="Shape 7"/>
          <p:cNvSpPr txBox="1"/>
          <p:nvPr>
            <p:ph idx="1" type="body"/>
          </p:nvPr>
        </p:nvSpPr>
        <p:spPr>
          <a:xfrm>
            <a:off x="1165497" y="1200150"/>
            <a:ext cx="6858000" cy="3725699"/>
          </a:xfrm>
          <a:prstGeom prst="rect">
            <a:avLst/>
          </a:prstGeom>
          <a:noFill/>
          <a:ln>
            <a:noFill/>
          </a:ln>
        </p:spPr>
        <p:txBody>
          <a:bodyPr anchorCtr="0" anchor="t" bIns="91425" lIns="91425" rIns="91425" tIns="91425"/>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xml"/><Relationship Id="rId3" Type="http://schemas.openxmlformats.org/officeDocument/2006/relationships/image" Target="../media/image00.png"/><Relationship Id="rId4" Type="http://schemas.openxmlformats.org/officeDocument/2006/relationships/image" Target="../media/image01.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 Id="rId4"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png"/><Relationship Id="rId4"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0.png"/><Relationship Id="rId4"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0.png"/><Relationship Id="rId4"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0.png"/><Relationship Id="rId4"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0.png"/><Relationship Id="rId4"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0.png"/><Relationship Id="rId4"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0.png"/><Relationship Id="rId4" Type="http://schemas.openxmlformats.org/officeDocument/2006/relationships/image" Target="../media/image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0.png"/><Relationship Id="rId4"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class.uowm.gr/modules/document/index.php?course=ICTE238&amp;openDir=/54665847POHr/564de7b7OqpP" TargetMode="External"/><Relationship Id="rId4" Type="http://schemas.openxmlformats.org/officeDocument/2006/relationships/image" Target="../media/image00.png"/><Relationship Id="rId5"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6.png"/><Relationship Id="rId6" Type="http://schemas.openxmlformats.org/officeDocument/2006/relationships/image" Target="../media/image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0.png"/><Relationship Id="rId4" Type="http://schemas.openxmlformats.org/officeDocument/2006/relationships/image" Target="../media/image0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0.png"/><Relationship Id="rId4"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 Id="rId4" Type="http://schemas.openxmlformats.org/officeDocument/2006/relationships/image" Target="../media/image01.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311708" y="163400"/>
            <a:ext cx="8520599" cy="2052599"/>
          </a:xfrm>
          <a:prstGeom prst="rect">
            <a:avLst/>
          </a:prstGeom>
        </p:spPr>
        <p:txBody>
          <a:bodyPr anchorCtr="0" anchor="b" bIns="91425" lIns="91425" rIns="91425" tIns="91425">
            <a:noAutofit/>
          </a:bodyPr>
          <a:lstStyle/>
          <a:p>
            <a:pPr lvl="0" rtl="0">
              <a:spcBef>
                <a:spcPts val="0"/>
              </a:spcBef>
              <a:buNone/>
            </a:pPr>
            <a:r>
              <a:rPr lang="el" sz="4800">
                <a:latin typeface="Trebuchet MS"/>
                <a:ea typeface="Trebuchet MS"/>
                <a:cs typeface="Trebuchet MS"/>
                <a:sym typeface="Trebuchet MS"/>
              </a:rPr>
              <a:t>Kozani City Guide </a:t>
            </a:r>
          </a:p>
          <a:p>
            <a:pPr lvl="0">
              <a:spcBef>
                <a:spcPts val="0"/>
              </a:spcBef>
              <a:buNone/>
            </a:pPr>
            <a:r>
              <a:rPr lang="el" sz="4800">
                <a:latin typeface="Trebuchet MS"/>
                <a:ea typeface="Trebuchet MS"/>
                <a:cs typeface="Trebuchet MS"/>
                <a:sym typeface="Trebuchet MS"/>
              </a:rPr>
              <a:t>Service</a:t>
            </a:r>
          </a:p>
        </p:txBody>
      </p:sp>
      <p:sp>
        <p:nvSpPr>
          <p:cNvPr id="66" name="Shape 66"/>
          <p:cNvSpPr txBox="1"/>
          <p:nvPr>
            <p:ph idx="1" type="subTitle"/>
          </p:nvPr>
        </p:nvSpPr>
        <p:spPr>
          <a:xfrm>
            <a:off x="0" y="2509600"/>
            <a:ext cx="9144000" cy="2634000"/>
          </a:xfrm>
          <a:prstGeom prst="rect">
            <a:avLst/>
          </a:prstGeom>
        </p:spPr>
        <p:txBody>
          <a:bodyPr anchorCtr="0" anchor="t" bIns="91425" lIns="91425" rIns="91425" tIns="91425">
            <a:noAutofit/>
          </a:bodyPr>
          <a:lstStyle/>
          <a:p>
            <a:pPr indent="387350" lvl="0" marL="1371600" rtl="0" algn="l">
              <a:spcBef>
                <a:spcPts val="0"/>
              </a:spcBef>
              <a:buClr>
                <a:schemeClr val="dk1"/>
              </a:buClr>
              <a:buSzPct val="55000"/>
              <a:buFont typeface="Arial"/>
              <a:buNone/>
            </a:pPr>
            <a:r>
              <a:rPr lang="el" sz="2000">
                <a:latin typeface="Trebuchet MS"/>
                <a:ea typeface="Trebuchet MS"/>
                <a:cs typeface="Trebuchet MS"/>
                <a:sym typeface="Trebuchet MS"/>
              </a:rPr>
              <a:t>Επιβλέπων Καθηγητής: Δημόκας Νικόλαος</a:t>
            </a:r>
          </a:p>
          <a:p>
            <a:pPr lvl="0" rtl="0" algn="l">
              <a:spcBef>
                <a:spcPts val="0"/>
              </a:spcBef>
              <a:buNone/>
            </a:pPr>
            <a:r>
              <a:rPr lang="el" sz="1000">
                <a:latin typeface="Trebuchet MS"/>
                <a:ea typeface="Trebuchet MS"/>
                <a:cs typeface="Trebuchet MS"/>
                <a:sym typeface="Trebuchet MS"/>
              </a:rPr>
              <a:t>					</a:t>
            </a:r>
          </a:p>
          <a:p>
            <a:pPr indent="457200" lvl="0" marL="1371600" rtl="0" algn="l">
              <a:spcBef>
                <a:spcPts val="0"/>
              </a:spcBef>
              <a:buNone/>
            </a:pPr>
            <a:r>
              <a:rPr lang="el" sz="2000">
                <a:latin typeface="Trebuchet MS"/>
                <a:ea typeface="Trebuchet MS"/>
                <a:cs typeface="Trebuchet MS"/>
                <a:sym typeface="Trebuchet MS"/>
              </a:rPr>
              <a:t>Φοιτητές: 						       </a:t>
            </a:r>
          </a:p>
          <a:p>
            <a:pPr indent="457200" lvl="0" marL="1828800" rtl="0" algn="l">
              <a:spcBef>
                <a:spcPts val="0"/>
              </a:spcBef>
              <a:buNone/>
            </a:pPr>
            <a:r>
              <a:rPr lang="el" sz="2000">
                <a:latin typeface="Trebuchet MS"/>
                <a:ea typeface="Trebuchet MS"/>
                <a:cs typeface="Trebuchet MS"/>
                <a:sym typeface="Trebuchet MS"/>
              </a:rPr>
              <a:t>Καρυπίδης Πάρις Αλέξανδρος</a:t>
            </a:r>
          </a:p>
          <a:p>
            <a:pPr indent="0" lvl="0" marL="2286000" rtl="0" algn="l">
              <a:spcBef>
                <a:spcPts val="0"/>
              </a:spcBef>
              <a:buNone/>
            </a:pPr>
            <a:r>
              <a:rPr lang="el" sz="2000">
                <a:latin typeface="Trebuchet MS"/>
                <a:ea typeface="Trebuchet MS"/>
                <a:cs typeface="Trebuchet MS"/>
                <a:sym typeface="Trebuchet MS"/>
              </a:rPr>
              <a:t>Μουκούλης Αχιλλέας</a:t>
            </a:r>
          </a:p>
        </p:txBody>
      </p:sp>
      <p:pic>
        <p:nvPicPr>
          <p:cNvPr id="67" name="Shape 67"/>
          <p:cNvPicPr preferRelativeResize="0"/>
          <p:nvPr/>
        </p:nvPicPr>
        <p:blipFill>
          <a:blip r:embed="rId3">
            <a:alphaModFix/>
          </a:blip>
          <a:stretch>
            <a:fillRect/>
          </a:stretch>
        </p:blipFill>
        <p:spPr>
          <a:xfrm>
            <a:off x="173350" y="163399"/>
            <a:ext cx="479955" cy="499924"/>
          </a:xfrm>
          <a:prstGeom prst="rect">
            <a:avLst/>
          </a:prstGeom>
          <a:noFill/>
          <a:ln>
            <a:noFill/>
          </a:ln>
        </p:spPr>
      </p:pic>
      <p:pic>
        <p:nvPicPr>
          <p:cNvPr id="68" name="Shape 68"/>
          <p:cNvPicPr preferRelativeResize="0"/>
          <p:nvPr/>
        </p:nvPicPr>
        <p:blipFill>
          <a:blip r:embed="rId4">
            <a:alphaModFix/>
          </a:blip>
          <a:stretch>
            <a:fillRect/>
          </a:stretch>
        </p:blipFill>
        <p:spPr>
          <a:xfrm>
            <a:off x="694469" y="165614"/>
            <a:ext cx="479955" cy="495480"/>
          </a:xfrm>
          <a:prstGeom prst="rect">
            <a:avLst/>
          </a:prstGeom>
          <a:noFill/>
          <a:ln>
            <a:noFill/>
          </a:ln>
        </p:spPr>
      </p:pic>
      <p:sp>
        <p:nvSpPr>
          <p:cNvPr id="69" name="Shape 69"/>
          <p:cNvSpPr txBox="1"/>
          <p:nvPr/>
        </p:nvSpPr>
        <p:spPr>
          <a:xfrm>
            <a:off x="0" y="4784650"/>
            <a:ext cx="9144000" cy="358799"/>
          </a:xfrm>
          <a:prstGeom prst="rect">
            <a:avLst/>
          </a:prstGeom>
          <a:noFill/>
          <a:ln>
            <a:noFill/>
          </a:ln>
        </p:spPr>
        <p:txBody>
          <a:bodyPr anchorCtr="0" anchor="t" bIns="91425" lIns="91425" rIns="91425" tIns="91425">
            <a:noAutofit/>
          </a:bodyPr>
          <a:lstStyle/>
          <a:p>
            <a:pPr lv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1165475" y="499481"/>
            <a:ext cx="6858000" cy="345000"/>
          </a:xfrm>
          <a:prstGeom prst="rect">
            <a:avLst/>
          </a:prstGeom>
        </p:spPr>
        <p:txBody>
          <a:bodyPr anchorCtr="0" anchor="b" bIns="91425" lIns="91425" rIns="91425" tIns="91425">
            <a:noAutofit/>
          </a:bodyPr>
          <a:lstStyle/>
          <a:p>
            <a:pPr lvl="0" algn="ctr">
              <a:spcBef>
                <a:spcPts val="0"/>
              </a:spcBef>
              <a:buNone/>
            </a:pPr>
            <a:r>
              <a:rPr lang="el" sz="3000">
                <a:latin typeface="Trebuchet MS"/>
                <a:ea typeface="Trebuchet MS"/>
                <a:cs typeface="Trebuchet MS"/>
                <a:sym typeface="Trebuchet MS"/>
              </a:rPr>
              <a:t>Περιεχόμενα</a:t>
            </a:r>
          </a:p>
        </p:txBody>
      </p:sp>
      <p:sp>
        <p:nvSpPr>
          <p:cNvPr id="75" name="Shape 75"/>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30200" lvl="0" marL="457200" rtl="0">
              <a:spcBef>
                <a:spcPts val="0"/>
              </a:spcBef>
              <a:buSzPct val="100000"/>
              <a:buFont typeface="Trebuchet MS"/>
            </a:pPr>
            <a:r>
              <a:rPr lang="el" sz="1600">
                <a:latin typeface="Trebuchet MS"/>
                <a:ea typeface="Trebuchet MS"/>
                <a:cs typeface="Trebuchet MS"/>
                <a:sym typeface="Trebuchet MS"/>
              </a:rPr>
              <a:t>Εισαγωγή</a:t>
            </a:r>
          </a:p>
          <a:p>
            <a:pPr indent="-330200" lvl="0" marL="457200" rtl="0">
              <a:spcBef>
                <a:spcPts val="0"/>
              </a:spcBef>
              <a:buSzPct val="100000"/>
              <a:buFont typeface="Trebuchet MS"/>
            </a:pPr>
            <a:r>
              <a:rPr lang="el" sz="1600">
                <a:latin typeface="Trebuchet MS"/>
                <a:ea typeface="Trebuchet MS"/>
                <a:cs typeface="Trebuchet MS"/>
                <a:sym typeface="Trebuchet MS"/>
              </a:rPr>
              <a:t>Σχεδιασμός Υπηρεσίας</a:t>
            </a:r>
          </a:p>
          <a:p>
            <a:pPr indent="-330200" lvl="1" marL="914400" rtl="0">
              <a:spcBef>
                <a:spcPts val="600"/>
              </a:spcBef>
              <a:buSzPct val="100000"/>
              <a:buFont typeface="Trebuchet MS"/>
            </a:pPr>
            <a:r>
              <a:rPr lang="el" sz="1600">
                <a:latin typeface="Trebuchet MS"/>
                <a:ea typeface="Trebuchet MS"/>
                <a:cs typeface="Trebuchet MS"/>
                <a:sym typeface="Trebuchet MS"/>
              </a:rPr>
              <a:t>Σχεδιασμός Αναγκών Χρήστη</a:t>
            </a:r>
          </a:p>
          <a:p>
            <a:pPr indent="-330200" lvl="1" marL="914400" rtl="0">
              <a:spcBef>
                <a:spcPts val="0"/>
              </a:spcBef>
              <a:buSzPct val="100000"/>
              <a:buFont typeface="Trebuchet MS"/>
            </a:pPr>
            <a:r>
              <a:rPr lang="el" sz="1600">
                <a:latin typeface="Trebuchet MS"/>
                <a:ea typeface="Trebuchet MS"/>
                <a:cs typeface="Trebuchet MS"/>
                <a:sym typeface="Trebuchet MS"/>
              </a:rPr>
              <a:t>Βάσεις Δεδομένων</a:t>
            </a:r>
          </a:p>
          <a:p>
            <a:pPr indent="-330200" lvl="1" marL="914400" rtl="0">
              <a:spcBef>
                <a:spcPts val="600"/>
              </a:spcBef>
              <a:buSzPct val="100000"/>
              <a:buFont typeface="Trebuchet MS"/>
            </a:pPr>
            <a:r>
              <a:rPr lang="el" sz="1600">
                <a:latin typeface="Trebuchet MS"/>
                <a:ea typeface="Trebuchet MS"/>
                <a:cs typeface="Trebuchet MS"/>
                <a:sym typeface="Trebuchet MS"/>
              </a:rPr>
              <a:t>Jersey REST Υπηρεσία</a:t>
            </a:r>
          </a:p>
          <a:p>
            <a:pPr indent="-330200" lvl="1" marL="914400" rtl="0">
              <a:spcBef>
                <a:spcPts val="600"/>
              </a:spcBef>
              <a:buSzPct val="100000"/>
              <a:buFont typeface="Trebuchet MS"/>
            </a:pPr>
            <a:r>
              <a:rPr lang="el" sz="1600">
                <a:latin typeface="Trebuchet MS"/>
                <a:ea typeface="Trebuchet MS"/>
                <a:cs typeface="Trebuchet MS"/>
                <a:sym typeface="Trebuchet MS"/>
              </a:rPr>
              <a:t>Υπηρεσία Διαχείρισης</a:t>
            </a:r>
          </a:p>
          <a:p>
            <a:pPr indent="-330200" lvl="1" marL="914400" rtl="0">
              <a:spcBef>
                <a:spcPts val="600"/>
              </a:spcBef>
              <a:buSzPct val="100000"/>
              <a:buFont typeface="Trebuchet MS"/>
            </a:pPr>
            <a:r>
              <a:rPr lang="el" sz="1600">
                <a:latin typeface="Trebuchet MS"/>
                <a:ea typeface="Trebuchet MS"/>
                <a:cs typeface="Trebuchet MS"/>
                <a:sym typeface="Trebuchet MS"/>
              </a:rPr>
              <a:t>Android Application</a:t>
            </a:r>
          </a:p>
          <a:p>
            <a:pPr indent="0" lvl="0" marL="0" rtl="0">
              <a:spcBef>
                <a:spcPts val="600"/>
              </a:spcBef>
              <a:buNone/>
            </a:pPr>
            <a:r>
              <a:t/>
            </a:r>
            <a:endParaRPr sz="16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Service Demostration </a:t>
            </a:r>
          </a:p>
          <a:p>
            <a:pPr lvl="0" rtl="0">
              <a:spcBef>
                <a:spcPts val="0"/>
              </a:spcBef>
              <a:buNone/>
            </a:pPr>
            <a:r>
              <a:t/>
            </a:r>
            <a:endParaRPr sz="16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Μελλοντικές Επεκτάσεις</a:t>
            </a:r>
          </a:p>
          <a:p>
            <a:pPr lvl="0" rtl="0">
              <a:spcBef>
                <a:spcPts val="0"/>
              </a:spcBef>
              <a:buNone/>
            </a:pPr>
            <a:r>
              <a:t/>
            </a:r>
            <a:endParaRPr sz="16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Συμπεράσματα</a:t>
            </a:r>
          </a:p>
          <a:p>
            <a:pPr lvl="0">
              <a:spcBef>
                <a:spcPts val="0"/>
              </a:spcBef>
              <a:buNone/>
            </a:pPr>
            <a:r>
              <a:t/>
            </a:r>
            <a:endParaRPr sz="1600">
              <a:latin typeface="Trebuchet MS"/>
              <a:ea typeface="Trebuchet MS"/>
              <a:cs typeface="Trebuchet MS"/>
              <a:sym typeface="Trebuchet MS"/>
            </a:endParaRPr>
          </a:p>
        </p:txBody>
      </p:sp>
      <p:sp>
        <p:nvSpPr>
          <p:cNvPr id="76" name="Shape 76"/>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77" name="Shape 77"/>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78" name="Shape 78"/>
          <p:cNvPicPr preferRelativeResize="0"/>
          <p:nvPr/>
        </p:nvPicPr>
        <p:blipFill>
          <a:blip r:embed="rId4">
            <a:alphaModFix/>
          </a:blip>
          <a:stretch>
            <a:fillRect/>
          </a:stretch>
        </p:blipFill>
        <p:spPr>
          <a:xfrm>
            <a:off x="8544594" y="132989"/>
            <a:ext cx="479955" cy="495480"/>
          </a:xfrm>
          <a:prstGeom prst="rect">
            <a:avLst/>
          </a:prstGeom>
          <a:noFill/>
          <a:ln>
            <a:noFill/>
          </a:ln>
        </p:spPr>
      </p:pic>
      <p:pic>
        <p:nvPicPr>
          <p:cNvPr id="79" name="Shape 79"/>
          <p:cNvPicPr preferRelativeResize="0"/>
          <p:nvPr/>
        </p:nvPicPr>
        <p:blipFill>
          <a:blip r:embed="rId5">
            <a:alphaModFix/>
          </a:blip>
          <a:stretch>
            <a:fillRect/>
          </a:stretch>
        </p:blipFill>
        <p:spPr>
          <a:xfrm>
            <a:off x="4999625" y="1171550"/>
            <a:ext cx="3811374" cy="307224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Υπηρεσία Διαχείρισης</a:t>
            </a:r>
          </a:p>
        </p:txBody>
      </p:sp>
      <p:sp>
        <p:nvSpPr>
          <p:cNvPr id="157" name="Shape 157"/>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Για την διαχείριση των καταχωρήσεων της Βάσης Δεδομένων δημιουργήθηκε μία Responsive Web Based υπηρεσία</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Χρησιμοποιήθηκε η γλώσσα προγραμματισμού PHP 5.5.9 τόσο για την διαχείριση των δεδομένων όσο και για την σύνδεση με την Βάση Δεδομένων</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Οι φόρμες εισόδου διαχειριστή και εισαγωγής σ.ε. δημιουργήθηκαν με τα πρότυπα της HTML5 και CSS3 καθώς έγινε και χρήση του Bootstrap3 Framework. Παράλληλα χρησιμοποιήθηκε jQuery 2.2.0 για την επιλογή διεύθυνσης από το χάρτη της φόρμας εισαγωγής σ.ε.</a:t>
            </a:r>
          </a:p>
        </p:txBody>
      </p:sp>
      <p:sp>
        <p:nvSpPr>
          <p:cNvPr id="158" name="Shape 158"/>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59" name="Shape 159"/>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60" name="Shape 160"/>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Android Application</a:t>
            </a:r>
          </a:p>
        </p:txBody>
      </p:sp>
      <p:sp>
        <p:nvSpPr>
          <p:cNvPr id="166" name="Shape 166"/>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Για την παροχή των υπηρεσιών δημιουργήθηκε μία Android εφαρμογή</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Η ανάπτυξη της εφαρμογής έγινε με τη χρήση του Android Studio Canary 2.0</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Χρησιμοποιήθηκαν σύγχρονα πρότυπα της Google καθώς και οι τελευταίες εκδόσεις των βιβλιοθηκών</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Για την ανάπτυξη αποφεύχθη η χρήση deprecated  μεθόδων</a:t>
            </a:r>
            <a:br>
              <a:rPr lang="el" sz="1800">
                <a:latin typeface="Trebuchet MS"/>
                <a:ea typeface="Trebuchet MS"/>
                <a:cs typeface="Trebuchet MS"/>
                <a:sym typeface="Trebuchet MS"/>
              </a:rPr>
            </a:br>
            <a:br>
              <a:rPr lang="el" sz="1800">
                <a:latin typeface="Trebuchet MS"/>
                <a:ea typeface="Trebuchet MS"/>
                <a:cs typeface="Trebuchet MS"/>
                <a:sym typeface="Trebuchet MS"/>
              </a:rPr>
            </a:br>
          </a:p>
        </p:txBody>
      </p:sp>
      <p:sp>
        <p:nvSpPr>
          <p:cNvPr id="167" name="Shape 167"/>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68" name="Shape 168"/>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69" name="Shape 169"/>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Android Application</a:t>
            </a:r>
          </a:p>
        </p:txBody>
      </p:sp>
      <p:sp>
        <p:nvSpPr>
          <p:cNvPr id="175" name="Shape 175"/>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Χαρακτηριστικά Εφαρμογής</a:t>
            </a:r>
          </a:p>
          <a:p>
            <a:pPr indent="-342900" lvl="1" marL="914400" rtl="0">
              <a:spcBef>
                <a:spcPts val="0"/>
              </a:spcBef>
              <a:buSzPct val="100000"/>
              <a:buFont typeface="Trebuchet MS"/>
            </a:pPr>
            <a:r>
              <a:rPr lang="el" sz="1800">
                <a:latin typeface="Trebuchet MS"/>
                <a:ea typeface="Trebuchet MS"/>
                <a:cs typeface="Trebuchet MS"/>
                <a:sym typeface="Trebuchet MS"/>
              </a:rPr>
              <a:t>Min SDK Version: 17</a:t>
            </a:r>
          </a:p>
          <a:p>
            <a:pPr indent="-342900" lvl="1" marL="914400" rtl="0">
              <a:spcBef>
                <a:spcPts val="0"/>
              </a:spcBef>
              <a:buSzPct val="100000"/>
              <a:buFont typeface="Trebuchet MS"/>
            </a:pPr>
            <a:r>
              <a:rPr lang="el" sz="1800">
                <a:latin typeface="Trebuchet MS"/>
                <a:ea typeface="Trebuchet MS"/>
                <a:cs typeface="Trebuchet MS"/>
                <a:sym typeface="Trebuchet MS"/>
              </a:rPr>
              <a:t>Target SDK Version: 23</a:t>
            </a:r>
          </a:p>
          <a:p>
            <a:pPr indent="-342900" lvl="1" marL="914400" rtl="0">
              <a:spcBef>
                <a:spcPts val="0"/>
              </a:spcBef>
              <a:buSzPct val="100000"/>
              <a:buFont typeface="Trebuchet MS"/>
            </a:pPr>
            <a:r>
              <a:rPr lang="el" sz="1800">
                <a:latin typeface="Trebuchet MS"/>
                <a:ea typeface="Trebuchet MS"/>
                <a:cs typeface="Trebuchet MS"/>
                <a:sym typeface="Trebuchet MS"/>
              </a:rPr>
              <a:t>Compile SDK Version: 23</a:t>
            </a:r>
          </a:p>
          <a:p>
            <a:pPr indent="-342900" lvl="1" marL="914400" rtl="0">
              <a:spcBef>
                <a:spcPts val="0"/>
              </a:spcBef>
              <a:buSzPct val="100000"/>
              <a:buFont typeface="Trebuchet MS"/>
            </a:pPr>
            <a:r>
              <a:rPr lang="el" sz="1800">
                <a:latin typeface="Trebuchet MS"/>
                <a:ea typeface="Trebuchet MS"/>
                <a:cs typeface="Trebuchet MS"/>
                <a:sym typeface="Trebuchet MS"/>
              </a:rPr>
              <a:t>Application Manifest Permisions:</a:t>
            </a:r>
          </a:p>
          <a:p>
            <a:pPr indent="-317500" lvl="2" marL="1371600" rtl="0">
              <a:spcBef>
                <a:spcPts val="360"/>
              </a:spcBef>
              <a:buSzPct val="100000"/>
              <a:buFont typeface="Trebuchet MS"/>
              <a:buChar char="■"/>
            </a:pPr>
            <a:r>
              <a:rPr lang="el" sz="1400">
                <a:latin typeface="Trebuchet MS"/>
                <a:ea typeface="Trebuchet MS"/>
                <a:cs typeface="Trebuchet MS"/>
                <a:sym typeface="Trebuchet MS"/>
              </a:rPr>
              <a:t>INTERNET</a:t>
            </a:r>
          </a:p>
          <a:p>
            <a:pPr indent="-317500" lvl="2" marL="1371600" rtl="0">
              <a:spcBef>
                <a:spcPts val="360"/>
              </a:spcBef>
              <a:buSzPct val="100000"/>
              <a:buFont typeface="Trebuchet MS"/>
              <a:buChar char="■"/>
            </a:pPr>
            <a:r>
              <a:rPr lang="el" sz="1400">
                <a:latin typeface="Trebuchet MS"/>
                <a:ea typeface="Trebuchet MS"/>
                <a:cs typeface="Trebuchet MS"/>
                <a:sym typeface="Trebuchet MS"/>
              </a:rPr>
              <a:t>ACCESS_NETWORK_STATE</a:t>
            </a:r>
          </a:p>
          <a:p>
            <a:pPr indent="-317500" lvl="2" marL="1371600" rtl="0">
              <a:spcBef>
                <a:spcPts val="360"/>
              </a:spcBef>
              <a:buSzPct val="100000"/>
              <a:buFont typeface="Trebuchet MS"/>
              <a:buChar char="■"/>
            </a:pPr>
            <a:r>
              <a:rPr lang="el" sz="1400">
                <a:latin typeface="Trebuchet MS"/>
                <a:ea typeface="Trebuchet MS"/>
                <a:cs typeface="Trebuchet MS"/>
                <a:sym typeface="Trebuchet MS"/>
              </a:rPr>
              <a:t>CHANGE_WIFI_STATE</a:t>
            </a:r>
          </a:p>
          <a:p>
            <a:pPr indent="-317500" lvl="2" marL="1371600" rtl="0">
              <a:spcBef>
                <a:spcPts val="360"/>
              </a:spcBef>
              <a:buSzPct val="100000"/>
              <a:buFont typeface="Trebuchet MS"/>
              <a:buChar char="■"/>
            </a:pPr>
            <a:r>
              <a:rPr lang="el" sz="1400">
                <a:latin typeface="Trebuchet MS"/>
                <a:ea typeface="Trebuchet MS"/>
                <a:cs typeface="Trebuchet MS"/>
                <a:sym typeface="Trebuchet MS"/>
              </a:rPr>
              <a:t>ACCESS_FINE_LOCATION</a:t>
            </a:r>
          </a:p>
          <a:p>
            <a:pPr indent="-317500" lvl="2" marL="1371600" rtl="0">
              <a:spcBef>
                <a:spcPts val="360"/>
              </a:spcBef>
              <a:buSzPct val="100000"/>
              <a:buFont typeface="Trebuchet MS"/>
              <a:buChar char="■"/>
            </a:pPr>
            <a:r>
              <a:rPr lang="el" sz="1400">
                <a:latin typeface="Trebuchet MS"/>
                <a:ea typeface="Trebuchet MS"/>
                <a:cs typeface="Trebuchet MS"/>
                <a:sym typeface="Trebuchet MS"/>
              </a:rPr>
              <a:t>ACCESS_COARSE_LOCATION</a:t>
            </a:r>
          </a:p>
          <a:p>
            <a:pPr indent="-342900" lvl="1" marL="914400" rtl="0">
              <a:spcBef>
                <a:spcPts val="0"/>
              </a:spcBef>
              <a:buSzPct val="100000"/>
              <a:buFont typeface="Trebuchet MS"/>
            </a:pPr>
            <a:r>
              <a:rPr lang="el" sz="1800">
                <a:latin typeface="Trebuchet MS"/>
                <a:ea typeface="Trebuchet MS"/>
                <a:cs typeface="Trebuchet MS"/>
                <a:sym typeface="Trebuchet MS"/>
              </a:rPr>
              <a:t>External Libraries:</a:t>
            </a:r>
          </a:p>
          <a:p>
            <a:pPr indent="-317500" lvl="2" marL="1371600" rtl="0">
              <a:spcBef>
                <a:spcPts val="0"/>
              </a:spcBef>
              <a:buSzPct val="100000"/>
              <a:buFont typeface="Trebuchet MS"/>
              <a:buChar char="■"/>
            </a:pPr>
            <a:r>
              <a:rPr lang="el" sz="1400">
                <a:latin typeface="Trebuchet MS"/>
                <a:ea typeface="Trebuchet MS"/>
                <a:cs typeface="Trebuchet MS"/>
                <a:sym typeface="Trebuchet MS"/>
              </a:rPr>
              <a:t>cardview-v7:23.1.1</a:t>
            </a:r>
          </a:p>
          <a:p>
            <a:pPr indent="-317500" lvl="2" marL="1371600" rtl="0">
              <a:spcBef>
                <a:spcPts val="0"/>
              </a:spcBef>
              <a:buSzPct val="100000"/>
              <a:buFont typeface="Trebuchet MS"/>
              <a:buChar char="■"/>
            </a:pPr>
            <a:r>
              <a:rPr lang="el" sz="1400">
                <a:latin typeface="Trebuchet MS"/>
                <a:ea typeface="Trebuchet MS"/>
                <a:cs typeface="Trebuchet MS"/>
                <a:sym typeface="Trebuchet MS"/>
              </a:rPr>
              <a:t>recyclerview-v7:23.1.1</a:t>
            </a:r>
          </a:p>
          <a:p>
            <a:pPr indent="-317500" lvl="2" marL="1371600" rtl="0">
              <a:spcBef>
                <a:spcPts val="0"/>
              </a:spcBef>
              <a:buSzPct val="100000"/>
              <a:buFont typeface="Trebuchet MS"/>
              <a:buChar char="■"/>
            </a:pPr>
            <a:r>
              <a:rPr lang="el" sz="1400">
                <a:latin typeface="Trebuchet MS"/>
                <a:ea typeface="Trebuchet MS"/>
                <a:cs typeface="Trebuchet MS"/>
                <a:sym typeface="Trebuchet MS"/>
              </a:rPr>
              <a:t>picasso:2.5.2</a:t>
            </a:r>
          </a:p>
          <a:p>
            <a:pPr indent="-317500" lvl="2" marL="1371600" rtl="0">
              <a:spcBef>
                <a:spcPts val="0"/>
              </a:spcBef>
              <a:buSzPct val="100000"/>
              <a:buFont typeface="Trebuchet MS"/>
              <a:buChar char="■"/>
            </a:pPr>
            <a:r>
              <a:rPr lang="el" sz="1400">
                <a:latin typeface="Trebuchet MS"/>
                <a:ea typeface="Trebuchet MS"/>
                <a:cs typeface="Trebuchet MS"/>
                <a:sym typeface="Trebuchet MS"/>
              </a:rPr>
              <a:t>roundedimageview:2.2.1</a:t>
            </a:r>
          </a:p>
          <a:p>
            <a:pPr lvl="0" rtl="0">
              <a:spcBef>
                <a:spcPts val="0"/>
              </a:spcBef>
              <a:buNone/>
            </a:pPr>
            <a:r>
              <a:t/>
            </a:r>
            <a:endParaRPr sz="1800">
              <a:latin typeface="Trebuchet MS"/>
              <a:ea typeface="Trebuchet MS"/>
              <a:cs typeface="Trebuchet MS"/>
              <a:sym typeface="Trebuchet MS"/>
            </a:endParaRPr>
          </a:p>
          <a:p>
            <a:pPr lvl="0" rtl="0">
              <a:spcBef>
                <a:spcPts val="0"/>
              </a:spcBef>
              <a:buNone/>
            </a:pPr>
            <a:br>
              <a:rPr lang="el" sz="1400">
                <a:latin typeface="Trebuchet MS"/>
                <a:ea typeface="Trebuchet MS"/>
                <a:cs typeface="Trebuchet MS"/>
                <a:sym typeface="Trebuchet MS"/>
              </a:rPr>
            </a:br>
            <a:br>
              <a:rPr lang="el" sz="1800">
                <a:latin typeface="Trebuchet MS"/>
                <a:ea typeface="Trebuchet MS"/>
                <a:cs typeface="Trebuchet MS"/>
                <a:sym typeface="Trebuchet MS"/>
              </a:rPr>
            </a:br>
          </a:p>
        </p:txBody>
      </p:sp>
      <p:sp>
        <p:nvSpPr>
          <p:cNvPr id="176" name="Shape 176"/>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77" name="Shape 177"/>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78" name="Shape 178"/>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Android Application</a:t>
            </a:r>
          </a:p>
        </p:txBody>
      </p:sp>
      <p:sp>
        <p:nvSpPr>
          <p:cNvPr id="184" name="Shape 184"/>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Η αρχική της εφαρμογής αποτελείται από μία συλλογή των πιο δημοφιλών σημείων ενδιαφέροντος</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Ταυτόχρονα υλοποιεί ένα Navigation View το οποίο εμφανίζει όλες τις κατηγορίες και υποκατηγορίες στο χρήστη</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Επίσης αποτελείται από ένα Option Item το οποίο διαχειρίζεται όλες τις επιλογές του χρήστη (χρήση GPS)</a:t>
            </a:r>
          </a:p>
          <a:p>
            <a:pPr lvl="0" rtl="0">
              <a:spcBef>
                <a:spcPts val="0"/>
              </a:spcBef>
              <a:buNone/>
            </a:pPr>
            <a:r>
              <a:t/>
            </a:r>
            <a:endParaRPr sz="1800">
              <a:latin typeface="Trebuchet MS"/>
              <a:ea typeface="Trebuchet MS"/>
              <a:cs typeface="Trebuchet MS"/>
              <a:sym typeface="Trebuchet MS"/>
            </a:endParaRPr>
          </a:p>
          <a:p>
            <a:pPr indent="-317500" lvl="0" marL="457200" rtl="0">
              <a:spcBef>
                <a:spcPts val="0"/>
              </a:spcBef>
              <a:buSzPct val="100000"/>
              <a:buFont typeface="Trebuchet MS"/>
            </a:pPr>
            <a:r>
              <a:rPr lang="el" sz="1400">
                <a:latin typeface="Trebuchet MS"/>
                <a:ea typeface="Trebuchet MS"/>
                <a:cs typeface="Trebuchet MS"/>
                <a:sym typeface="Trebuchet MS"/>
              </a:rPr>
              <a:t>Τα παραπάνω στοιχεία υλοποιούνται κυρίως στα αρχεία: </a:t>
            </a:r>
          </a:p>
          <a:p>
            <a:pPr indent="0" lvl="0" marL="457200" rtl="0">
              <a:spcBef>
                <a:spcPts val="0"/>
              </a:spcBef>
              <a:buNone/>
            </a:pPr>
            <a:r>
              <a:rPr lang="el" sz="1400">
                <a:latin typeface="Trebuchet MS"/>
                <a:ea typeface="Trebuchet MS"/>
                <a:cs typeface="Trebuchet MS"/>
                <a:sym typeface="Trebuchet MS"/>
              </a:rPr>
              <a:t>MainActivity.java , activity_main.xml , content_main.xml και app_bar_main.xml </a:t>
            </a:r>
          </a:p>
          <a:p>
            <a:pPr lvl="0" rtl="0">
              <a:spcBef>
                <a:spcPts val="0"/>
              </a:spcBef>
              <a:buNone/>
            </a:pPr>
            <a:r>
              <a:t/>
            </a:r>
            <a:endParaRPr sz="1800">
              <a:latin typeface="Trebuchet MS"/>
              <a:ea typeface="Trebuchet MS"/>
              <a:cs typeface="Trebuchet MS"/>
              <a:sym typeface="Trebuchet MS"/>
            </a:endParaRPr>
          </a:p>
          <a:p>
            <a:pPr lvl="0" rtl="0">
              <a:spcBef>
                <a:spcPts val="0"/>
              </a:spcBef>
              <a:buNone/>
            </a:pPr>
            <a:br>
              <a:rPr lang="el" sz="1400">
                <a:latin typeface="Trebuchet MS"/>
                <a:ea typeface="Trebuchet MS"/>
                <a:cs typeface="Trebuchet MS"/>
                <a:sym typeface="Trebuchet MS"/>
              </a:rPr>
            </a:br>
            <a:br>
              <a:rPr lang="el" sz="1800">
                <a:latin typeface="Trebuchet MS"/>
                <a:ea typeface="Trebuchet MS"/>
                <a:cs typeface="Trebuchet MS"/>
                <a:sym typeface="Trebuchet MS"/>
              </a:rPr>
            </a:br>
          </a:p>
        </p:txBody>
      </p:sp>
      <p:sp>
        <p:nvSpPr>
          <p:cNvPr id="185" name="Shape 185"/>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86" name="Shape 186"/>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87" name="Shape 187"/>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Android Application</a:t>
            </a:r>
          </a:p>
        </p:txBody>
      </p:sp>
      <p:sp>
        <p:nvSpPr>
          <p:cNvPr id="193" name="Shape 193"/>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Με την βοήθεια του Navigation View ο χρήστης μπορεί να περιηγηθεί σε οποιαδήποτε υποκατηγορία θέλει να βρει πληροφορίες</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Τα αποτελέσματα κάθε υποκατηγορίας εμφανίζονται με μορφή CardViews</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Με την δημιουργία των συγκεκριμένων Fragments εκτελείται ένα παράλληλο AsyncTask νήμα το οποίο υλοποιεί την μεταφορά των δεδομένων από την Βάση Δεδομένων στην εφαρμογή</a:t>
            </a:r>
            <a:br>
              <a:rPr lang="el" sz="1800">
                <a:latin typeface="Trebuchet MS"/>
                <a:ea typeface="Trebuchet MS"/>
                <a:cs typeface="Trebuchet MS"/>
                <a:sym typeface="Trebuchet MS"/>
              </a:rPr>
            </a:br>
            <a:br>
              <a:rPr lang="el" sz="1800">
                <a:latin typeface="Trebuchet MS"/>
                <a:ea typeface="Trebuchet MS"/>
                <a:cs typeface="Trebuchet MS"/>
                <a:sym typeface="Trebuchet MS"/>
              </a:rPr>
            </a:br>
          </a:p>
        </p:txBody>
      </p:sp>
      <p:sp>
        <p:nvSpPr>
          <p:cNvPr id="194" name="Shape 194"/>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95" name="Shape 195"/>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96" name="Shape 196"/>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Android Application</a:t>
            </a:r>
          </a:p>
        </p:txBody>
      </p:sp>
      <p:sp>
        <p:nvSpPr>
          <p:cNvPr id="202" name="Shape 202"/>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Βασική λειτουργία του AsyncTask νήματος είναι η επικοινωνία της εφαρμογής με την Jersey REST υπηρεσία</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Τα αποτελέσματα επιστρέφονται στην εφαρμογή σε μορφή JSON αντικειμένων, γεγονός που καθιστά την ύπαρξη ενός JSON Parser απαραίτητη για την μετατροπή τους σε αντικείμενα της κλάσης PointOfInterest. Η προηγούμενη κλάση υλοποιεί και διαχειρίζεται τα σημεία ενδιαφέροντος</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Στη συνέχεια και αφού παράλληλα έχουν αρχικοποιηθεί τα graphical components του Fragment, ελέγχεται η επιλογή του χρήστη για τη χρήση του GPS της συσκευής</a:t>
            </a:r>
            <a:br>
              <a:rPr lang="el" sz="1800">
                <a:latin typeface="Trebuchet MS"/>
                <a:ea typeface="Trebuchet MS"/>
                <a:cs typeface="Trebuchet MS"/>
                <a:sym typeface="Trebuchet MS"/>
              </a:rPr>
            </a:br>
          </a:p>
        </p:txBody>
      </p:sp>
      <p:sp>
        <p:nvSpPr>
          <p:cNvPr id="203" name="Shape 203"/>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204" name="Shape 204"/>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05" name="Shape 205"/>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Android Application</a:t>
            </a:r>
          </a:p>
        </p:txBody>
      </p:sp>
      <p:sp>
        <p:nvSpPr>
          <p:cNvPr id="211" name="Shape 211"/>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Στην περίπτωση που έχει επιλεχθεί και έχει ενεργοποιηθεί η επιλογή GPS από τις ρυθμίσεις, τότε τα αντικείμενα PointOfInterest ταξινομούνται σύμφωνα με την Ευκλείδια απόστασής του από τον χρήστη</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Σαν τελικό βήμα, τα δεδομένα δίνονται ως παράμετροι στον Adapter των Cardviews, ο οποίος είναι υπεύθυνος για την εμφάνισή τους</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Μέσω κατάλληλων Listeners ο χρήστης έχει τη δυνατότητα να διαλέξει ένα σημείο ενδιαφέροντος και να πάρει περισσότερες πληροφορίες για αυτό </a:t>
            </a:r>
            <a:br>
              <a:rPr lang="el" sz="1800">
                <a:latin typeface="Trebuchet MS"/>
                <a:ea typeface="Trebuchet MS"/>
                <a:cs typeface="Trebuchet MS"/>
                <a:sym typeface="Trebuchet MS"/>
              </a:rPr>
            </a:br>
          </a:p>
        </p:txBody>
      </p:sp>
      <p:sp>
        <p:nvSpPr>
          <p:cNvPr id="212" name="Shape 212"/>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213" name="Shape 213"/>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14" name="Shape 214"/>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Android Application</a:t>
            </a:r>
          </a:p>
        </p:txBody>
      </p:sp>
      <p:sp>
        <p:nvSpPr>
          <p:cNvPr id="220" name="Shape 220"/>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Κάθε CardView ανεξαρτήτως υποκατηγορίας προσφέρει στο χρήστη δύο επιλογές, αυτήν των παραπάνω πληροφοριών (LOAD MORE) και της υπόδειξης και της λήξεων οδηγιών από τη θέση του χρήστη στο σημείο ενδιαφέροντος στον χάρτη</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Στην πρώτη περίπτωση, δημιουργείται ένα καινούργιο Activity το οποίο εμφανίζει τις πληροφορίες του σημείου ενδιαφέροντος για το οποίο έχει επιλεχθεί το κουμπί LOAD MORE</a:t>
            </a:r>
            <a:br>
              <a:rPr lang="el" sz="1800">
                <a:latin typeface="Trebuchet MS"/>
                <a:ea typeface="Trebuchet MS"/>
                <a:cs typeface="Trebuchet MS"/>
                <a:sym typeface="Trebuchet MS"/>
              </a:rPr>
            </a:br>
          </a:p>
          <a:p>
            <a:pPr indent="-342900" lvl="0" marL="457200" rtl="0">
              <a:spcBef>
                <a:spcPts val="0"/>
              </a:spcBef>
              <a:buSzPct val="100000"/>
              <a:buFont typeface="Trebuchet MS"/>
            </a:pPr>
            <a:r>
              <a:rPr lang="el" sz="1800">
                <a:latin typeface="Trebuchet MS"/>
                <a:ea typeface="Trebuchet MS"/>
                <a:cs typeface="Trebuchet MS"/>
                <a:sym typeface="Trebuchet MS"/>
              </a:rPr>
              <a:t>Στην δεύτερη περίπτωση, η εφαρμογή ανοίγει την εφαρμογή Maps της Google και αφού κάνει Pin το σημείο ενδιαφέροντος, φορτώνει την διαδρομή του από το σημείο του χρήστη</a:t>
            </a:r>
          </a:p>
        </p:txBody>
      </p:sp>
      <p:sp>
        <p:nvSpPr>
          <p:cNvPr id="221" name="Shape 221"/>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222" name="Shape 222"/>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23" name="Shape 223"/>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Android Application</a:t>
            </a:r>
          </a:p>
        </p:txBody>
      </p:sp>
      <p:sp>
        <p:nvSpPr>
          <p:cNvPr id="229" name="Shape 229"/>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Σημαντικά στοιχεία:</a:t>
            </a:r>
          </a:p>
          <a:p>
            <a:pPr indent="-323850" lvl="1" marL="914400" rtl="0">
              <a:spcBef>
                <a:spcPts val="0"/>
              </a:spcBef>
              <a:buSzPct val="100000"/>
              <a:buFont typeface="Trebuchet MS"/>
            </a:pPr>
            <a:r>
              <a:rPr lang="el" sz="1500">
                <a:latin typeface="Trebuchet MS"/>
                <a:ea typeface="Trebuchet MS"/>
                <a:cs typeface="Trebuchet MS"/>
                <a:sym typeface="Trebuchet MS"/>
              </a:rPr>
              <a:t>Η υλοποίηση της εφαρμογής στο σημείο που εμφανίζει τα σημεία ενδιαφέροντος υλοποιήθηκε με Fragments και όχι Activities. Με αυτό το τρόπο η εφαρμογή εκτελείται πιο γρήγορα και πιο αποδοτικά αφού χρησιμοποιεί λιγότερους πόρους της συσκευής.</a:t>
            </a:r>
          </a:p>
          <a:p>
            <a:pPr indent="0" lvl="0" marL="457200" rtl="0">
              <a:spcBef>
                <a:spcPts val="0"/>
              </a:spcBef>
              <a:buNone/>
            </a:pPr>
            <a:r>
              <a:t/>
            </a:r>
            <a:endParaRPr sz="1500">
              <a:latin typeface="Trebuchet MS"/>
              <a:ea typeface="Trebuchet MS"/>
              <a:cs typeface="Trebuchet MS"/>
              <a:sym typeface="Trebuchet MS"/>
            </a:endParaRPr>
          </a:p>
          <a:p>
            <a:pPr indent="-323850" lvl="1" marL="914400" rtl="0">
              <a:spcBef>
                <a:spcPts val="0"/>
              </a:spcBef>
              <a:buSzPct val="100000"/>
              <a:buFont typeface="Trebuchet MS"/>
            </a:pPr>
            <a:r>
              <a:rPr lang="el" sz="1500">
                <a:latin typeface="Trebuchet MS"/>
                <a:ea typeface="Trebuchet MS"/>
                <a:cs typeface="Trebuchet MS"/>
                <a:sym typeface="Trebuchet MS"/>
              </a:rPr>
              <a:t>Τα exceptions αντιμετωπίζονται με τρόπο ο οποίος καθιστά την εφαρμογή σταθερή και ικανή να λειτουργεί ακόμη και με την απουσία σύνδεσης στο internet</a:t>
            </a:r>
          </a:p>
          <a:p>
            <a:pPr indent="0" lvl="0" marL="457200" rtl="0">
              <a:spcBef>
                <a:spcPts val="0"/>
              </a:spcBef>
              <a:buNone/>
            </a:pPr>
            <a:r>
              <a:rPr lang="el" sz="1500">
                <a:latin typeface="Trebuchet MS"/>
                <a:ea typeface="Trebuchet MS"/>
                <a:cs typeface="Trebuchet MS"/>
                <a:sym typeface="Trebuchet MS"/>
              </a:rPr>
              <a:t> </a:t>
            </a:r>
          </a:p>
          <a:p>
            <a:pPr indent="-323850" lvl="1" marL="914400" rtl="0">
              <a:spcBef>
                <a:spcPts val="0"/>
              </a:spcBef>
              <a:buSzPct val="100000"/>
              <a:buFont typeface="Trebuchet MS"/>
            </a:pPr>
            <a:r>
              <a:rPr lang="el" sz="1500">
                <a:latin typeface="Trebuchet MS"/>
                <a:ea typeface="Trebuchet MS"/>
                <a:cs typeface="Trebuchet MS"/>
                <a:sym typeface="Trebuchet MS"/>
              </a:rPr>
              <a:t>Οι ρυθμίσεις της εφαρμογής επιτρέπουν τον χρήστη να ενεργοποιήσει/απενεργοποιήσει την ταξινόμηση των σημείων ενδιαφέροντος σύμφωνα με την απόστασή του από αυτά επιτυγχάνοντας έτσι μικρότερη χρησιμοποίηση πόρων της συσκευής</a:t>
            </a:r>
          </a:p>
        </p:txBody>
      </p:sp>
      <p:sp>
        <p:nvSpPr>
          <p:cNvPr id="230" name="Shape 230"/>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231" name="Shape 231"/>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32" name="Shape 232"/>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Service Demostration</a:t>
            </a:r>
          </a:p>
        </p:txBody>
      </p:sp>
      <p:sp>
        <p:nvSpPr>
          <p:cNvPr id="238" name="Shape 238"/>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Υπηρεσία διαχείρισης σημείων ενδιαφέροντος (Login Page)</a:t>
            </a:r>
          </a:p>
          <a:p>
            <a:pPr indent="0" lvl="0" marL="457200" rtl="0">
              <a:spcBef>
                <a:spcPts val="0"/>
              </a:spcBef>
              <a:buNone/>
            </a:pPr>
            <a:r>
              <a:t/>
            </a:r>
            <a:endParaRPr sz="1500">
              <a:latin typeface="Trebuchet MS"/>
              <a:ea typeface="Trebuchet MS"/>
              <a:cs typeface="Trebuchet MS"/>
              <a:sym typeface="Trebuchet MS"/>
            </a:endParaRPr>
          </a:p>
        </p:txBody>
      </p:sp>
      <p:sp>
        <p:nvSpPr>
          <p:cNvPr id="239" name="Shape 239"/>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240" name="Shape 240"/>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41" name="Shape 241"/>
          <p:cNvPicPr preferRelativeResize="0"/>
          <p:nvPr/>
        </p:nvPicPr>
        <p:blipFill>
          <a:blip r:embed="rId4">
            <a:alphaModFix/>
          </a:blip>
          <a:stretch>
            <a:fillRect/>
          </a:stretch>
        </p:blipFill>
        <p:spPr>
          <a:xfrm>
            <a:off x="8544594" y="132989"/>
            <a:ext cx="479955" cy="495480"/>
          </a:xfrm>
          <a:prstGeom prst="rect">
            <a:avLst/>
          </a:prstGeom>
          <a:noFill/>
          <a:ln>
            <a:noFill/>
          </a:ln>
        </p:spPr>
      </p:pic>
      <p:pic>
        <p:nvPicPr>
          <p:cNvPr id="242" name="Shape 242"/>
          <p:cNvPicPr preferRelativeResize="0"/>
          <p:nvPr/>
        </p:nvPicPr>
        <p:blipFill>
          <a:blip r:embed="rId5">
            <a:alphaModFix/>
          </a:blip>
          <a:stretch>
            <a:fillRect/>
          </a:stretch>
        </p:blipFill>
        <p:spPr>
          <a:xfrm>
            <a:off x="2684200" y="1631125"/>
            <a:ext cx="4608100" cy="29360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Εισαγωγή</a:t>
            </a:r>
          </a:p>
        </p:txBody>
      </p:sp>
      <p:sp>
        <p:nvSpPr>
          <p:cNvPr id="85" name="Shape 85"/>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δημιουργία μιας Android εφαρμογής </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ο χρήστης έχει τη δυνατότητα να αντλήσει πληροφορίες για την πόλη της Κοζάνης</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τέσσερις κύριες κατηγορίες ενδιαφέροντος </a:t>
            </a:r>
          </a:p>
          <a:p>
            <a:pPr indent="-342900" lvl="1" marL="914400" rtl="0">
              <a:spcBef>
                <a:spcPts val="0"/>
              </a:spcBef>
              <a:buSzPct val="100000"/>
              <a:buFont typeface="Trebuchet MS"/>
            </a:pPr>
            <a:r>
              <a:rPr lang="el" sz="1800">
                <a:latin typeface="Trebuchet MS"/>
                <a:ea typeface="Trebuchet MS"/>
                <a:cs typeface="Trebuchet MS"/>
                <a:sym typeface="Trebuchet MS"/>
              </a:rPr>
              <a:t>Αξιοθέατα</a:t>
            </a:r>
          </a:p>
          <a:p>
            <a:pPr indent="-342900" lvl="1" marL="914400" rtl="0">
              <a:spcBef>
                <a:spcPts val="0"/>
              </a:spcBef>
              <a:buSzPct val="100000"/>
              <a:buFont typeface="Trebuchet MS"/>
            </a:pPr>
            <a:r>
              <a:rPr lang="el" sz="1800">
                <a:latin typeface="Trebuchet MS"/>
                <a:ea typeface="Trebuchet MS"/>
                <a:cs typeface="Trebuchet MS"/>
                <a:sym typeface="Trebuchet MS"/>
              </a:rPr>
              <a:t>Διασκέδαση</a:t>
            </a:r>
          </a:p>
          <a:p>
            <a:pPr indent="-342900" lvl="1" marL="914400" rtl="0">
              <a:spcBef>
                <a:spcPts val="0"/>
              </a:spcBef>
              <a:buSzPct val="100000"/>
              <a:buFont typeface="Trebuchet MS"/>
            </a:pPr>
            <a:r>
              <a:rPr lang="el" sz="1800">
                <a:latin typeface="Trebuchet MS"/>
                <a:ea typeface="Trebuchet MS"/>
                <a:cs typeface="Trebuchet MS"/>
                <a:sym typeface="Trebuchet MS"/>
              </a:rPr>
              <a:t>Εστίαση</a:t>
            </a:r>
          </a:p>
          <a:p>
            <a:pPr indent="-342900" lvl="1" marL="914400" rtl="0">
              <a:spcBef>
                <a:spcPts val="0"/>
              </a:spcBef>
              <a:buSzPct val="100000"/>
              <a:buFont typeface="Trebuchet MS"/>
            </a:pPr>
            <a:r>
              <a:rPr lang="el" sz="1800">
                <a:latin typeface="Trebuchet MS"/>
                <a:ea typeface="Trebuchet MS"/>
                <a:cs typeface="Trebuchet MS"/>
                <a:sym typeface="Trebuchet MS"/>
              </a:rPr>
              <a:t>Διαμονή</a:t>
            </a:r>
            <a:br>
              <a:rPr lang="el" sz="1800">
                <a:latin typeface="Trebuchet MS"/>
                <a:ea typeface="Trebuchet MS"/>
                <a:cs typeface="Trebuchet MS"/>
                <a:sym typeface="Trebuchet MS"/>
              </a:rPr>
            </a:br>
          </a:p>
          <a:p>
            <a:pPr indent="0" lvl="0" marL="0" rtl="0">
              <a:spcBef>
                <a:spcPts val="0"/>
              </a:spcBef>
              <a:buNone/>
            </a:pPr>
            <a:r>
              <a:rPr lang="el" sz="1000">
                <a:latin typeface="Trebuchet MS"/>
                <a:ea typeface="Trebuchet MS"/>
                <a:cs typeface="Trebuchet MS"/>
                <a:sym typeface="Trebuchet MS"/>
              </a:rPr>
              <a:t>Περισσότερες πληροφορίες: </a:t>
            </a:r>
            <a:r>
              <a:rPr lang="el" sz="1000" u="sng">
                <a:solidFill>
                  <a:schemeClr val="hlink"/>
                </a:solidFill>
                <a:latin typeface="Trebuchet MS"/>
                <a:ea typeface="Trebuchet MS"/>
                <a:cs typeface="Trebuchet MS"/>
                <a:sym typeface="Trebuchet MS"/>
                <a:hlinkClick r:id="rId3"/>
              </a:rPr>
              <a:t>https://eclass.uowm.gr/modules/document/index.php?course=ICTE238&amp;openDir=/54665847POHr/564de7b7OqpP</a:t>
            </a:r>
          </a:p>
        </p:txBody>
      </p:sp>
      <p:sp>
        <p:nvSpPr>
          <p:cNvPr id="86" name="Shape 86"/>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87" name="Shape 87"/>
          <p:cNvPicPr preferRelativeResize="0"/>
          <p:nvPr/>
        </p:nvPicPr>
        <p:blipFill>
          <a:blip r:embed="rId4">
            <a:alphaModFix/>
          </a:blip>
          <a:stretch>
            <a:fillRect/>
          </a:stretch>
        </p:blipFill>
        <p:spPr>
          <a:xfrm>
            <a:off x="8023475" y="130774"/>
            <a:ext cx="479955" cy="499924"/>
          </a:xfrm>
          <a:prstGeom prst="rect">
            <a:avLst/>
          </a:prstGeom>
          <a:noFill/>
          <a:ln>
            <a:noFill/>
          </a:ln>
        </p:spPr>
      </p:pic>
      <p:pic>
        <p:nvPicPr>
          <p:cNvPr id="88" name="Shape 88"/>
          <p:cNvPicPr preferRelativeResize="0"/>
          <p:nvPr/>
        </p:nvPicPr>
        <p:blipFill>
          <a:blip r:embed="rId5">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Service Demostration</a:t>
            </a:r>
          </a:p>
        </p:txBody>
      </p:sp>
      <p:sp>
        <p:nvSpPr>
          <p:cNvPr id="248" name="Shape 248"/>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Υπηρεσία διαχείρισης σημείων ενδιαφέροντος (Form Page)</a:t>
            </a:r>
          </a:p>
          <a:p>
            <a:pPr indent="0" lvl="0" marL="457200" rtl="0">
              <a:spcBef>
                <a:spcPts val="0"/>
              </a:spcBef>
              <a:buNone/>
            </a:pPr>
            <a:r>
              <a:t/>
            </a:r>
            <a:endParaRPr sz="1500">
              <a:latin typeface="Trebuchet MS"/>
              <a:ea typeface="Trebuchet MS"/>
              <a:cs typeface="Trebuchet MS"/>
              <a:sym typeface="Trebuchet MS"/>
            </a:endParaRPr>
          </a:p>
        </p:txBody>
      </p:sp>
      <p:sp>
        <p:nvSpPr>
          <p:cNvPr id="249" name="Shape 249"/>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250" name="Shape 250"/>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51" name="Shape 251"/>
          <p:cNvPicPr preferRelativeResize="0"/>
          <p:nvPr/>
        </p:nvPicPr>
        <p:blipFill>
          <a:blip r:embed="rId4">
            <a:alphaModFix/>
          </a:blip>
          <a:stretch>
            <a:fillRect/>
          </a:stretch>
        </p:blipFill>
        <p:spPr>
          <a:xfrm>
            <a:off x="8544594" y="132989"/>
            <a:ext cx="479955" cy="495480"/>
          </a:xfrm>
          <a:prstGeom prst="rect">
            <a:avLst/>
          </a:prstGeom>
          <a:noFill/>
          <a:ln>
            <a:noFill/>
          </a:ln>
        </p:spPr>
      </p:pic>
      <p:pic>
        <p:nvPicPr>
          <p:cNvPr id="252" name="Shape 252"/>
          <p:cNvPicPr preferRelativeResize="0"/>
          <p:nvPr/>
        </p:nvPicPr>
        <p:blipFill>
          <a:blip r:embed="rId5">
            <a:alphaModFix/>
          </a:blip>
          <a:stretch>
            <a:fillRect/>
          </a:stretch>
        </p:blipFill>
        <p:spPr>
          <a:xfrm>
            <a:off x="1425625" y="1478900"/>
            <a:ext cx="6349424" cy="330574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Service Demostration</a:t>
            </a:r>
          </a:p>
        </p:txBody>
      </p:sp>
      <p:sp>
        <p:nvSpPr>
          <p:cNvPr id="258" name="Shape 258"/>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Υπηρεσία διαχείρισης σημείων ενδιαφέροντος (Form Page)</a:t>
            </a:r>
          </a:p>
          <a:p>
            <a:pPr indent="0" lvl="0" marL="457200" rtl="0">
              <a:spcBef>
                <a:spcPts val="0"/>
              </a:spcBef>
              <a:buNone/>
            </a:pPr>
            <a:r>
              <a:t/>
            </a:r>
            <a:endParaRPr sz="1500">
              <a:latin typeface="Trebuchet MS"/>
              <a:ea typeface="Trebuchet MS"/>
              <a:cs typeface="Trebuchet MS"/>
              <a:sym typeface="Trebuchet MS"/>
            </a:endParaRPr>
          </a:p>
        </p:txBody>
      </p:sp>
      <p:sp>
        <p:nvSpPr>
          <p:cNvPr id="259" name="Shape 259"/>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260" name="Shape 260"/>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61" name="Shape 261"/>
          <p:cNvPicPr preferRelativeResize="0"/>
          <p:nvPr/>
        </p:nvPicPr>
        <p:blipFill>
          <a:blip r:embed="rId4">
            <a:alphaModFix/>
          </a:blip>
          <a:stretch>
            <a:fillRect/>
          </a:stretch>
        </p:blipFill>
        <p:spPr>
          <a:xfrm>
            <a:off x="8544594" y="132989"/>
            <a:ext cx="479955" cy="495480"/>
          </a:xfrm>
          <a:prstGeom prst="rect">
            <a:avLst/>
          </a:prstGeom>
          <a:noFill/>
          <a:ln>
            <a:noFill/>
          </a:ln>
        </p:spPr>
      </p:pic>
      <p:pic>
        <p:nvPicPr>
          <p:cNvPr id="262" name="Shape 262"/>
          <p:cNvPicPr preferRelativeResize="0"/>
          <p:nvPr/>
        </p:nvPicPr>
        <p:blipFill>
          <a:blip r:embed="rId5">
            <a:alphaModFix/>
          </a:blip>
          <a:stretch>
            <a:fillRect/>
          </a:stretch>
        </p:blipFill>
        <p:spPr>
          <a:xfrm>
            <a:off x="1425625" y="1478900"/>
            <a:ext cx="6349424" cy="330575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Service Demostration</a:t>
            </a:r>
          </a:p>
        </p:txBody>
      </p:sp>
      <p:sp>
        <p:nvSpPr>
          <p:cNvPr id="268" name="Shape 268"/>
          <p:cNvSpPr txBox="1"/>
          <p:nvPr>
            <p:ph idx="1" type="body"/>
          </p:nvPr>
        </p:nvSpPr>
        <p:spPr>
          <a:xfrm>
            <a:off x="1165500" y="706825"/>
            <a:ext cx="7645500" cy="42191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Android Application</a:t>
            </a:r>
          </a:p>
          <a:p>
            <a:pPr indent="0" lvl="0" marL="457200" rtl="0">
              <a:spcBef>
                <a:spcPts val="0"/>
              </a:spcBef>
              <a:buNone/>
            </a:pPr>
            <a:r>
              <a:t/>
            </a:r>
            <a:endParaRPr sz="1500">
              <a:latin typeface="Trebuchet MS"/>
              <a:ea typeface="Trebuchet MS"/>
              <a:cs typeface="Trebuchet MS"/>
              <a:sym typeface="Trebuchet MS"/>
            </a:endParaRPr>
          </a:p>
        </p:txBody>
      </p:sp>
      <p:pic>
        <p:nvPicPr>
          <p:cNvPr id="269" name="Shape 269"/>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70" name="Shape 270"/>
          <p:cNvPicPr preferRelativeResize="0"/>
          <p:nvPr/>
        </p:nvPicPr>
        <p:blipFill>
          <a:blip r:embed="rId4">
            <a:alphaModFix/>
          </a:blip>
          <a:stretch>
            <a:fillRect/>
          </a:stretch>
        </p:blipFill>
        <p:spPr>
          <a:xfrm>
            <a:off x="8544594" y="132989"/>
            <a:ext cx="479955" cy="495480"/>
          </a:xfrm>
          <a:prstGeom prst="rect">
            <a:avLst/>
          </a:prstGeom>
          <a:noFill/>
          <a:ln>
            <a:noFill/>
          </a:ln>
        </p:spPr>
      </p:pic>
      <p:pic>
        <p:nvPicPr>
          <p:cNvPr id="271" name="Shape 271"/>
          <p:cNvPicPr preferRelativeResize="0"/>
          <p:nvPr/>
        </p:nvPicPr>
        <p:blipFill>
          <a:blip r:embed="rId5">
            <a:alphaModFix/>
          </a:blip>
          <a:stretch>
            <a:fillRect/>
          </a:stretch>
        </p:blipFill>
        <p:spPr>
          <a:xfrm>
            <a:off x="2148675" y="1263012"/>
            <a:ext cx="2017600" cy="3586860"/>
          </a:xfrm>
          <a:prstGeom prst="rect">
            <a:avLst/>
          </a:prstGeom>
          <a:noFill/>
          <a:ln>
            <a:noFill/>
          </a:ln>
        </p:spPr>
      </p:pic>
      <p:pic>
        <p:nvPicPr>
          <p:cNvPr id="272" name="Shape 272"/>
          <p:cNvPicPr preferRelativeResize="0"/>
          <p:nvPr/>
        </p:nvPicPr>
        <p:blipFill>
          <a:blip r:embed="rId6">
            <a:alphaModFix/>
          </a:blip>
          <a:stretch>
            <a:fillRect/>
          </a:stretch>
        </p:blipFill>
        <p:spPr>
          <a:xfrm>
            <a:off x="5059816" y="1263012"/>
            <a:ext cx="2017607" cy="3586873"/>
          </a:xfrm>
          <a:prstGeom prst="rect">
            <a:avLst/>
          </a:prstGeom>
          <a:noFill/>
          <a:ln>
            <a:noFill/>
          </a:ln>
        </p:spPr>
      </p:pic>
      <p:sp>
        <p:nvSpPr>
          <p:cNvPr id="273" name="Shape 273"/>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Service Demostration</a:t>
            </a:r>
          </a:p>
        </p:txBody>
      </p:sp>
      <p:sp>
        <p:nvSpPr>
          <p:cNvPr id="279" name="Shape 279"/>
          <p:cNvSpPr txBox="1"/>
          <p:nvPr>
            <p:ph idx="1" type="body"/>
          </p:nvPr>
        </p:nvSpPr>
        <p:spPr>
          <a:xfrm>
            <a:off x="1165500" y="706825"/>
            <a:ext cx="7645500" cy="42191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Android Application</a:t>
            </a:r>
          </a:p>
          <a:p>
            <a:pPr indent="0" lvl="0" marL="457200" rtl="0">
              <a:spcBef>
                <a:spcPts val="0"/>
              </a:spcBef>
              <a:buNone/>
            </a:pPr>
            <a:r>
              <a:t/>
            </a:r>
            <a:endParaRPr sz="1500">
              <a:latin typeface="Trebuchet MS"/>
              <a:ea typeface="Trebuchet MS"/>
              <a:cs typeface="Trebuchet MS"/>
              <a:sym typeface="Trebuchet MS"/>
            </a:endParaRPr>
          </a:p>
        </p:txBody>
      </p:sp>
      <p:pic>
        <p:nvPicPr>
          <p:cNvPr id="280" name="Shape 280"/>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81" name="Shape 281"/>
          <p:cNvPicPr preferRelativeResize="0"/>
          <p:nvPr/>
        </p:nvPicPr>
        <p:blipFill>
          <a:blip r:embed="rId4">
            <a:alphaModFix/>
          </a:blip>
          <a:stretch>
            <a:fillRect/>
          </a:stretch>
        </p:blipFill>
        <p:spPr>
          <a:xfrm>
            <a:off x="8544594" y="132989"/>
            <a:ext cx="479955" cy="495480"/>
          </a:xfrm>
          <a:prstGeom prst="rect">
            <a:avLst/>
          </a:prstGeom>
          <a:noFill/>
          <a:ln>
            <a:noFill/>
          </a:ln>
        </p:spPr>
      </p:pic>
      <p:pic>
        <p:nvPicPr>
          <p:cNvPr id="282" name="Shape 282"/>
          <p:cNvPicPr preferRelativeResize="0"/>
          <p:nvPr/>
        </p:nvPicPr>
        <p:blipFill>
          <a:blip r:embed="rId5">
            <a:alphaModFix/>
          </a:blip>
          <a:stretch>
            <a:fillRect/>
          </a:stretch>
        </p:blipFill>
        <p:spPr>
          <a:xfrm>
            <a:off x="2137800" y="1260927"/>
            <a:ext cx="2017600" cy="3586847"/>
          </a:xfrm>
          <a:prstGeom prst="rect">
            <a:avLst/>
          </a:prstGeom>
          <a:noFill/>
          <a:ln>
            <a:noFill/>
          </a:ln>
        </p:spPr>
      </p:pic>
      <p:pic>
        <p:nvPicPr>
          <p:cNvPr id="283" name="Shape 283"/>
          <p:cNvPicPr preferRelativeResize="0"/>
          <p:nvPr/>
        </p:nvPicPr>
        <p:blipFill>
          <a:blip r:embed="rId6">
            <a:alphaModFix/>
          </a:blip>
          <a:stretch>
            <a:fillRect/>
          </a:stretch>
        </p:blipFill>
        <p:spPr>
          <a:xfrm>
            <a:off x="5059825" y="1260921"/>
            <a:ext cx="2017600" cy="3586854"/>
          </a:xfrm>
          <a:prstGeom prst="rect">
            <a:avLst/>
          </a:prstGeom>
          <a:noFill/>
          <a:ln>
            <a:noFill/>
          </a:ln>
        </p:spPr>
      </p:pic>
      <p:sp>
        <p:nvSpPr>
          <p:cNvPr id="284" name="Shape 284"/>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Μελλοντικές Επεκτάσεις</a:t>
            </a:r>
          </a:p>
        </p:txBody>
      </p:sp>
      <p:sp>
        <p:nvSpPr>
          <p:cNvPr id="290" name="Shape 290"/>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23850" lvl="0" marL="457200" rtl="0">
              <a:spcBef>
                <a:spcPts val="0"/>
              </a:spcBef>
              <a:buSzPct val="100000"/>
              <a:buFont typeface="Trebuchet MS"/>
            </a:pPr>
            <a:r>
              <a:rPr lang="el" sz="1500">
                <a:latin typeface="Trebuchet MS"/>
                <a:ea typeface="Trebuchet MS"/>
                <a:cs typeface="Trebuchet MS"/>
                <a:sym typeface="Trebuchet MS"/>
              </a:rPr>
              <a:t>Ανάπτυξη της ασφάλειας στο κομμάτι της διαχειριστικής υπηρεσίας</a:t>
            </a:r>
          </a:p>
          <a:p>
            <a:pPr lvl="0" rtl="0">
              <a:spcBef>
                <a:spcPts val="0"/>
              </a:spcBef>
              <a:buNone/>
            </a:pPr>
            <a:r>
              <a:t/>
            </a:r>
            <a:endParaRPr sz="1500">
              <a:latin typeface="Trebuchet MS"/>
              <a:ea typeface="Trebuchet MS"/>
              <a:cs typeface="Trebuchet MS"/>
              <a:sym typeface="Trebuchet MS"/>
            </a:endParaRPr>
          </a:p>
          <a:p>
            <a:pPr indent="-323850" lvl="0" marL="457200" rtl="0">
              <a:spcBef>
                <a:spcPts val="0"/>
              </a:spcBef>
              <a:buSzPct val="100000"/>
              <a:buFont typeface="Trebuchet MS"/>
            </a:pPr>
            <a:r>
              <a:rPr lang="el" sz="1500">
                <a:latin typeface="Trebuchet MS"/>
                <a:ea typeface="Trebuchet MS"/>
                <a:cs typeface="Trebuchet MS"/>
                <a:sym typeface="Trebuchet MS"/>
              </a:rPr>
              <a:t>Χρήση τοπικής βάσης (sqlLite) στην Android συσκευή για παροχή υπηρεσιών και εκτός σύνδεσης στο internet</a:t>
            </a:r>
            <a:br>
              <a:rPr lang="el" sz="1500">
                <a:latin typeface="Trebuchet MS"/>
                <a:ea typeface="Trebuchet MS"/>
                <a:cs typeface="Trebuchet MS"/>
                <a:sym typeface="Trebuchet MS"/>
              </a:rPr>
            </a:br>
          </a:p>
          <a:p>
            <a:pPr indent="-323850" lvl="0" marL="457200" rtl="0">
              <a:spcBef>
                <a:spcPts val="0"/>
              </a:spcBef>
              <a:buSzPct val="100000"/>
              <a:buFont typeface="Trebuchet MS"/>
            </a:pPr>
            <a:r>
              <a:rPr lang="el" sz="1500">
                <a:latin typeface="Trebuchet MS"/>
                <a:ea typeface="Trebuchet MS"/>
                <a:cs typeface="Trebuchet MS"/>
                <a:sym typeface="Trebuchet MS"/>
              </a:rPr>
              <a:t>Μεταφορά της ενέργειας της ταξινόμησης των σημείων ενδιαφέροντος στον διακομιστή ουτώς ώστε να απαλλάξουμε την κινητή συσκευή από τον επιπλέον φόρτο εργασίας</a:t>
            </a:r>
          </a:p>
          <a:p>
            <a:pPr lvl="0" rtl="0">
              <a:spcBef>
                <a:spcPts val="0"/>
              </a:spcBef>
              <a:buNone/>
            </a:pPr>
            <a:r>
              <a:t/>
            </a:r>
            <a:endParaRPr sz="1500">
              <a:latin typeface="Trebuchet MS"/>
              <a:ea typeface="Trebuchet MS"/>
              <a:cs typeface="Trebuchet MS"/>
              <a:sym typeface="Trebuchet MS"/>
            </a:endParaRPr>
          </a:p>
          <a:p>
            <a:pPr indent="-323850" lvl="0" marL="457200" rtl="0">
              <a:spcBef>
                <a:spcPts val="0"/>
              </a:spcBef>
              <a:buSzPct val="100000"/>
              <a:buFont typeface="Trebuchet MS"/>
            </a:pPr>
            <a:r>
              <a:rPr lang="el" sz="1500">
                <a:latin typeface="Trebuchet MS"/>
                <a:ea typeface="Trebuchet MS"/>
                <a:cs typeface="Trebuchet MS"/>
                <a:sym typeface="Trebuchet MS"/>
              </a:rPr>
              <a:t>Εισαγωγή Slider στη σελίδα των σημείων ενδιαφέροντος, ούτως ώστε να παρέχεται στον χρήστη η δυνατότητα να περιηγείται στο σημείο που ενδιαφέρεται</a:t>
            </a:r>
          </a:p>
          <a:p>
            <a:pPr lvl="0" rtl="0">
              <a:spcBef>
                <a:spcPts val="0"/>
              </a:spcBef>
              <a:buNone/>
            </a:pPr>
            <a:r>
              <a:t/>
            </a:r>
            <a:endParaRPr sz="1500">
              <a:latin typeface="Trebuchet MS"/>
              <a:ea typeface="Trebuchet MS"/>
              <a:cs typeface="Trebuchet MS"/>
              <a:sym typeface="Trebuchet MS"/>
            </a:endParaRPr>
          </a:p>
          <a:p>
            <a:pPr indent="-323850" lvl="0" marL="457200" rtl="0">
              <a:spcBef>
                <a:spcPts val="0"/>
              </a:spcBef>
              <a:buSzPct val="100000"/>
              <a:buFont typeface="Trebuchet MS"/>
            </a:pPr>
            <a:r>
              <a:rPr lang="el" sz="1500">
                <a:latin typeface="Trebuchet MS"/>
                <a:ea typeface="Trebuchet MS"/>
                <a:cs typeface="Trebuchet MS"/>
                <a:sym typeface="Trebuchet MS"/>
              </a:rPr>
              <a:t>Δημιουργέια Share Button το οποίο θα παρέχει την δυνατότητα στο χρήστη να μοιράζεται τις εμπειρίες του στα κοινωνικά δίκτυα  </a:t>
            </a:r>
          </a:p>
        </p:txBody>
      </p:sp>
      <p:sp>
        <p:nvSpPr>
          <p:cNvPr id="291" name="Shape 291"/>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292" name="Shape 292"/>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293" name="Shape 293"/>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Συμπεράσματα</a:t>
            </a:r>
          </a:p>
        </p:txBody>
      </p:sp>
      <p:sp>
        <p:nvSpPr>
          <p:cNvPr id="299" name="Shape 299"/>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30200" lvl="0" marL="457200" rtl="0">
              <a:spcBef>
                <a:spcPts val="0"/>
              </a:spcBef>
              <a:buSzPct val="100000"/>
              <a:buFont typeface="Trebuchet MS"/>
            </a:pPr>
            <a:r>
              <a:rPr lang="el" sz="1600">
                <a:latin typeface="Trebuchet MS"/>
                <a:ea typeface="Trebuchet MS"/>
                <a:cs typeface="Trebuchet MS"/>
                <a:sym typeface="Trebuchet MS"/>
              </a:rPr>
              <a:t>Μέσα από την ανάπτυξη της υπηρεσίας, αναπτύχθηκαν οι ικανότητες και το αίσθημα συνεργασίας μας</a:t>
            </a:r>
          </a:p>
          <a:p>
            <a:pPr lvl="0" rtl="0">
              <a:spcBef>
                <a:spcPts val="0"/>
              </a:spcBef>
              <a:buNone/>
            </a:pPr>
            <a:r>
              <a:t/>
            </a:r>
            <a:endParaRPr sz="16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Αποκτήθηκαν καινούργιες και συμπληρώθηκαν παλιές γνώσεις τόσο γύρω από τον προγραμματισμό εφαρμογών σε περιβάλλον Android όσο και σε διαδικτυακές εφαρμογές</a:t>
            </a:r>
          </a:p>
          <a:p>
            <a:pPr lvl="0" rtl="0">
              <a:spcBef>
                <a:spcPts val="0"/>
              </a:spcBef>
              <a:buNone/>
            </a:pPr>
            <a:r>
              <a:t/>
            </a:r>
            <a:endParaRPr sz="16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Χρησιμοποιήθηκαν γνώσεις από προγενέστερα μαθήματα</a:t>
            </a:r>
          </a:p>
          <a:p>
            <a:pPr lvl="0" rtl="0">
              <a:spcBef>
                <a:spcPts val="0"/>
              </a:spcBef>
              <a:buNone/>
            </a:pPr>
            <a:r>
              <a:t/>
            </a:r>
            <a:endParaRPr sz="16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Θέσαμε τους εαυτούς μας τόσο σε ρόλους προγραμματιστών όσο και σε ρόλους τελικών χρηστών για να αντιμετωπίσουμε τυχών προβλήματα τα οποία προέκυψαν </a:t>
            </a:r>
          </a:p>
        </p:txBody>
      </p:sp>
      <p:sp>
        <p:nvSpPr>
          <p:cNvPr id="300" name="Shape 300"/>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301" name="Shape 301"/>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302" name="Shape 302"/>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Σχεδιασμός Υπηρεσίας</a:t>
            </a:r>
          </a:p>
        </p:txBody>
      </p:sp>
      <p:sp>
        <p:nvSpPr>
          <p:cNvPr id="94" name="Shape 94"/>
          <p:cNvSpPr txBox="1"/>
          <p:nvPr>
            <p:ph idx="1" type="body"/>
          </p:nvPr>
        </p:nvSpPr>
        <p:spPr>
          <a:xfrm>
            <a:off x="1165500" y="941975"/>
            <a:ext cx="7645500" cy="3983999"/>
          </a:xfrm>
          <a:prstGeom prst="rect">
            <a:avLst/>
          </a:prstGeom>
        </p:spPr>
        <p:txBody>
          <a:bodyPr anchorCtr="0" anchor="t" bIns="91425" lIns="91425" rIns="91425" tIns="91425">
            <a:noAutofit/>
          </a:bodyPr>
          <a:lstStyle/>
          <a:p>
            <a:pPr lvl="0" rtl="0">
              <a:spcBef>
                <a:spcPts val="0"/>
              </a:spcBef>
              <a:buNone/>
            </a:pPr>
            <a:r>
              <a:rPr lang="el" sz="1800">
                <a:latin typeface="Trebuchet MS"/>
                <a:ea typeface="Trebuchet MS"/>
                <a:cs typeface="Trebuchet MS"/>
                <a:sym typeface="Trebuchet MS"/>
              </a:rPr>
              <a:t>Η υπηρεσία χωρίστηκε και αναπτύχθηκε σε τρία στάδια:</a:t>
            </a:r>
          </a:p>
          <a:p>
            <a:pPr lvl="0" rtl="0">
              <a:spcBef>
                <a:spcPts val="0"/>
              </a:spcBef>
              <a:buNone/>
            </a:pPr>
            <a:r>
              <a:t/>
            </a:r>
            <a:endParaRPr sz="9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σχεδιασμός αναγκών χρήστη</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σχεδιασμός και υλοποίηση βάσεων δεδομένων για τα σημεία ενδιαφέροντος</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σχεδιασμός και υλοποίηση μιας Jersey REST αρχιτεκτονικής, υπηρεσίας υπεύθυνη για την επικοινωνία με τη βάση δεδομένων</a:t>
            </a:r>
          </a:p>
          <a:p>
            <a:pPr lvl="0" rtl="0">
              <a:spcBef>
                <a:spcPts val="0"/>
              </a:spcBef>
              <a:buNone/>
            </a:pPr>
            <a:r>
              <a:t/>
            </a:r>
            <a:endParaRPr sz="1800">
              <a:latin typeface="Trebuchet MS"/>
              <a:ea typeface="Trebuchet MS"/>
              <a:cs typeface="Trebuchet MS"/>
              <a:sym typeface="Trebuchet MS"/>
            </a:endParaRPr>
          </a:p>
          <a:p>
            <a:pPr lvl="0" rtl="0">
              <a:spcBef>
                <a:spcPts val="0"/>
              </a:spcBef>
              <a:buNone/>
            </a:pPr>
            <a:r>
              <a:t/>
            </a:r>
            <a:endParaRPr sz="1800">
              <a:latin typeface="Trebuchet MS"/>
              <a:ea typeface="Trebuchet MS"/>
              <a:cs typeface="Trebuchet MS"/>
              <a:sym typeface="Trebuchet MS"/>
            </a:endParaRPr>
          </a:p>
        </p:txBody>
      </p:sp>
      <p:sp>
        <p:nvSpPr>
          <p:cNvPr id="95" name="Shape 95"/>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96" name="Shape 96"/>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97" name="Shape 97"/>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Σχεδιασμός Υπηρεσίας</a:t>
            </a:r>
          </a:p>
        </p:txBody>
      </p:sp>
      <p:sp>
        <p:nvSpPr>
          <p:cNvPr id="103" name="Shape 103"/>
          <p:cNvSpPr txBox="1"/>
          <p:nvPr>
            <p:ph idx="1" type="body"/>
          </p:nvPr>
        </p:nvSpPr>
        <p:spPr>
          <a:xfrm>
            <a:off x="1165500" y="941975"/>
            <a:ext cx="7645500" cy="3983999"/>
          </a:xfrm>
          <a:prstGeom prst="rect">
            <a:avLst/>
          </a:prstGeom>
        </p:spPr>
        <p:txBody>
          <a:bodyPr anchorCtr="0" anchor="t" bIns="91425" lIns="91425" rIns="91425" tIns="91425">
            <a:noAutofit/>
          </a:bodyPr>
          <a:lstStyle/>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σχεδιασμός και υλοποίηση μίας web based υπηρεσίας για την διαχείρηση της βάσης δεδομένων από τους διαχειριστές της υπηρεσίας</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σχεδιασμός και υλοποίηση μιας Android εφαρμογής για τον τελικό χρήστη</a:t>
            </a:r>
          </a:p>
          <a:p>
            <a:pPr lvl="0" rtl="0">
              <a:spcBef>
                <a:spcPts val="0"/>
              </a:spcBef>
              <a:buNone/>
            </a:pPr>
            <a:r>
              <a:t/>
            </a:r>
            <a:endParaRPr sz="1800">
              <a:latin typeface="Trebuchet MS"/>
              <a:ea typeface="Trebuchet MS"/>
              <a:cs typeface="Trebuchet MS"/>
              <a:sym typeface="Trebuchet MS"/>
            </a:endParaRPr>
          </a:p>
        </p:txBody>
      </p:sp>
      <p:sp>
        <p:nvSpPr>
          <p:cNvPr id="104" name="Shape 104"/>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05" name="Shape 105"/>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06" name="Shape 106"/>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Σχεδιασμός Αναγκών Χρήστη</a:t>
            </a:r>
          </a:p>
        </p:txBody>
      </p:sp>
      <p:sp>
        <p:nvSpPr>
          <p:cNvPr id="112" name="Shape 112"/>
          <p:cNvSpPr txBox="1"/>
          <p:nvPr>
            <p:ph idx="1" type="body"/>
          </p:nvPr>
        </p:nvSpPr>
        <p:spPr>
          <a:xfrm>
            <a:off x="1165500" y="941975"/>
            <a:ext cx="7645500" cy="3983999"/>
          </a:xfrm>
          <a:prstGeom prst="rect">
            <a:avLst/>
          </a:prstGeom>
        </p:spPr>
        <p:txBody>
          <a:bodyPr anchorCtr="0" anchor="t" bIns="91425" lIns="91425" rIns="91425" tIns="91425">
            <a:noAutofit/>
          </a:bodyPr>
          <a:lstStyle/>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Οι ανάγκες του τελικού χρήστη μας ήταν γνωστές εξαρχής αφού η παρούσα υπηρεσία αποτελεί αντικείμενο εξαμηνιαίας εργασίας στο μάθημα Κινητή Υπολογιστική.</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pPr>
            <a:r>
              <a:rPr lang="el" sz="1800">
                <a:latin typeface="Trebuchet MS"/>
                <a:ea typeface="Trebuchet MS"/>
                <a:cs typeface="Trebuchet MS"/>
                <a:sym typeface="Trebuchet MS"/>
              </a:rPr>
              <a:t>Παρόλα αυτά η σωστή κατανόηση των αναγκών μας βοήθησε στο να σχεδιάσουμε μία αποδοτική, λειτουργική και εύκολα διαχειρίσιμη υπηρεσία με στόχο τον τελικό χρήστη.</a:t>
            </a:r>
            <a:br>
              <a:rPr lang="el" sz="1800">
                <a:latin typeface="Trebuchet MS"/>
                <a:ea typeface="Trebuchet MS"/>
                <a:cs typeface="Trebuchet MS"/>
                <a:sym typeface="Trebuchet MS"/>
              </a:rPr>
            </a:br>
            <a:r>
              <a:rPr lang="el" sz="1800">
                <a:latin typeface="Trebuchet MS"/>
                <a:ea typeface="Trebuchet MS"/>
                <a:cs typeface="Trebuchet MS"/>
                <a:sym typeface="Trebuchet MS"/>
              </a:rPr>
              <a:t> </a:t>
            </a:r>
            <a:br>
              <a:rPr lang="el" sz="1800">
                <a:latin typeface="Trebuchet MS"/>
                <a:ea typeface="Trebuchet MS"/>
                <a:cs typeface="Trebuchet MS"/>
                <a:sym typeface="Trebuchet MS"/>
              </a:rPr>
            </a:br>
          </a:p>
          <a:p>
            <a:pPr lvl="0" rtl="0">
              <a:spcBef>
                <a:spcPts val="0"/>
              </a:spcBef>
              <a:buNone/>
            </a:pPr>
            <a:r>
              <a:t/>
            </a:r>
            <a:endParaRPr sz="1800">
              <a:latin typeface="Trebuchet MS"/>
              <a:ea typeface="Trebuchet MS"/>
              <a:cs typeface="Trebuchet MS"/>
              <a:sym typeface="Trebuchet MS"/>
            </a:endParaRPr>
          </a:p>
        </p:txBody>
      </p:sp>
      <p:sp>
        <p:nvSpPr>
          <p:cNvPr id="113" name="Shape 113"/>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14" name="Shape 114"/>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15" name="Shape 115"/>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Σχεδιασμός Βάσεων Δεδομένων</a:t>
            </a:r>
          </a:p>
        </p:txBody>
      </p:sp>
      <p:sp>
        <p:nvSpPr>
          <p:cNvPr id="121" name="Shape 121"/>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l" sz="1800">
                <a:latin typeface="Trebuchet MS"/>
                <a:ea typeface="Trebuchet MS"/>
                <a:cs typeface="Trebuchet MS"/>
                <a:sym typeface="Trebuchet MS"/>
              </a:rPr>
              <a:t>Για τις ανάγκες της υπηρεσίας σχεδιάστηκαν και χρησιμοποιήθηκαν 4 MySQL Βάσεις Δεδομένων (MySQL Ver 14.14 Distrib 5.5.46)</a:t>
            </a:r>
          </a:p>
          <a:p>
            <a:pPr lvl="0" rtl="0">
              <a:spcBef>
                <a:spcPts val="0"/>
              </a:spcBef>
              <a:buNone/>
            </a:pPr>
            <a:r>
              <a:t/>
            </a:r>
            <a:endParaRPr sz="1800">
              <a:latin typeface="Trebuchet MS"/>
              <a:ea typeface="Trebuchet MS"/>
              <a:cs typeface="Trebuchet MS"/>
              <a:sym typeface="Trebuchet MS"/>
            </a:endParaRPr>
          </a:p>
          <a:p>
            <a:pPr indent="-342900" lvl="1" marL="914400" rtl="0">
              <a:spcBef>
                <a:spcPts val="0"/>
              </a:spcBef>
              <a:buSzPct val="100000"/>
              <a:buFont typeface="Trebuchet MS"/>
            </a:pPr>
            <a:r>
              <a:rPr lang="el" sz="1800">
                <a:latin typeface="Trebuchet MS"/>
                <a:ea typeface="Trebuchet MS"/>
                <a:cs typeface="Trebuchet MS"/>
                <a:sym typeface="Trebuchet MS"/>
              </a:rPr>
              <a:t>Categories -&gt; πίνακας με τις διαθέσιμες κατηγορίες που εμφανίζονται στις επιλογές του χρήστη</a:t>
            </a:r>
          </a:p>
          <a:p>
            <a:pPr indent="-342900" lvl="1" marL="914400" rtl="0">
              <a:spcBef>
                <a:spcPts val="0"/>
              </a:spcBef>
              <a:buSzPct val="100000"/>
              <a:buFont typeface="Trebuchet MS"/>
            </a:pPr>
            <a:r>
              <a:rPr lang="el" sz="1800">
                <a:latin typeface="Trebuchet MS"/>
                <a:ea typeface="Trebuchet MS"/>
                <a:cs typeface="Trebuchet MS"/>
                <a:sym typeface="Trebuchet MS"/>
              </a:rPr>
              <a:t>Subcategories -&gt; πίνακας με τις διαθέσιμες υποκατηγορίες κάθε κατηγορίας όπως εμφανίζονται στις επιλογές του χρήστη</a:t>
            </a:r>
          </a:p>
          <a:p>
            <a:pPr indent="-342900" lvl="1" marL="914400" rtl="0">
              <a:spcBef>
                <a:spcPts val="0"/>
              </a:spcBef>
              <a:buSzPct val="100000"/>
              <a:buFont typeface="Trebuchet MS"/>
            </a:pPr>
            <a:r>
              <a:rPr lang="el" sz="1800">
                <a:latin typeface="Trebuchet MS"/>
                <a:ea typeface="Trebuchet MS"/>
                <a:cs typeface="Trebuchet MS"/>
                <a:sym typeface="Trebuchet MS"/>
              </a:rPr>
              <a:t>Points_of_interest -&gt; πίνακας με τα σημεία ενδιαφέροντος τα οποία καταχωρούνται από τους διαχειριστές και προβάλονται στον χρήστη</a:t>
            </a:r>
          </a:p>
          <a:p>
            <a:pPr indent="-342900" lvl="1" marL="914400" rtl="0">
              <a:spcBef>
                <a:spcPts val="0"/>
              </a:spcBef>
              <a:buSzPct val="100000"/>
              <a:buFont typeface="Trebuchet MS"/>
            </a:pPr>
            <a:r>
              <a:rPr lang="el" sz="1800">
                <a:latin typeface="Trebuchet MS"/>
                <a:ea typeface="Trebuchet MS"/>
                <a:cs typeface="Trebuchet MS"/>
                <a:sym typeface="Trebuchet MS"/>
              </a:rPr>
              <a:t>Users -&gt; πίνακας για τους λογαριασμούς των διαχειριστών της υπηρεσίας</a:t>
            </a:r>
          </a:p>
          <a:p>
            <a:pPr lvl="0" rtl="0">
              <a:spcBef>
                <a:spcPts val="0"/>
              </a:spcBef>
              <a:buNone/>
            </a:pPr>
            <a:r>
              <a:t/>
            </a:r>
            <a:endParaRPr sz="1800">
              <a:latin typeface="Trebuchet MS"/>
              <a:ea typeface="Trebuchet MS"/>
              <a:cs typeface="Trebuchet MS"/>
              <a:sym typeface="Trebuchet MS"/>
            </a:endParaRPr>
          </a:p>
        </p:txBody>
      </p:sp>
      <p:sp>
        <p:nvSpPr>
          <p:cNvPr id="122" name="Shape 122"/>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23" name="Shape 123"/>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24" name="Shape 124"/>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Σχεδιασμός Βάσεων Δεδομένων</a:t>
            </a:r>
          </a:p>
        </p:txBody>
      </p:sp>
      <p:sp>
        <p:nvSpPr>
          <p:cNvPr id="130" name="Shape 130"/>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31" name="Shape 131"/>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32" name="Shape 132"/>
          <p:cNvPicPr preferRelativeResize="0"/>
          <p:nvPr/>
        </p:nvPicPr>
        <p:blipFill>
          <a:blip r:embed="rId4">
            <a:alphaModFix/>
          </a:blip>
          <a:stretch>
            <a:fillRect/>
          </a:stretch>
        </p:blipFill>
        <p:spPr>
          <a:xfrm>
            <a:off x="8544594" y="132989"/>
            <a:ext cx="479955" cy="495480"/>
          </a:xfrm>
          <a:prstGeom prst="rect">
            <a:avLst/>
          </a:prstGeom>
          <a:noFill/>
          <a:ln>
            <a:noFill/>
          </a:ln>
        </p:spPr>
      </p:pic>
      <p:pic>
        <p:nvPicPr>
          <p:cNvPr id="133" name="Shape 133"/>
          <p:cNvPicPr preferRelativeResize="0"/>
          <p:nvPr/>
        </p:nvPicPr>
        <p:blipFill>
          <a:blip r:embed="rId5">
            <a:alphaModFix/>
          </a:blip>
          <a:stretch>
            <a:fillRect/>
          </a:stretch>
        </p:blipFill>
        <p:spPr>
          <a:xfrm>
            <a:off x="1165475" y="1076550"/>
            <a:ext cx="7859074" cy="37080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Jersey REST Υπηρεσία</a:t>
            </a:r>
          </a:p>
        </p:txBody>
      </p:sp>
      <p:sp>
        <p:nvSpPr>
          <p:cNvPr id="139" name="Shape 139"/>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30200" lvl="0" marL="457200" rtl="0">
              <a:spcBef>
                <a:spcPts val="0"/>
              </a:spcBef>
              <a:buSzPct val="100000"/>
              <a:buFont typeface="Trebuchet MS"/>
            </a:pPr>
            <a:r>
              <a:rPr lang="el" sz="1600">
                <a:latin typeface="Trebuchet MS"/>
                <a:ea typeface="Trebuchet MS"/>
                <a:cs typeface="Trebuchet MS"/>
                <a:sym typeface="Trebuchet MS"/>
              </a:rPr>
              <a:t>Η Jersey REST υπηρεσία είναι υπεύθυνη για την επικοινωνία μεταξύ της βάσης δεδομένων και της android εφαρμογής. Αποτελεί τη γέφυρα μεταξύ δεδομένων και χρήστη</a:t>
            </a:r>
          </a:p>
          <a:p>
            <a:pPr lvl="0" rtl="0">
              <a:spcBef>
                <a:spcPts val="0"/>
              </a:spcBef>
              <a:buNone/>
            </a:pPr>
            <a:r>
              <a:t/>
            </a:r>
            <a:endParaRPr sz="16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Η Jersey REST μεταφέρει τα δεδομένα πάνω από το HTTP πρωτόκολλο</a:t>
            </a:r>
          </a:p>
          <a:p>
            <a:pPr lvl="0" rtl="0">
              <a:spcBef>
                <a:spcPts val="0"/>
              </a:spcBef>
              <a:buNone/>
            </a:pPr>
            <a:r>
              <a:t/>
            </a:r>
            <a:endParaRPr sz="16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Τα δεδομένα που μεταφέρονται έχουν JSON μορφή γεγονός που την καθιστά πιο εύκολη αρχιτεκτονική στον χειρισμό των δεδομένων σε σχέση με άλλες αρχιτεκτονικές (πχ. SOAP)</a:t>
            </a:r>
          </a:p>
          <a:p>
            <a:pPr lvl="0" rtl="0">
              <a:spcBef>
                <a:spcPts val="0"/>
              </a:spcBef>
              <a:buNone/>
            </a:pPr>
            <a:r>
              <a:t/>
            </a:r>
            <a:endParaRPr sz="16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Για την εύρυθμη λειτουργία της υπηρεσίας επιλέχθηκε η web server υπηρεσία tomcat 7 </a:t>
            </a:r>
          </a:p>
          <a:p>
            <a:pPr lvl="0" rtl="0">
              <a:spcBef>
                <a:spcPts val="0"/>
              </a:spcBef>
              <a:buNone/>
            </a:pPr>
            <a:r>
              <a:t/>
            </a:r>
            <a:endParaRPr sz="1600">
              <a:latin typeface="Trebuchet MS"/>
              <a:ea typeface="Trebuchet MS"/>
              <a:cs typeface="Trebuchet MS"/>
              <a:sym typeface="Trebuchet MS"/>
            </a:endParaRPr>
          </a:p>
        </p:txBody>
      </p:sp>
      <p:sp>
        <p:nvSpPr>
          <p:cNvPr id="140" name="Shape 140"/>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41" name="Shape 141"/>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42" name="Shape 142"/>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1165475" y="499481"/>
            <a:ext cx="6858000" cy="345000"/>
          </a:xfrm>
          <a:prstGeom prst="rect">
            <a:avLst/>
          </a:prstGeom>
        </p:spPr>
        <p:txBody>
          <a:bodyPr anchorCtr="0" anchor="b" bIns="91425" lIns="91425" rIns="91425" tIns="91425">
            <a:noAutofit/>
          </a:bodyPr>
          <a:lstStyle/>
          <a:p>
            <a:pPr lvl="0" rtl="0" algn="ctr">
              <a:spcBef>
                <a:spcPts val="0"/>
              </a:spcBef>
              <a:buNone/>
            </a:pPr>
            <a:r>
              <a:rPr lang="el" sz="3000">
                <a:latin typeface="Trebuchet MS"/>
                <a:ea typeface="Trebuchet MS"/>
                <a:cs typeface="Trebuchet MS"/>
                <a:sym typeface="Trebuchet MS"/>
              </a:rPr>
              <a:t>Jersey REST Υπηρεσία</a:t>
            </a:r>
          </a:p>
        </p:txBody>
      </p:sp>
      <p:sp>
        <p:nvSpPr>
          <p:cNvPr id="148" name="Shape 148"/>
          <p:cNvSpPr txBox="1"/>
          <p:nvPr>
            <p:ph idx="1" type="body"/>
          </p:nvPr>
        </p:nvSpPr>
        <p:spPr>
          <a:xfrm>
            <a:off x="1165500" y="941975"/>
            <a:ext cx="7645500" cy="3983999"/>
          </a:xfrm>
          <a:prstGeom prst="rect">
            <a:avLst/>
          </a:prstGeom>
        </p:spPr>
        <p:txBody>
          <a:bodyPr anchorCtr="0" anchor="t" bIns="91425" lIns="91425" rIns="91425" tIns="91425">
            <a:noAutofit/>
          </a:bodyPr>
          <a:lstStyle/>
          <a:p>
            <a:pPr indent="-323850" lvl="0" marL="457200" rtl="0">
              <a:spcBef>
                <a:spcPts val="0"/>
              </a:spcBef>
              <a:buSzPct val="100000"/>
              <a:buFont typeface="Trebuchet MS"/>
            </a:pPr>
            <a:r>
              <a:rPr lang="el" sz="1500">
                <a:latin typeface="Trebuchet MS"/>
                <a:ea typeface="Trebuchet MS"/>
                <a:cs typeface="Trebuchet MS"/>
                <a:sym typeface="Trebuchet MS"/>
              </a:rPr>
              <a:t>Η συγκεκριμένη υπηρεσία δημιουργήθηκε με την πλατφόρμα  eclipse MARS 1.</a:t>
            </a:r>
          </a:p>
          <a:p>
            <a:pPr lvl="0" rtl="0">
              <a:spcBef>
                <a:spcPts val="0"/>
              </a:spcBef>
              <a:buNone/>
            </a:pPr>
            <a:r>
              <a:t/>
            </a:r>
            <a:endParaRPr sz="1500">
              <a:latin typeface="Trebuchet MS"/>
              <a:ea typeface="Trebuchet MS"/>
              <a:cs typeface="Trebuchet MS"/>
              <a:sym typeface="Trebuchet MS"/>
            </a:endParaRPr>
          </a:p>
          <a:p>
            <a:pPr indent="-330200" lvl="0" marL="457200" rtl="0">
              <a:spcBef>
                <a:spcPts val="0"/>
              </a:spcBef>
              <a:buSzPct val="100000"/>
              <a:buFont typeface="Trebuchet MS"/>
            </a:pPr>
            <a:r>
              <a:rPr lang="el" sz="1600">
                <a:latin typeface="Trebuchet MS"/>
                <a:ea typeface="Trebuchet MS"/>
                <a:cs typeface="Trebuchet MS"/>
                <a:sym typeface="Trebuchet MS"/>
              </a:rPr>
              <a:t>Οι κύριες κλάσεις οι οποίες δημιουργήθηκαν είναι οι εξής:</a:t>
            </a:r>
          </a:p>
          <a:p>
            <a:pPr indent="-330200" lvl="1" marL="914400" rtl="0">
              <a:spcBef>
                <a:spcPts val="0"/>
              </a:spcBef>
              <a:buSzPct val="100000"/>
              <a:buFont typeface="Trebuchet MS"/>
            </a:pPr>
            <a:r>
              <a:rPr lang="el" sz="1600">
                <a:latin typeface="Trebuchet MS"/>
                <a:ea typeface="Trebuchet MS"/>
                <a:cs typeface="Trebuchet MS"/>
                <a:sym typeface="Trebuchet MS"/>
              </a:rPr>
              <a:t>Category -&gt; υλοποιεί και διαχειρίζεται τις κατηγορίες της Βάσης Δεδομένων</a:t>
            </a:r>
          </a:p>
          <a:p>
            <a:pPr indent="-330200" lvl="1" marL="914400" rtl="0">
              <a:spcBef>
                <a:spcPts val="0"/>
              </a:spcBef>
              <a:buSzPct val="100000"/>
              <a:buFont typeface="Trebuchet MS"/>
            </a:pPr>
            <a:r>
              <a:rPr lang="el" sz="1600">
                <a:latin typeface="Trebuchet MS"/>
                <a:ea typeface="Trebuchet MS"/>
                <a:cs typeface="Trebuchet MS"/>
                <a:sym typeface="Trebuchet MS"/>
              </a:rPr>
              <a:t>Subcategory -&gt; υλοποιεί και διαχειρίζεται τις υποκατηγορίες της Βάσης Δεδομένων</a:t>
            </a:r>
          </a:p>
          <a:p>
            <a:pPr indent="-330200" lvl="1" marL="914400" rtl="0">
              <a:spcBef>
                <a:spcPts val="0"/>
              </a:spcBef>
              <a:buSzPct val="100000"/>
              <a:buFont typeface="Trebuchet MS"/>
            </a:pPr>
            <a:r>
              <a:rPr lang="el" sz="1600">
                <a:latin typeface="Trebuchet MS"/>
                <a:ea typeface="Trebuchet MS"/>
                <a:cs typeface="Trebuchet MS"/>
                <a:sym typeface="Trebuchet MS"/>
              </a:rPr>
              <a:t>PointOfInterest -&gt; υλοποιεί και διαχειρίζεται τα σημεία ενδιαφέροντος της Βάσης Δεδομένων</a:t>
            </a:r>
          </a:p>
          <a:p>
            <a:pPr indent="-330200" lvl="1" marL="914400" rtl="0">
              <a:spcBef>
                <a:spcPts val="0"/>
              </a:spcBef>
              <a:buSzPct val="100000"/>
              <a:buFont typeface="Trebuchet MS"/>
            </a:pPr>
            <a:r>
              <a:rPr lang="el" sz="1600">
                <a:latin typeface="Trebuchet MS"/>
                <a:ea typeface="Trebuchet MS"/>
                <a:cs typeface="Trebuchet MS"/>
                <a:sym typeface="Trebuchet MS"/>
              </a:rPr>
              <a:t>DBConnection -&gt; υλοποιεί τη σύνδεση με την τοπική βάση δεδομένων, εκτελεί τα ερωτήματα προς αυτή και επιστρέφει τα δεδομένα</a:t>
            </a:r>
          </a:p>
          <a:p>
            <a:pPr indent="-330200" lvl="1" marL="914400" rtl="0">
              <a:spcBef>
                <a:spcPts val="0"/>
              </a:spcBef>
              <a:buSzPct val="100000"/>
              <a:buFont typeface="Trebuchet MS"/>
            </a:pPr>
            <a:r>
              <a:rPr lang="el" sz="1600">
                <a:latin typeface="Trebuchet MS"/>
                <a:ea typeface="Trebuchet MS"/>
                <a:cs typeface="Trebuchet MS"/>
                <a:sym typeface="Trebuchet MS"/>
              </a:rPr>
              <a:t>Server -&gt; αποτελεί την διεπαφή μεταξύ εφαρμογής χρήστη και βάσεων δεδομένων, μετατρέπει τα δεδομένα σε JSON αντικείμενα και τα επιστρέφει στον χρήστη</a:t>
            </a:r>
          </a:p>
        </p:txBody>
      </p:sp>
      <p:sp>
        <p:nvSpPr>
          <p:cNvPr id="149" name="Shape 149"/>
          <p:cNvSpPr txBox="1"/>
          <p:nvPr/>
        </p:nvSpPr>
        <p:spPr>
          <a:xfrm>
            <a:off x="0" y="4784650"/>
            <a:ext cx="9144000" cy="358799"/>
          </a:xfrm>
          <a:prstGeom prst="rect">
            <a:avLst/>
          </a:prstGeom>
          <a:noFill/>
          <a:ln>
            <a:noFill/>
          </a:ln>
        </p:spPr>
        <p:txBody>
          <a:bodyPr anchorCtr="0" anchor="t" bIns="91425" lIns="91425" rIns="91425" tIns="91425">
            <a:noAutofit/>
          </a:bodyPr>
          <a:lstStyle/>
          <a:p>
            <a:pPr lvl="0" rtl="0" algn="ctr">
              <a:spcBef>
                <a:spcPts val="0"/>
              </a:spcBef>
              <a:buNone/>
            </a:pPr>
            <a:r>
              <a:rPr lang="el" sz="1000">
                <a:solidFill>
                  <a:srgbClr val="F3F3F3"/>
                </a:solidFill>
                <a:latin typeface="Trebuchet MS"/>
                <a:ea typeface="Trebuchet MS"/>
                <a:cs typeface="Trebuchet MS"/>
                <a:sym typeface="Trebuchet MS"/>
              </a:rPr>
              <a:t>- University of Western Macedonia -</a:t>
            </a:r>
          </a:p>
        </p:txBody>
      </p:sp>
      <p:pic>
        <p:nvPicPr>
          <p:cNvPr id="150" name="Shape 150"/>
          <p:cNvPicPr preferRelativeResize="0"/>
          <p:nvPr/>
        </p:nvPicPr>
        <p:blipFill>
          <a:blip r:embed="rId3">
            <a:alphaModFix/>
          </a:blip>
          <a:stretch>
            <a:fillRect/>
          </a:stretch>
        </p:blipFill>
        <p:spPr>
          <a:xfrm>
            <a:off x="8023475" y="130774"/>
            <a:ext cx="479955" cy="499924"/>
          </a:xfrm>
          <a:prstGeom prst="rect">
            <a:avLst/>
          </a:prstGeom>
          <a:noFill/>
          <a:ln>
            <a:noFill/>
          </a:ln>
        </p:spPr>
      </p:pic>
      <p:pic>
        <p:nvPicPr>
          <p:cNvPr id="151" name="Shape 151"/>
          <p:cNvPicPr preferRelativeResize="0"/>
          <p:nvPr/>
        </p:nvPicPr>
        <p:blipFill>
          <a:blip r:embed="rId4">
            <a:alphaModFix/>
          </a:blip>
          <a:stretch>
            <a:fillRect/>
          </a:stretch>
        </p:blipFill>
        <p:spPr>
          <a:xfrm>
            <a:off x="8544594" y="132989"/>
            <a:ext cx="479955" cy="495480"/>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