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6" r:id="rId2"/>
    <p:sldId id="337" r:id="rId3"/>
    <p:sldId id="316" r:id="rId4"/>
    <p:sldId id="256" r:id="rId5"/>
    <p:sldId id="2054" r:id="rId6"/>
    <p:sldId id="2053" r:id="rId7"/>
    <p:sldId id="293" r:id="rId8"/>
    <p:sldId id="292" r:id="rId9"/>
    <p:sldId id="317" r:id="rId10"/>
    <p:sldId id="294" r:id="rId11"/>
    <p:sldId id="341" r:id="rId12"/>
    <p:sldId id="342" r:id="rId13"/>
    <p:sldId id="318" r:id="rId14"/>
    <p:sldId id="311" r:id="rId15"/>
    <p:sldId id="324" r:id="rId16"/>
    <p:sldId id="339" r:id="rId17"/>
    <p:sldId id="340" r:id="rId18"/>
    <p:sldId id="335" r:id="rId19"/>
    <p:sldId id="314" r:id="rId20"/>
  </p:sldIdLst>
  <p:sldSz cx="18288000" cy="10293350"/>
  <p:notesSz cx="18288000" cy="1029335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52D9"/>
    <a:srgbClr val="0026A1"/>
    <a:srgbClr val="D91683"/>
    <a:srgbClr val="3DEDFF"/>
    <a:srgbClr val="D9C016"/>
    <a:srgbClr val="D99916"/>
    <a:srgbClr val="3CEDFF"/>
    <a:srgbClr val="D99200"/>
    <a:srgbClr val="DE9537"/>
    <a:srgbClr val="00D6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654" autoAdjust="0"/>
    <p:restoredTop sz="78581" autoAdjust="0"/>
  </p:normalViewPr>
  <p:slideViewPr>
    <p:cSldViewPr>
      <p:cViewPr varScale="1">
        <p:scale>
          <a:sx n="40" d="100"/>
          <a:sy n="40" d="100"/>
        </p:scale>
        <p:origin x="90" y="3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7924800" cy="51593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10358438" y="0"/>
            <a:ext cx="7924800" cy="515938"/>
          </a:xfrm>
          <a:prstGeom prst="rect">
            <a:avLst/>
          </a:prstGeom>
        </p:spPr>
        <p:txBody>
          <a:bodyPr vert="horz" lIns="91440" tIns="45720" rIns="91440" bIns="45720" rtlCol="0"/>
          <a:lstStyle>
            <a:lvl1pPr algn="r">
              <a:defRPr sz="1200"/>
            </a:lvl1pPr>
          </a:lstStyle>
          <a:p>
            <a:fld id="{A8BB454C-36B4-8945-8859-0BB60974DD67}" type="datetimeFigureOut">
              <a:rPr kumimoji="1" lang="zh-CN" altLang="en-US" smtClean="0"/>
              <a:t>2022/9/5</a:t>
            </a:fld>
            <a:endParaRPr kumimoji="1" lang="zh-CN" altLang="en-US"/>
          </a:p>
        </p:txBody>
      </p:sp>
      <p:sp>
        <p:nvSpPr>
          <p:cNvPr id="4" name="幻灯片图像占位符 3"/>
          <p:cNvSpPr>
            <a:spLocks noGrp="1" noRot="1" noChangeAspect="1"/>
          </p:cNvSpPr>
          <p:nvPr>
            <p:ph type="sldImg" idx="2"/>
          </p:nvPr>
        </p:nvSpPr>
        <p:spPr>
          <a:xfrm>
            <a:off x="6057900" y="1287463"/>
            <a:ext cx="6172200" cy="34734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828800" y="4953000"/>
            <a:ext cx="14630400" cy="4054475"/>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9777413"/>
            <a:ext cx="7924800" cy="51593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10358438" y="9777413"/>
            <a:ext cx="7924800" cy="515937"/>
          </a:xfrm>
          <a:prstGeom prst="rect">
            <a:avLst/>
          </a:prstGeom>
        </p:spPr>
        <p:txBody>
          <a:bodyPr vert="horz" lIns="91440" tIns="45720" rIns="91440" bIns="45720" rtlCol="0" anchor="b"/>
          <a:lstStyle>
            <a:lvl1pPr algn="r">
              <a:defRPr sz="1200"/>
            </a:lvl1pPr>
          </a:lstStyle>
          <a:p>
            <a:fld id="{583CD23A-82AE-FB41-9EAA-C95AF8545DC1}"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my name is Yuxing Chen, a research engineer at Tencent database, I will share you with the topic of consistency checking for transactional databases.</a:t>
            </a:r>
            <a:endParaRPr lang="zh-CN" altLang="en-US" dirty="0"/>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1</a:t>
            </a:fld>
            <a:endParaRPr kumimoji="1" lang="zh-CN" altLang="en-US"/>
          </a:p>
        </p:txBody>
      </p:sp>
    </p:spTree>
    <p:extLst>
      <p:ext uri="{BB962C8B-B14F-4D97-AF65-F5344CB8AC3E}">
        <p14:creationId xmlns:p14="http://schemas.microsoft.com/office/powerpoint/2010/main" val="1898608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From the vendor perspective, they are iterating developing version, however, the regression test or verification are not complete. We see that PostgreSQL exists Write Skew from v9.1 to v12.3 for around 8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a lot of newly developed database are ready to be published, but they still need a quality check or verification before it published to customers.</a:t>
            </a:r>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12</a:t>
            </a:fld>
            <a:endParaRPr kumimoji="1" lang="zh-CN" altLang="en-US"/>
          </a:p>
        </p:txBody>
      </p:sp>
    </p:spTree>
    <p:extLst>
      <p:ext uri="{BB962C8B-B14F-4D97-AF65-F5344CB8AC3E}">
        <p14:creationId xmlns:p14="http://schemas.microsoft.com/office/powerpoint/2010/main" val="2918417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introduce two current solutions for isolation level  checking.</a:t>
            </a:r>
            <a:endParaRPr lang="zh-CN" altLang="en-US" dirty="0"/>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13</a:t>
            </a:fld>
            <a:endParaRPr kumimoji="1" lang="zh-CN" altLang="en-US"/>
          </a:p>
        </p:txBody>
      </p:sp>
    </p:spTree>
    <p:extLst>
      <p:ext uri="{BB962C8B-B14F-4D97-AF65-F5344CB8AC3E}">
        <p14:creationId xmlns:p14="http://schemas.microsoft.com/office/powerpoint/2010/main" val="3670974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is Called</a:t>
            </a:r>
            <a:r>
              <a:rPr lang="zh-CN" altLang="en-US" dirty="0"/>
              <a:t> </a:t>
            </a:r>
            <a:r>
              <a:rPr lang="en-US" altLang="zh-CN" dirty="0"/>
              <a:t>Elle, it uses specific workload to stress the system for isolation level verification. Its workloads are specially designed for read-write dependencies. So by its test, it can be efficient to test the systems. However, it is still random read write operations, so sometimes it is really hard to reproduce or construct specific explainable test cases. And it does not consider range queries, so it can not distinguish between Repeatable  Read and Serializable levels.</a:t>
            </a:r>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14</a:t>
            </a:fld>
            <a:endParaRPr kumimoji="1" lang="zh-CN" altLang="en-US"/>
          </a:p>
        </p:txBody>
      </p:sp>
    </p:spTree>
    <p:extLst>
      <p:ext uri="{BB962C8B-B14F-4D97-AF65-F5344CB8AC3E}">
        <p14:creationId xmlns:p14="http://schemas.microsoft.com/office/powerpoint/2010/main" val="23860486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second solution is called Cobra, which test the serializability of K-V store. It can test the real application’s result and claim to be possible to catch the real-world workload throughput</a:t>
            </a:r>
          </a:p>
          <a:p>
            <a:r>
              <a:rPr lang="en-US" altLang="zh-CN" dirty="0"/>
              <a:t>Still, it is not easily to analyze the violations, and predicate anomalies with range queries can not be verified.</a:t>
            </a:r>
            <a:endParaRPr lang="zh-CN" altLang="en-US" dirty="0"/>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15</a:t>
            </a:fld>
            <a:endParaRPr kumimoji="1" lang="zh-CN" altLang="en-US"/>
          </a:p>
        </p:txBody>
      </p:sp>
    </p:spTree>
    <p:extLst>
      <p:ext uri="{BB962C8B-B14F-4D97-AF65-F5344CB8AC3E}">
        <p14:creationId xmlns:p14="http://schemas.microsoft.com/office/powerpoint/2010/main" val="3658658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at TDSQL, we do care much about the correctness of the databases. The current solutions help us to effectively and efficiently understand our product behaviors. We can verify and guarantee the isolation levels we claim. But I think the currents checking solutions are still not perfect. </a:t>
            </a:r>
          </a:p>
          <a:p>
            <a:r>
              <a:rPr lang="en-US" altLang="zh-CN" dirty="0"/>
              <a:t>I think they sometimes still hard to reproduce the violations or hard to understand the violation. And I think the predicate anomaly verifications are still under research.</a:t>
            </a:r>
            <a:endParaRPr lang="zh-CN" altLang="en-US" dirty="0"/>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17</a:t>
            </a:fld>
            <a:endParaRPr kumimoji="1" lang="zh-CN" altLang="en-US"/>
          </a:p>
        </p:txBody>
      </p:sp>
    </p:spTree>
    <p:extLst>
      <p:ext uri="{BB962C8B-B14F-4D97-AF65-F5344CB8AC3E}">
        <p14:creationId xmlns:p14="http://schemas.microsoft.com/office/powerpoint/2010/main" val="3394211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Today I will cover the topic though background and motivation, and then introduce two current solutions and give a brief summary at the end.</a:t>
            </a:r>
            <a:endParaRPr lang="zh-CN" altLang="en-US" dirty="0"/>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2</a:t>
            </a:fld>
            <a:endParaRPr kumimoji="1" lang="zh-CN" altLang="en-US"/>
          </a:p>
        </p:txBody>
      </p:sp>
    </p:spTree>
    <p:extLst>
      <p:ext uri="{BB962C8B-B14F-4D97-AF65-F5344CB8AC3E}">
        <p14:creationId xmlns:p14="http://schemas.microsoft.com/office/powerpoint/2010/main" val="7545545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those of you who don’t know Tencent Database (also called TDSQL), we are Tencent  Enterprise level distributed database systems. Databases are the key and fundamental software for many applications. TDSQL proposed and implemented many innovative techniques, such as multi-level consistency, HTAP mixed engines, serverless high elastics, high availability. TDSQL serves more than half million enterprise customers such as banks, securities companies, and government companies. And our database applications cover billions of users. </a:t>
            </a:r>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4</a:t>
            </a:fld>
            <a:endParaRPr kumimoji="1" lang="zh-CN" altLang="en-US"/>
          </a:p>
        </p:txBody>
      </p:sp>
    </p:spTree>
    <p:extLst>
      <p:ext uri="{BB962C8B-B14F-4D97-AF65-F5344CB8AC3E}">
        <p14:creationId xmlns:p14="http://schemas.microsoft.com/office/powerpoint/2010/main" val="6001395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database have been applied to many applications, ranging from financial, social network, entertainment gaming, and to online video. These are the top applications that have been widely using all overall the country. </a:t>
            </a:r>
            <a:endParaRPr lang="zh-CN" altLang="en-US" dirty="0"/>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5</a:t>
            </a:fld>
            <a:endParaRPr kumimoji="1" lang="zh-CN" altLang="en-US"/>
          </a:p>
        </p:txBody>
      </p:sp>
    </p:spTree>
    <p:extLst>
      <p:ext uri="{BB962C8B-B14F-4D97-AF65-F5344CB8AC3E}">
        <p14:creationId xmlns:p14="http://schemas.microsoft.com/office/powerpoint/2010/main" val="8166041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we have developed several product lines to fit different application scenarios. Mostly, we focus on OLTP at the beginning, recently, we also published TDSQL-A to fully and better support OLAP.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So we do care not only the performance but also the consistency or the correctness of databases.  Some part of my job is to research the consistency of our products, as we have a lot of financial or banking customers, which have higher standards for database transactions.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today, I am </a:t>
            </a:r>
            <a:r>
              <a:rPr lang="en-US" altLang="zh-CN" dirty="0" err="1"/>
              <a:t>gonna</a:t>
            </a:r>
            <a:r>
              <a:rPr lang="en-US" altLang="zh-CN" dirty="0"/>
              <a:t> talk about it from the perspective of isolation levels.</a:t>
            </a:r>
            <a:endParaRPr lang="zh-CN" altLang="en-US" dirty="0"/>
          </a:p>
          <a:p>
            <a:endParaRPr lang="zh-CN" altLang="en-US" dirty="0"/>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6</a:t>
            </a:fld>
            <a:endParaRPr kumimoji="1" lang="zh-CN" altLang="en-US"/>
          </a:p>
        </p:txBody>
      </p:sp>
    </p:spTree>
    <p:extLst>
      <p:ext uri="{BB962C8B-B14F-4D97-AF65-F5344CB8AC3E}">
        <p14:creationId xmlns:p14="http://schemas.microsoft.com/office/powerpoint/2010/main" val="3772122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Most of our knowledge are the four standard isolation levels and the prohibited anomalies at each levels. We know the stronger the levels, the less the anomalies. At serializable level, theoretically, it did not allow any anomalies.</a:t>
            </a:r>
            <a:endParaRPr lang="zh-CN" altLang="en-US" dirty="0"/>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7</a:t>
            </a:fld>
            <a:endParaRPr kumimoji="1" lang="zh-CN" altLang="en-US"/>
          </a:p>
        </p:txBody>
      </p:sp>
    </p:spTree>
    <p:extLst>
      <p:ext uri="{BB962C8B-B14F-4D97-AF65-F5344CB8AC3E}">
        <p14:creationId xmlns:p14="http://schemas.microsoft.com/office/powerpoint/2010/main" val="12453037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However, the four standard anomalies are only tiny portions. We are aware of more forms of anomalies. Also, we see more isolation levels are defined. And there existed new relationship between new anomalies and new isolation levels.</a:t>
            </a:r>
          </a:p>
          <a:p>
            <a:r>
              <a:rPr lang="en-US" altLang="zh-CN" dirty="0"/>
              <a:t>New users to database may be confused to those new names of isolation levels or newly reported anomalies. It is not trivial to understand both new and old isolation or anomalies.</a:t>
            </a:r>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8</a:t>
            </a:fld>
            <a:endParaRPr kumimoji="1" lang="zh-CN" altLang="en-US"/>
          </a:p>
        </p:txBody>
      </p:sp>
    </p:spTree>
    <p:extLst>
      <p:ext uri="{BB962C8B-B14F-4D97-AF65-F5344CB8AC3E}">
        <p14:creationId xmlns:p14="http://schemas.microsoft.com/office/powerpoint/2010/main" val="13760988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can we better understand the isolation levels. We actually have a couple more examples of new isolation level names. It is not easy to directly understand these levels. For example, by the name of optimistic level from </a:t>
            </a:r>
            <a:r>
              <a:rPr lang="en-US" altLang="zh-CN" dirty="0" err="1"/>
              <a:t>TiDB</a:t>
            </a:r>
            <a:r>
              <a:rPr lang="en-US" altLang="zh-CN" dirty="0"/>
              <a:t> or Write Serializable from Databricks, it is hard to tell what anomalies to be expected and to be avoided.</a:t>
            </a:r>
            <a:endParaRPr lang="zh-CN" altLang="en-US" dirty="0"/>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10</a:t>
            </a:fld>
            <a:endParaRPr kumimoji="1" lang="zh-CN" altLang="en-US"/>
          </a:p>
        </p:txBody>
      </p:sp>
    </p:spTree>
    <p:extLst>
      <p:ext uri="{BB962C8B-B14F-4D97-AF65-F5344CB8AC3E}">
        <p14:creationId xmlns:p14="http://schemas.microsoft.com/office/powerpoint/2010/main" val="302514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why do we need to understand these levels. From user perspective, they would like to know the possible anomalies in advance to best fit into the application scenarios, and sometimes the databases may not meet the level as they claimed. For example, Oracle claimed serializable support but existing Write Skew, Some databases may not perform the same with the same level, for example, PostgreSQL does not allow Phantom but allow Write Skew at Repeatable Read level, however, SQL Server perform the opposite, does not allow Write Skew but allow Phantom.</a:t>
            </a:r>
          </a:p>
        </p:txBody>
      </p:sp>
      <p:sp>
        <p:nvSpPr>
          <p:cNvPr id="4" name="灯片编号占位符 3"/>
          <p:cNvSpPr>
            <a:spLocks noGrp="1"/>
          </p:cNvSpPr>
          <p:nvPr>
            <p:ph type="sldNum" sz="quarter" idx="5"/>
          </p:nvPr>
        </p:nvSpPr>
        <p:spPr/>
        <p:txBody>
          <a:bodyPr/>
          <a:lstStyle/>
          <a:p>
            <a:fld id="{583CD23A-82AE-FB41-9EAA-C95AF8545DC1}" type="slidenum">
              <a:rPr kumimoji="1" lang="zh-CN" altLang="en-US" smtClean="0"/>
              <a:t>11</a:t>
            </a:fld>
            <a:endParaRPr kumimoji="1" lang="zh-CN" altLang="en-US"/>
          </a:p>
        </p:txBody>
      </p:sp>
    </p:spTree>
    <p:extLst>
      <p:ext uri="{BB962C8B-B14F-4D97-AF65-F5344CB8AC3E}">
        <p14:creationId xmlns:p14="http://schemas.microsoft.com/office/powerpoint/2010/main" val="402131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2076" y="3190938"/>
            <a:ext cx="15550198" cy="216160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4152" y="5764276"/>
            <a:ext cx="12806045" cy="2573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6650" b="0" i="0">
                <a:solidFill>
                  <a:schemeClr val="bg1"/>
                </a:solidFill>
                <a:latin typeface="WenQuanYi Micro Hei Mono"/>
                <a:cs typeface="WenQuanYi Micro Hei Mono"/>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91047" cy="102885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0" y="0"/>
            <a:ext cx="18291175" cy="10288905"/>
          </a:xfrm>
          <a:custGeom>
            <a:avLst/>
            <a:gdLst/>
            <a:ahLst/>
            <a:cxnLst/>
            <a:rect l="l" t="t" r="r" b="b"/>
            <a:pathLst>
              <a:path w="18291175" h="10288905">
                <a:moveTo>
                  <a:pt x="18291048" y="0"/>
                </a:moveTo>
                <a:lnTo>
                  <a:pt x="0" y="0"/>
                </a:lnTo>
                <a:lnTo>
                  <a:pt x="0" y="10288524"/>
                </a:lnTo>
                <a:lnTo>
                  <a:pt x="18291048" y="10288524"/>
                </a:lnTo>
                <a:lnTo>
                  <a:pt x="18291048" y="0"/>
                </a:lnTo>
                <a:close/>
              </a:path>
            </a:pathLst>
          </a:custGeom>
          <a:solidFill>
            <a:srgbClr val="000000">
              <a:alpha val="3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650" b="0" i="0">
                <a:solidFill>
                  <a:schemeClr val="bg1"/>
                </a:solidFill>
                <a:latin typeface="WenQuanYi Micro Hei Mono"/>
                <a:cs typeface="WenQuanYi Micro Hei Mono"/>
              </a:defRPr>
            </a:lvl1pPr>
          </a:lstStyle>
          <a:p>
            <a:endParaRPr/>
          </a:p>
        </p:txBody>
      </p:sp>
      <p:sp>
        <p:nvSpPr>
          <p:cNvPr id="3" name="Holder 3"/>
          <p:cNvSpPr>
            <a:spLocks noGrp="1"/>
          </p:cNvSpPr>
          <p:nvPr>
            <p:ph sz="half" idx="2"/>
          </p:nvPr>
        </p:nvSpPr>
        <p:spPr>
          <a:xfrm>
            <a:off x="914717" y="2367470"/>
            <a:ext cx="7958042" cy="679361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21590" y="2367470"/>
            <a:ext cx="7958042" cy="679361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91047" cy="10288523"/>
          </a:xfrm>
          <a:prstGeom prst="rect">
            <a:avLst/>
          </a:prstGeom>
          <a:blipFill>
            <a:blip r:embed="rId2" cstate="print"/>
            <a:stretch>
              <a:fillRect/>
            </a:stretch>
          </a:blipFill>
        </p:spPr>
        <p:txBody>
          <a:bodyPr wrap="square" lIns="0" tIns="0" rIns="0" bIns="0" rtlCol="0"/>
          <a:lstStyle/>
          <a:p>
            <a:endParaRPr/>
          </a:p>
        </p:txBody>
      </p:sp>
      <p:sp>
        <p:nvSpPr>
          <p:cNvPr id="17" name="bg object 17"/>
          <p:cNvSpPr/>
          <p:nvPr/>
        </p:nvSpPr>
        <p:spPr>
          <a:xfrm>
            <a:off x="3025140" y="2665475"/>
            <a:ext cx="10450067" cy="4287139"/>
          </a:xfrm>
          <a:prstGeom prst="rect">
            <a:avLst/>
          </a:prstGeom>
          <a:blipFill>
            <a:blip r:embed="rId3" cstate="print"/>
            <a:stretch>
              <a:fillRect/>
            </a:stretch>
          </a:blipFill>
        </p:spPr>
        <p:txBody>
          <a:bodyPr wrap="square" lIns="0" tIns="0" rIns="0" bIns="0" rtlCol="0"/>
          <a:lstStyle/>
          <a:p>
            <a:endParaRPr/>
          </a:p>
        </p:txBody>
      </p:sp>
      <p:sp>
        <p:nvSpPr>
          <p:cNvPr id="18" name="bg object 18"/>
          <p:cNvSpPr/>
          <p:nvPr/>
        </p:nvSpPr>
        <p:spPr>
          <a:xfrm>
            <a:off x="3550919" y="7388390"/>
            <a:ext cx="12170664" cy="2114804"/>
          </a:xfrm>
          <a:prstGeom prst="rect">
            <a:avLst/>
          </a:prstGeom>
          <a:blipFill>
            <a:blip r:embed="rId4" cstate="print"/>
            <a:stretch>
              <a:fillRect/>
            </a:stretch>
          </a:blipFill>
        </p:spPr>
        <p:txBody>
          <a:bodyPr wrap="square" lIns="0" tIns="0" rIns="0" bIns="0" rtlCol="0"/>
          <a:lstStyle/>
          <a:p>
            <a:endParaRPr/>
          </a:p>
        </p:txBody>
      </p:sp>
      <p:sp>
        <p:nvSpPr>
          <p:cNvPr id="19" name="bg object 19"/>
          <p:cNvSpPr/>
          <p:nvPr/>
        </p:nvSpPr>
        <p:spPr>
          <a:xfrm>
            <a:off x="0" y="0"/>
            <a:ext cx="18291175" cy="10288905"/>
          </a:xfrm>
          <a:custGeom>
            <a:avLst/>
            <a:gdLst/>
            <a:ahLst/>
            <a:cxnLst/>
            <a:rect l="l" t="t" r="r" b="b"/>
            <a:pathLst>
              <a:path w="18291175" h="10288905">
                <a:moveTo>
                  <a:pt x="18291048" y="0"/>
                </a:moveTo>
                <a:lnTo>
                  <a:pt x="0" y="0"/>
                </a:lnTo>
                <a:lnTo>
                  <a:pt x="0" y="10288524"/>
                </a:lnTo>
                <a:lnTo>
                  <a:pt x="18291048" y="10288524"/>
                </a:lnTo>
                <a:lnTo>
                  <a:pt x="18291048" y="0"/>
                </a:lnTo>
                <a:close/>
              </a:path>
            </a:pathLst>
          </a:custGeom>
          <a:solidFill>
            <a:srgbClr val="000000">
              <a:alpha val="39999"/>
            </a:srgbClr>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6650" b="0" i="0">
                <a:solidFill>
                  <a:schemeClr val="bg1"/>
                </a:solidFill>
                <a:latin typeface="WenQuanYi Micro Hei Mono"/>
                <a:cs typeface="WenQuanYi Micro Hei Mon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9/5/2022</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9/5/2022</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03674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8291047" cy="10288523"/>
          </a:xfrm>
          <a:prstGeom prst="rect">
            <a:avLst/>
          </a:prstGeom>
          <a:gradFill>
            <a:gsLst>
              <a:gs pos="0">
                <a:srgbClr val="0052D9"/>
              </a:gs>
              <a:gs pos="99000">
                <a:srgbClr val="0026A1"/>
              </a:gs>
            </a:gsLst>
            <a:lin ang="2700000" scaled="0"/>
          </a:gradFill>
        </p:spPr>
        <p:txBody>
          <a:bodyPr wrap="square" lIns="0" tIns="0" rIns="0" bIns="0" rtlCol="0"/>
          <a:lstStyle/>
          <a:p>
            <a:endParaRPr/>
          </a:p>
        </p:txBody>
      </p:sp>
      <p:sp>
        <p:nvSpPr>
          <p:cNvPr id="2" name="Holder 2"/>
          <p:cNvSpPr>
            <a:spLocks noGrp="1"/>
          </p:cNvSpPr>
          <p:nvPr>
            <p:ph type="title"/>
          </p:nvPr>
        </p:nvSpPr>
        <p:spPr>
          <a:xfrm>
            <a:off x="7376922" y="5428869"/>
            <a:ext cx="3540505" cy="1042670"/>
          </a:xfrm>
          <a:prstGeom prst="rect">
            <a:avLst/>
          </a:prstGeom>
        </p:spPr>
        <p:txBody>
          <a:bodyPr wrap="square" lIns="0" tIns="0" rIns="0" bIns="0">
            <a:spAutoFit/>
          </a:bodyPr>
          <a:lstStyle>
            <a:lvl1pPr>
              <a:defRPr sz="6650" b="0" i="0">
                <a:solidFill>
                  <a:schemeClr val="bg1"/>
                </a:solidFill>
                <a:latin typeface="WenQuanYi Micro Hei Mono"/>
                <a:cs typeface="WenQuanYi Micro Hei Mono"/>
              </a:defRPr>
            </a:lvl1pPr>
          </a:lstStyle>
          <a:p>
            <a:endParaRPr/>
          </a:p>
        </p:txBody>
      </p:sp>
      <p:sp>
        <p:nvSpPr>
          <p:cNvPr id="3" name="Holder 3"/>
          <p:cNvSpPr>
            <a:spLocks noGrp="1"/>
          </p:cNvSpPr>
          <p:nvPr>
            <p:ph type="body" idx="1"/>
          </p:nvPr>
        </p:nvSpPr>
        <p:spPr>
          <a:xfrm>
            <a:off x="914717" y="2367470"/>
            <a:ext cx="16464915" cy="679361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6220079" y="9572816"/>
            <a:ext cx="5854192" cy="5146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717" y="9572816"/>
            <a:ext cx="4207700" cy="5146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9/5/2022</a:t>
            </a:fld>
            <a:endParaRPr lang="en-US"/>
          </a:p>
        </p:txBody>
      </p:sp>
      <p:sp>
        <p:nvSpPr>
          <p:cNvPr id="6" name="Holder 6"/>
          <p:cNvSpPr>
            <a:spLocks noGrp="1"/>
          </p:cNvSpPr>
          <p:nvPr>
            <p:ph type="sldNum" sz="quarter" idx="7"/>
          </p:nvPr>
        </p:nvSpPr>
        <p:spPr>
          <a:xfrm>
            <a:off x="13171933" y="9572816"/>
            <a:ext cx="4207700" cy="5146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4.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1.jp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13.png"/><Relationship Id="rId11" Type="http://schemas.openxmlformats.org/officeDocument/2006/relationships/image" Target="../media/image18.png"/><Relationship Id="rId5" Type="http://schemas.openxmlformats.org/officeDocument/2006/relationships/image" Target="../media/image12.png"/><Relationship Id="rId15" Type="http://schemas.openxmlformats.org/officeDocument/2006/relationships/image" Target="../media/image23.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emf"/><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6.emf"/><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p:cNvPicPr>
            <a:picLocks noChangeAspect="1"/>
          </p:cNvPicPr>
          <p:nvPr/>
        </p:nvPicPr>
        <p:blipFill>
          <a:blip r:embed="rId3">
            <a:alphaModFix amt="50000"/>
            <a:extLst>
              <a:ext uri="{28A0092B-C50C-407E-A947-70E740481C1C}">
                <a14:useLocalDpi xmlns:a14="http://schemas.microsoft.com/office/drawing/2010/main" val="0"/>
              </a:ext>
            </a:extLst>
          </a:blip>
          <a:stretch>
            <a:fillRect/>
          </a:stretch>
        </p:blipFill>
        <p:spPr>
          <a:xfrm>
            <a:off x="15750047" y="7929006"/>
            <a:ext cx="2160000" cy="2160000"/>
          </a:xfrm>
          <a:prstGeom prst="rect">
            <a:avLst/>
          </a:prstGeom>
        </p:spPr>
      </p:pic>
      <p:sp>
        <p:nvSpPr>
          <p:cNvPr id="2" name="object 2"/>
          <p:cNvSpPr/>
          <p:nvPr/>
        </p:nvSpPr>
        <p:spPr>
          <a:xfrm>
            <a:off x="3025140" y="2665475"/>
            <a:ext cx="10450067" cy="4287139"/>
          </a:xfrm>
          <a:prstGeom prst="rect">
            <a:avLst/>
          </a:prstGeom>
          <a:blipFill>
            <a:blip r:embed="rId4" cstate="print"/>
            <a:stretch>
              <a:fillRect/>
            </a:stretch>
          </a:blipFill>
        </p:spPr>
        <p:txBody>
          <a:bodyPr wrap="square" lIns="0" tIns="0" rIns="0" bIns="0" rtlCol="0"/>
          <a:lstStyle/>
          <a:p>
            <a:endParaRPr dirty="0"/>
          </a:p>
        </p:txBody>
      </p:sp>
      <p:sp>
        <p:nvSpPr>
          <p:cNvPr id="3" name="object 3"/>
          <p:cNvSpPr txBox="1">
            <a:spLocks noGrp="1"/>
          </p:cNvSpPr>
          <p:nvPr>
            <p:ph type="title"/>
          </p:nvPr>
        </p:nvSpPr>
        <p:spPr>
          <a:xfrm>
            <a:off x="4113847" y="3272959"/>
            <a:ext cx="10060305" cy="1674817"/>
          </a:xfrm>
          <a:prstGeom prst="rect">
            <a:avLst/>
          </a:prstGeom>
        </p:spPr>
        <p:txBody>
          <a:bodyPr vert="horz" wrap="square" lIns="0" tIns="12700" rIns="0" bIns="0" rtlCol="0">
            <a:spAutoFit/>
          </a:bodyPr>
          <a:lstStyle/>
          <a:p>
            <a:pPr marL="12700">
              <a:lnSpc>
                <a:spcPct val="100000"/>
              </a:lnSpc>
              <a:spcBef>
                <a:spcPts val="100"/>
              </a:spcBef>
            </a:pPr>
            <a:r>
              <a:rPr lang="en-US" altLang="zh-CN" sz="5400" b="1" spc="395" dirty="0">
                <a:latin typeface="腾讯体 W7" panose="020C08030202040F0204" pitchFamily="34" charset="-122"/>
                <a:ea typeface="腾讯体 W7" panose="020C08030202040F0204" pitchFamily="34" charset="-122"/>
                <a:cs typeface="Noto Sans CJK JP Medium"/>
              </a:rPr>
              <a:t>Consistency Checking for Transactional Databases</a:t>
            </a:r>
            <a:endParaRPr sz="5400" b="1" dirty="0">
              <a:latin typeface="腾讯体 W7" panose="020C08030202040F0204" pitchFamily="34" charset="-122"/>
              <a:ea typeface="腾讯体 W7" panose="020C08030202040F0204" pitchFamily="34" charset="-122"/>
              <a:cs typeface="Noto Sans CJK JP Medium"/>
            </a:endParaRPr>
          </a:p>
        </p:txBody>
      </p:sp>
      <p:sp>
        <p:nvSpPr>
          <p:cNvPr id="4" name="object 4"/>
          <p:cNvSpPr txBox="1"/>
          <p:nvPr/>
        </p:nvSpPr>
        <p:spPr>
          <a:xfrm>
            <a:off x="3614167" y="5128539"/>
            <a:ext cx="11059666" cy="627736"/>
          </a:xfrm>
          <a:prstGeom prst="rect">
            <a:avLst/>
          </a:prstGeom>
        </p:spPr>
        <p:txBody>
          <a:bodyPr vert="horz" wrap="square" lIns="0" tIns="12065" rIns="0" bIns="0" rtlCol="0">
            <a:spAutoFit/>
          </a:bodyPr>
          <a:lstStyle/>
          <a:p>
            <a:pPr marL="23495" algn="ctr">
              <a:lnSpc>
                <a:spcPct val="100000"/>
              </a:lnSpc>
            </a:pPr>
            <a:r>
              <a:rPr lang="en-US" altLang="zh-CN" sz="2000" spc="190" dirty="0">
                <a:solidFill>
                  <a:srgbClr val="FFFFFF"/>
                </a:solidFill>
                <a:latin typeface="微软雅黑" panose="020B0503020204020204" pitchFamily="34" charset="-122"/>
                <a:ea typeface="微软雅黑" panose="020B0503020204020204" pitchFamily="34" charset="-122"/>
                <a:cs typeface="WenQuanYi Micro Hei Mono"/>
              </a:rPr>
              <a:t>Senior Engineer @ Tencent Database (TDSQL)</a:t>
            </a:r>
          </a:p>
          <a:p>
            <a:pPr marL="23495" algn="ctr">
              <a:lnSpc>
                <a:spcPct val="100000"/>
              </a:lnSpc>
            </a:pPr>
            <a:r>
              <a:rPr lang="en-US" altLang="zh-CN" sz="2000" spc="190" dirty="0">
                <a:solidFill>
                  <a:srgbClr val="FFFFFF"/>
                </a:solidFill>
                <a:latin typeface="微软雅黑" panose="020B0503020204020204" pitchFamily="34" charset="-122"/>
                <a:ea typeface="微软雅黑" panose="020B0503020204020204" pitchFamily="34" charset="-122"/>
                <a:cs typeface="WenQuanYi Micro Hei Mono"/>
              </a:rPr>
              <a:t>Yuxing Chen</a:t>
            </a:r>
            <a:endParaRPr sz="2000" dirty="0">
              <a:latin typeface="微软雅黑" panose="020B0503020204020204" pitchFamily="34" charset="-122"/>
              <a:ea typeface="微软雅黑" panose="020B0503020204020204" pitchFamily="34" charset="-122"/>
              <a:cs typeface="WenQuanYi Micro Hei Mono"/>
            </a:endParaRPr>
          </a:p>
        </p:txBody>
      </p:sp>
      <p:sp>
        <p:nvSpPr>
          <p:cNvPr id="5" name="object 5"/>
          <p:cNvSpPr/>
          <p:nvPr/>
        </p:nvSpPr>
        <p:spPr>
          <a:xfrm>
            <a:off x="4075746" y="5012181"/>
            <a:ext cx="10098406" cy="896493"/>
          </a:xfrm>
          <a:prstGeom prst="rect">
            <a:avLst/>
          </a:prstGeom>
          <a:noFill/>
          <a:ln w="25400">
            <a:gradFill flip="none" rotWithShape="1">
              <a:gsLst>
                <a:gs pos="0">
                  <a:srgbClr val="3DEDFF"/>
                </a:gs>
                <a:gs pos="100000">
                  <a:srgbClr val="0052D9"/>
                </a:gs>
              </a:gsLst>
              <a:lin ang="5400000" scaled="0"/>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a:solidFill>
                <a:schemeClr val="lt1"/>
              </a:solidFill>
            </a:endParaRPr>
          </a:p>
        </p:txBody>
      </p:sp>
      <p:sp>
        <p:nvSpPr>
          <p:cNvPr id="6" name="object 6"/>
          <p:cNvSpPr/>
          <p:nvPr/>
        </p:nvSpPr>
        <p:spPr>
          <a:xfrm>
            <a:off x="3579495" y="7432840"/>
            <a:ext cx="12170664" cy="2114804"/>
          </a:xfrm>
          <a:prstGeom prst="rect">
            <a:avLst/>
          </a:prstGeom>
          <a:blipFill>
            <a:blip r:embed="rId5" cstate="print"/>
            <a:stretch>
              <a:fillRect/>
            </a:stretch>
          </a:blipFill>
        </p:spPr>
        <p:txBody>
          <a:bodyPr wrap="square" lIns="0" tIns="0" rIns="0" bIns="0" rtlCol="0"/>
          <a:lstStyle/>
          <a:p>
            <a:endParaRPr/>
          </a:p>
        </p:txBody>
      </p:sp>
      <p:pic>
        <p:nvPicPr>
          <p:cNvPr id="9" name="图片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91175" cy="10288905"/>
          </a:xfrm>
          <a:custGeom>
            <a:avLst/>
            <a:gdLst/>
            <a:ahLst/>
            <a:cxnLst/>
            <a:rect l="l" t="t" r="r" b="b"/>
            <a:pathLst>
              <a:path w="18291175" h="10288905">
                <a:moveTo>
                  <a:pt x="18291048" y="0"/>
                </a:moveTo>
                <a:lnTo>
                  <a:pt x="0" y="0"/>
                </a:lnTo>
                <a:lnTo>
                  <a:pt x="0" y="10288524"/>
                </a:lnTo>
                <a:lnTo>
                  <a:pt x="18291048" y="10288524"/>
                </a:lnTo>
                <a:lnTo>
                  <a:pt x="18291048" y="0"/>
                </a:lnTo>
                <a:close/>
              </a:path>
            </a:pathLst>
          </a:custGeom>
          <a:solidFill>
            <a:srgbClr val="000000">
              <a:alpha val="39999"/>
            </a:srgbClr>
          </a:solidFill>
        </p:spPr>
        <p:txBody>
          <a:bodyPr wrap="square" lIns="0" tIns="0" rIns="0" bIns="0" rtlCol="0"/>
          <a:lstStyle/>
          <a:p>
            <a:endParaRPr/>
          </a:p>
        </p:txBody>
      </p:sp>
      <p:sp>
        <p:nvSpPr>
          <p:cNvPr id="3" name="object 3"/>
          <p:cNvSpPr txBox="1"/>
          <p:nvPr/>
        </p:nvSpPr>
        <p:spPr>
          <a:xfrm>
            <a:off x="3429000" y="3628178"/>
            <a:ext cx="11447145" cy="4295535"/>
          </a:xfrm>
          <a:prstGeom prst="rect">
            <a:avLst/>
          </a:prstGeom>
        </p:spPr>
        <p:txBody>
          <a:bodyPr vert="horz" wrap="square" lIns="0" tIns="12700" rIns="0" bIns="0" rtlCol="0">
            <a:spAutoFit/>
          </a:bodyPr>
          <a:lstStyle/>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Non traditional isolation levels</a:t>
            </a:r>
          </a:p>
          <a:p>
            <a:pPr marL="469900" marR="5080" lvl="1"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MongoDB</a:t>
            </a:r>
            <a:r>
              <a:rPr lang="zh-CN" altLang="en-US" sz="2400" spc="45" dirty="0">
                <a:solidFill>
                  <a:srgbClr val="FFFFFF"/>
                </a:solidFill>
                <a:latin typeface="腾讯体 W7" panose="020C08030202040F0204" pitchFamily="34" charset="-122"/>
                <a:ea typeface="腾讯体 W7" panose="020C08030202040F0204" pitchFamily="34" charset="-122"/>
                <a:cs typeface="WenQuanYi Micro Hei Mono"/>
              </a:rPr>
              <a:t>： </a:t>
            </a: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Snapshot Isolation level</a:t>
            </a:r>
          </a:p>
          <a:p>
            <a:pPr marL="469900" marR="5080" lvl="1"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DB2: Cursor Stability level</a:t>
            </a:r>
          </a:p>
          <a:p>
            <a:pPr marL="469900" marR="5080" lvl="1" algn="just">
              <a:lnSpc>
                <a:spcPct val="150000"/>
              </a:lnSpc>
              <a:spcBef>
                <a:spcPts val="100"/>
              </a:spcBef>
            </a:pPr>
            <a:r>
              <a:rPr lang="en-US" altLang="zh-CN" sz="2400" spc="45" dirty="0" err="1">
                <a:solidFill>
                  <a:srgbClr val="FFFFFF"/>
                </a:solidFill>
                <a:latin typeface="腾讯体 W7" panose="020C08030202040F0204" pitchFamily="34" charset="-122"/>
                <a:ea typeface="腾讯体 W7" panose="020C08030202040F0204" pitchFamily="34" charset="-122"/>
                <a:cs typeface="WenQuanYi Micro Hei Mono"/>
              </a:rPr>
              <a:t>TiDB</a:t>
            </a:r>
            <a:r>
              <a:rPr lang="zh-CN" altLang="en-US" sz="2400" spc="45" dirty="0">
                <a:solidFill>
                  <a:srgbClr val="FFFFFF"/>
                </a:solidFill>
                <a:latin typeface="腾讯体 W7" panose="020C08030202040F0204" pitchFamily="34" charset="-122"/>
                <a:ea typeface="腾讯体 W7" panose="020C08030202040F0204" pitchFamily="34" charset="-122"/>
                <a:cs typeface="WenQuanYi Micro Hei Mono"/>
              </a:rPr>
              <a:t>：</a:t>
            </a: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Optimistic level</a:t>
            </a:r>
          </a:p>
          <a:p>
            <a:pPr marL="469900" marR="5080" lvl="1"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Databricks</a:t>
            </a:r>
            <a:r>
              <a:rPr lang="zh-CN" altLang="en-US" sz="2400" spc="45" dirty="0">
                <a:solidFill>
                  <a:srgbClr val="FFFFFF"/>
                </a:solidFill>
                <a:latin typeface="腾讯体 W7" panose="020C08030202040F0204" pitchFamily="34" charset="-122"/>
                <a:ea typeface="腾讯体 W7" panose="020C08030202040F0204" pitchFamily="34" charset="-122"/>
                <a:cs typeface="WenQuanYi Micro Hei Mono"/>
              </a:rPr>
              <a:t>：</a:t>
            </a:r>
            <a:r>
              <a:rPr lang="en-US" altLang="zh-CN" sz="2400" spc="45" dirty="0" err="1">
                <a:solidFill>
                  <a:srgbClr val="FFFFFF"/>
                </a:solidFill>
                <a:latin typeface="腾讯体 W7" panose="020C08030202040F0204" pitchFamily="34" charset="-122"/>
                <a:ea typeface="腾讯体 W7" panose="020C08030202040F0204" pitchFamily="34" charset="-122"/>
                <a:cs typeface="WenQuanYi Micro Hei Mono"/>
              </a:rPr>
              <a:t>WriteSerializable</a:t>
            </a: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level</a:t>
            </a:r>
          </a:p>
          <a:p>
            <a:pPr marL="469900" marR="5080" lvl="1"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SQL Server</a:t>
            </a:r>
            <a:r>
              <a:rPr lang="zh-CN" altLang="en-US" sz="2400" spc="45" dirty="0">
                <a:solidFill>
                  <a:srgbClr val="FFFFFF"/>
                </a:solidFill>
                <a:latin typeface="腾讯体 W7" panose="020C08030202040F0204" pitchFamily="34" charset="-122"/>
                <a:ea typeface="腾讯体 W7" panose="020C08030202040F0204" pitchFamily="34" charset="-122"/>
                <a:cs typeface="WenQuanYi Micro Hei Mono"/>
              </a:rPr>
              <a:t>：</a:t>
            </a: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Read Committed Snapshot Isolation level</a:t>
            </a:r>
          </a:p>
          <a:p>
            <a:pPr marL="12700" marR="5080" algn="just">
              <a:lnSpc>
                <a:spcPct val="150000"/>
              </a:lnSpc>
              <a:spcBef>
                <a:spcPts val="100"/>
              </a:spcBef>
            </a:pPr>
            <a:endPar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endParaRPr>
          </a:p>
          <a:p>
            <a:pPr marL="12700" marR="5080" algn="just">
              <a:lnSpc>
                <a:spcPct val="150000"/>
              </a:lnSpc>
              <a:spcBef>
                <a:spcPts val="100"/>
              </a:spcBef>
            </a:pPr>
            <a:endParaRPr sz="2000" dirty="0">
              <a:latin typeface="微软雅黑" panose="020B0503020204020204" pitchFamily="34" charset="-122"/>
              <a:ea typeface="微软雅黑" panose="020B0503020204020204" pitchFamily="34" charset="-122"/>
              <a:cs typeface="WenQuanYi Micro Hei Mono"/>
            </a:endParaRPr>
          </a:p>
        </p:txBody>
      </p:sp>
      <p:pic>
        <p:nvPicPr>
          <p:cNvPr id="8" name="图片 7"/>
          <p:cNvPicPr>
            <a:picLocks noChangeAspect="1"/>
          </p:cNvPicPr>
          <p:nvPr/>
        </p:nvPicPr>
        <p:blipFill>
          <a:blip r:embed="rId3"/>
          <a:stretch>
            <a:fillRect/>
          </a:stretch>
        </p:blipFill>
        <p:spPr>
          <a:xfrm>
            <a:off x="656843" y="629042"/>
            <a:ext cx="1080000" cy="1080000"/>
          </a:xfrm>
          <a:prstGeom prst="rect">
            <a:avLst/>
          </a:prstGeom>
        </p:spPr>
      </p:pic>
      <p:sp>
        <p:nvSpPr>
          <p:cNvPr id="9" name="object 2"/>
          <p:cNvSpPr txBox="1"/>
          <p:nvPr/>
        </p:nvSpPr>
        <p:spPr>
          <a:xfrm>
            <a:off x="1981200" y="965842"/>
            <a:ext cx="2895600" cy="396904"/>
          </a:xfrm>
          <a:prstGeom prst="rect">
            <a:avLst/>
          </a:prstGeom>
        </p:spPr>
        <p:txBody>
          <a:bodyPr vert="horz" wrap="square" lIns="0" tIns="12065" rIns="0" bIns="0" rtlCol="0">
            <a:spAutoFit/>
          </a:bodyPr>
          <a:lstStyle/>
          <a:p>
            <a:pPr marL="12700">
              <a:lnSpc>
                <a:spcPct val="100000"/>
              </a:lnSpc>
              <a:spcBef>
                <a:spcPts val="95"/>
              </a:spcBef>
            </a:pPr>
            <a:r>
              <a:rPr lang="en-US" altLang="zh-CN" sz="2500" spc="-5" dirty="0">
                <a:solidFill>
                  <a:srgbClr val="FFFFFF"/>
                </a:solidFill>
                <a:latin typeface="腾讯体 W7" panose="020C08030202040F0204" pitchFamily="34" charset="-122"/>
                <a:ea typeface="腾讯体 W7" panose="020C08030202040F0204" pitchFamily="34" charset="-122"/>
                <a:cs typeface="WenQuanYi Micro Hei Mono"/>
              </a:rPr>
              <a:t>Motivation</a:t>
            </a:r>
            <a:endParaRPr sz="2500" dirty="0">
              <a:latin typeface="腾讯体 W7" panose="020C08030202040F0204" pitchFamily="34" charset="-122"/>
              <a:ea typeface="腾讯体 W7" panose="020C08030202040F0204" pitchFamily="34" charset="-122"/>
              <a:cs typeface="WenQuanYi Micro Hei Mono"/>
            </a:endParaRPr>
          </a:p>
        </p:txBody>
      </p:sp>
      <p:sp>
        <p:nvSpPr>
          <p:cNvPr id="6" name="折角形 5"/>
          <p:cNvSpPr/>
          <p:nvPr/>
        </p:nvSpPr>
        <p:spPr>
          <a:xfrm>
            <a:off x="2733420" y="3427688"/>
            <a:ext cx="12821159" cy="3962400"/>
          </a:xfrm>
          <a:prstGeom prst="foldedCorner">
            <a:avLst/>
          </a:prstGeom>
          <a:noFill/>
          <a:ln w="38100">
            <a:gradFill flip="none" rotWithShape="1">
              <a:gsLst>
                <a:gs pos="0">
                  <a:srgbClr val="3DEDFF"/>
                </a:gs>
                <a:gs pos="100000">
                  <a:srgbClr val="0052D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Tree>
    <p:extLst>
      <p:ext uri="{BB962C8B-B14F-4D97-AF65-F5344CB8AC3E}">
        <p14:creationId xmlns:p14="http://schemas.microsoft.com/office/powerpoint/2010/main" val="186604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91175" cy="10288905"/>
          </a:xfrm>
          <a:custGeom>
            <a:avLst/>
            <a:gdLst/>
            <a:ahLst/>
            <a:cxnLst/>
            <a:rect l="l" t="t" r="r" b="b"/>
            <a:pathLst>
              <a:path w="18291175" h="10288905">
                <a:moveTo>
                  <a:pt x="18291048" y="0"/>
                </a:moveTo>
                <a:lnTo>
                  <a:pt x="0" y="0"/>
                </a:lnTo>
                <a:lnTo>
                  <a:pt x="0" y="10288524"/>
                </a:lnTo>
                <a:lnTo>
                  <a:pt x="18291048" y="10288524"/>
                </a:lnTo>
                <a:lnTo>
                  <a:pt x="18291048" y="0"/>
                </a:lnTo>
                <a:close/>
              </a:path>
            </a:pathLst>
          </a:custGeom>
          <a:solidFill>
            <a:srgbClr val="000000">
              <a:alpha val="39999"/>
            </a:srgbClr>
          </a:solidFill>
        </p:spPr>
        <p:txBody>
          <a:bodyPr wrap="square" lIns="0" tIns="0" rIns="0" bIns="0" rtlCol="0"/>
          <a:lstStyle/>
          <a:p>
            <a:endParaRPr/>
          </a:p>
        </p:txBody>
      </p:sp>
      <p:sp>
        <p:nvSpPr>
          <p:cNvPr id="3" name="object 3"/>
          <p:cNvSpPr txBox="1"/>
          <p:nvPr/>
        </p:nvSpPr>
        <p:spPr>
          <a:xfrm>
            <a:off x="3420426" y="3447627"/>
            <a:ext cx="11447145" cy="3741537"/>
          </a:xfrm>
          <a:prstGeom prst="rect">
            <a:avLst/>
          </a:prstGeom>
        </p:spPr>
        <p:txBody>
          <a:bodyPr vert="horz" wrap="square" lIns="0" tIns="12700" rIns="0" bIns="0" rtlCol="0">
            <a:spAutoFit/>
          </a:bodyPr>
          <a:lstStyle/>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User:</a:t>
            </a:r>
          </a:p>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1 Selection of a level for application, understanding of a new level:</a:t>
            </a:r>
          </a:p>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	want to know expected and unexpected anomalies in advance</a:t>
            </a:r>
          </a:p>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2 Databases may  not meet the level they claim or may not perform the same </a:t>
            </a:r>
          </a:p>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	Oracle claimed Serializable support but existing Write Skew</a:t>
            </a:r>
          </a:p>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	PostgreSQL</a:t>
            </a:r>
            <a:r>
              <a:rPr lang="zh-CN" altLang="en-US" sz="2000" spc="45" dirty="0">
                <a:solidFill>
                  <a:srgbClr val="FFFFFF"/>
                </a:solidFill>
                <a:latin typeface="腾讯体 W7" panose="020C08030202040F0204" pitchFamily="34" charset="-122"/>
                <a:ea typeface="腾讯体 W7" panose="020C08030202040F0204" pitchFamily="34" charset="-122"/>
                <a:cs typeface="WenQuanYi Micro Hei Mono"/>
              </a:rPr>
              <a:t> </a:t>
            </a: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does not allow Phantom but allow Write Skew at RR level</a:t>
            </a:r>
          </a:p>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	SQL Server does not allow Write Skew but allow Phantom at RR level</a:t>
            </a:r>
          </a:p>
          <a:p>
            <a:pPr marL="12700" marR="5080" algn="just">
              <a:lnSpc>
                <a:spcPct val="150000"/>
              </a:lnSpc>
              <a:spcBef>
                <a:spcPts val="100"/>
              </a:spcBef>
            </a:pPr>
            <a:endParaRPr lang="en-US" altLang="zh-CN" sz="2000" spc="45" dirty="0">
              <a:solidFill>
                <a:srgbClr val="FFFFFF"/>
              </a:solidFill>
              <a:latin typeface="微软雅黑" panose="020B0503020204020204" pitchFamily="34" charset="-122"/>
              <a:ea typeface="微软雅黑" panose="020B0503020204020204" pitchFamily="34" charset="-122"/>
              <a:cs typeface="WenQuanYi Micro Hei Mono"/>
            </a:endParaRPr>
          </a:p>
        </p:txBody>
      </p:sp>
      <p:pic>
        <p:nvPicPr>
          <p:cNvPr id="8" name="图片 7"/>
          <p:cNvPicPr>
            <a:picLocks noChangeAspect="1"/>
          </p:cNvPicPr>
          <p:nvPr/>
        </p:nvPicPr>
        <p:blipFill>
          <a:blip r:embed="rId3"/>
          <a:stretch>
            <a:fillRect/>
          </a:stretch>
        </p:blipFill>
        <p:spPr>
          <a:xfrm>
            <a:off x="656843" y="629042"/>
            <a:ext cx="1080000" cy="1080000"/>
          </a:xfrm>
          <a:prstGeom prst="rect">
            <a:avLst/>
          </a:prstGeom>
        </p:spPr>
      </p:pic>
      <p:sp>
        <p:nvSpPr>
          <p:cNvPr id="9" name="object 2"/>
          <p:cNvSpPr txBox="1"/>
          <p:nvPr/>
        </p:nvSpPr>
        <p:spPr>
          <a:xfrm>
            <a:off x="1981200" y="965842"/>
            <a:ext cx="2895600" cy="396904"/>
          </a:xfrm>
          <a:prstGeom prst="rect">
            <a:avLst/>
          </a:prstGeom>
        </p:spPr>
        <p:txBody>
          <a:bodyPr vert="horz" wrap="square" lIns="0" tIns="12065" rIns="0" bIns="0" rtlCol="0">
            <a:spAutoFit/>
          </a:bodyPr>
          <a:lstStyle/>
          <a:p>
            <a:pPr marL="12700">
              <a:lnSpc>
                <a:spcPct val="100000"/>
              </a:lnSpc>
              <a:spcBef>
                <a:spcPts val="95"/>
              </a:spcBef>
            </a:pPr>
            <a:r>
              <a:rPr lang="en-US" altLang="zh-CN" sz="2500" spc="-5" dirty="0">
                <a:solidFill>
                  <a:srgbClr val="FFFFFF"/>
                </a:solidFill>
                <a:latin typeface="腾讯体 W7" panose="020C08030202040F0204" pitchFamily="34" charset="-122"/>
                <a:ea typeface="腾讯体 W7" panose="020C08030202040F0204" pitchFamily="34" charset="-122"/>
                <a:cs typeface="WenQuanYi Micro Hei Mono"/>
              </a:rPr>
              <a:t>Motivation</a:t>
            </a:r>
            <a:endParaRPr sz="2500" dirty="0">
              <a:latin typeface="腾讯体 W7" panose="020C08030202040F0204" pitchFamily="34" charset="-122"/>
              <a:ea typeface="腾讯体 W7" panose="020C08030202040F0204" pitchFamily="34" charset="-122"/>
              <a:cs typeface="WenQuanYi Micro Hei Mono"/>
            </a:endParaRPr>
          </a:p>
        </p:txBody>
      </p:sp>
      <p:sp>
        <p:nvSpPr>
          <p:cNvPr id="6" name="折角形 5"/>
          <p:cNvSpPr/>
          <p:nvPr/>
        </p:nvSpPr>
        <p:spPr>
          <a:xfrm>
            <a:off x="2733420" y="3427688"/>
            <a:ext cx="12821159" cy="3962400"/>
          </a:xfrm>
          <a:prstGeom prst="foldedCorner">
            <a:avLst/>
          </a:prstGeom>
          <a:noFill/>
          <a:ln w="38100">
            <a:gradFill flip="none" rotWithShape="1">
              <a:gsLst>
                <a:gs pos="0">
                  <a:srgbClr val="3DEDFF"/>
                </a:gs>
                <a:gs pos="100000">
                  <a:srgbClr val="0052D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Tree>
    <p:extLst>
      <p:ext uri="{BB962C8B-B14F-4D97-AF65-F5344CB8AC3E}">
        <p14:creationId xmlns:p14="http://schemas.microsoft.com/office/powerpoint/2010/main" val="2490427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91175" cy="10288905"/>
          </a:xfrm>
          <a:custGeom>
            <a:avLst/>
            <a:gdLst/>
            <a:ahLst/>
            <a:cxnLst/>
            <a:rect l="l" t="t" r="r" b="b"/>
            <a:pathLst>
              <a:path w="18291175" h="10288905">
                <a:moveTo>
                  <a:pt x="18291048" y="0"/>
                </a:moveTo>
                <a:lnTo>
                  <a:pt x="0" y="0"/>
                </a:lnTo>
                <a:lnTo>
                  <a:pt x="0" y="10288524"/>
                </a:lnTo>
                <a:lnTo>
                  <a:pt x="18291048" y="10288524"/>
                </a:lnTo>
                <a:lnTo>
                  <a:pt x="18291048" y="0"/>
                </a:lnTo>
                <a:close/>
              </a:path>
            </a:pathLst>
          </a:custGeom>
          <a:solidFill>
            <a:srgbClr val="000000">
              <a:alpha val="39999"/>
            </a:srgbClr>
          </a:solidFill>
        </p:spPr>
        <p:txBody>
          <a:bodyPr wrap="square" lIns="0" tIns="0" rIns="0" bIns="0" rtlCol="0"/>
          <a:lstStyle/>
          <a:p>
            <a:endParaRPr/>
          </a:p>
        </p:txBody>
      </p:sp>
      <p:sp>
        <p:nvSpPr>
          <p:cNvPr id="3" name="object 3"/>
          <p:cNvSpPr txBox="1"/>
          <p:nvPr/>
        </p:nvSpPr>
        <p:spPr>
          <a:xfrm>
            <a:off x="3426714" y="4028668"/>
            <a:ext cx="11447145" cy="2318070"/>
          </a:xfrm>
          <a:prstGeom prst="rect">
            <a:avLst/>
          </a:prstGeom>
        </p:spPr>
        <p:txBody>
          <a:bodyPr vert="horz" wrap="square" lIns="0" tIns="12700" rIns="0" bIns="0" rtlCol="0">
            <a:spAutoFit/>
          </a:bodyPr>
          <a:lstStyle/>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Vendors:</a:t>
            </a:r>
          </a:p>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1</a:t>
            </a:r>
            <a:r>
              <a:rPr lang="zh-CN" altLang="en-US" sz="2000" spc="45" dirty="0">
                <a:solidFill>
                  <a:srgbClr val="FFFFFF"/>
                </a:solidFill>
                <a:latin typeface="腾讯体 W7" panose="020C08030202040F0204" pitchFamily="34" charset="-122"/>
                <a:ea typeface="腾讯体 W7" panose="020C08030202040F0204" pitchFamily="34" charset="-122"/>
                <a:cs typeface="WenQuanYi Micro Hei Mono"/>
              </a:rPr>
              <a:t> </a:t>
            </a: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Iteration developing yet regression test may be incomplete</a:t>
            </a:r>
          </a:p>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	 PostgreSQL</a:t>
            </a:r>
            <a:r>
              <a:rPr lang="zh-CN" altLang="en-US" sz="2000" spc="45" dirty="0">
                <a:solidFill>
                  <a:srgbClr val="FFFFFF"/>
                </a:solidFill>
                <a:latin typeface="腾讯体 W7" panose="020C08030202040F0204" pitchFamily="34" charset="-122"/>
                <a:ea typeface="腾讯体 W7" panose="020C08030202040F0204" pitchFamily="34" charset="-122"/>
                <a:cs typeface="WenQuanYi Micro Hei Mono"/>
              </a:rPr>
              <a:t> </a:t>
            </a: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exists Write Skew from v9.1</a:t>
            </a:r>
            <a:r>
              <a:rPr lang="zh-CN" altLang="en-US" sz="2000" spc="45" dirty="0">
                <a:solidFill>
                  <a:srgbClr val="FFFFFF"/>
                </a:solidFill>
                <a:latin typeface="腾讯体 W7" panose="020C08030202040F0204" pitchFamily="34" charset="-122"/>
                <a:ea typeface="腾讯体 W7" panose="020C08030202040F0204" pitchFamily="34" charset="-122"/>
                <a:cs typeface="WenQuanYi Micro Hei Mono"/>
              </a:rPr>
              <a:t> </a:t>
            </a: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to v12.3</a:t>
            </a:r>
          </a:p>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2 How do we verify  a newly developed database</a:t>
            </a:r>
          </a:p>
          <a:p>
            <a:pPr marL="12700" marR="5080" algn="just">
              <a:lnSpc>
                <a:spcPct val="150000"/>
              </a:lnSpc>
              <a:spcBef>
                <a:spcPts val="100"/>
              </a:spcBef>
            </a:pPr>
            <a:r>
              <a:rPr lang="en-US" altLang="zh-CN" sz="2000" spc="45" dirty="0">
                <a:solidFill>
                  <a:srgbClr val="FFFFFF"/>
                </a:solidFill>
                <a:latin typeface="腾讯体 W7" panose="020C08030202040F0204" pitchFamily="34" charset="-122"/>
                <a:ea typeface="腾讯体 W7" panose="020C08030202040F0204" pitchFamily="34" charset="-122"/>
                <a:cs typeface="WenQuanYi Micro Hei Mono"/>
              </a:rPr>
              <a:t>	Design flaw, program bugs, other optimization may yield unexpected anomalies.</a:t>
            </a:r>
          </a:p>
        </p:txBody>
      </p:sp>
      <p:pic>
        <p:nvPicPr>
          <p:cNvPr id="8" name="图片 7"/>
          <p:cNvPicPr>
            <a:picLocks noChangeAspect="1"/>
          </p:cNvPicPr>
          <p:nvPr/>
        </p:nvPicPr>
        <p:blipFill>
          <a:blip r:embed="rId3"/>
          <a:stretch>
            <a:fillRect/>
          </a:stretch>
        </p:blipFill>
        <p:spPr>
          <a:xfrm>
            <a:off x="656843" y="629042"/>
            <a:ext cx="1080000" cy="1080000"/>
          </a:xfrm>
          <a:prstGeom prst="rect">
            <a:avLst/>
          </a:prstGeom>
        </p:spPr>
      </p:pic>
      <p:sp>
        <p:nvSpPr>
          <p:cNvPr id="9" name="object 2"/>
          <p:cNvSpPr txBox="1"/>
          <p:nvPr/>
        </p:nvSpPr>
        <p:spPr>
          <a:xfrm>
            <a:off x="1981200" y="965842"/>
            <a:ext cx="2895600" cy="396904"/>
          </a:xfrm>
          <a:prstGeom prst="rect">
            <a:avLst/>
          </a:prstGeom>
        </p:spPr>
        <p:txBody>
          <a:bodyPr vert="horz" wrap="square" lIns="0" tIns="12065" rIns="0" bIns="0" rtlCol="0">
            <a:spAutoFit/>
          </a:bodyPr>
          <a:lstStyle/>
          <a:p>
            <a:pPr marL="12700">
              <a:lnSpc>
                <a:spcPct val="100000"/>
              </a:lnSpc>
              <a:spcBef>
                <a:spcPts val="95"/>
              </a:spcBef>
            </a:pPr>
            <a:r>
              <a:rPr lang="en-US" altLang="zh-CN" sz="2500" spc="-5" dirty="0">
                <a:solidFill>
                  <a:srgbClr val="FFFFFF"/>
                </a:solidFill>
                <a:latin typeface="腾讯体 W7" panose="020C08030202040F0204" pitchFamily="34" charset="-122"/>
                <a:ea typeface="腾讯体 W7" panose="020C08030202040F0204" pitchFamily="34" charset="-122"/>
                <a:cs typeface="WenQuanYi Micro Hei Mono"/>
              </a:rPr>
              <a:t>Motivation</a:t>
            </a:r>
            <a:endParaRPr sz="2500" dirty="0">
              <a:latin typeface="腾讯体 W7" panose="020C08030202040F0204" pitchFamily="34" charset="-122"/>
              <a:ea typeface="腾讯体 W7" panose="020C08030202040F0204" pitchFamily="34" charset="-122"/>
              <a:cs typeface="WenQuanYi Micro Hei Mono"/>
            </a:endParaRPr>
          </a:p>
        </p:txBody>
      </p:sp>
      <p:sp>
        <p:nvSpPr>
          <p:cNvPr id="6" name="折角形 5"/>
          <p:cNvSpPr/>
          <p:nvPr/>
        </p:nvSpPr>
        <p:spPr>
          <a:xfrm>
            <a:off x="2733420" y="3427688"/>
            <a:ext cx="12821159" cy="3962400"/>
          </a:xfrm>
          <a:prstGeom prst="foldedCorner">
            <a:avLst/>
          </a:prstGeom>
          <a:noFill/>
          <a:ln w="38100">
            <a:gradFill flip="none" rotWithShape="1">
              <a:gsLst>
                <a:gs pos="0">
                  <a:srgbClr val="3DEDFF"/>
                </a:gs>
                <a:gs pos="100000">
                  <a:srgbClr val="0052D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Tree>
    <p:extLst>
      <p:ext uri="{BB962C8B-B14F-4D97-AF65-F5344CB8AC3E}">
        <p14:creationId xmlns:p14="http://schemas.microsoft.com/office/powerpoint/2010/main" val="23081636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34200" y="4210521"/>
            <a:ext cx="4343400" cy="936154"/>
          </a:xfrm>
          <a:prstGeom prst="rect">
            <a:avLst/>
          </a:prstGeom>
        </p:spPr>
        <p:txBody>
          <a:bodyPr vert="horz" wrap="square" lIns="0" tIns="12700" rIns="0" bIns="0" rtlCol="0">
            <a:spAutoFit/>
          </a:bodyPr>
          <a:lstStyle/>
          <a:p>
            <a:pPr marL="12700">
              <a:lnSpc>
                <a:spcPct val="100000"/>
              </a:lnSpc>
              <a:spcBef>
                <a:spcPts val="100"/>
              </a:spcBef>
            </a:pPr>
            <a:r>
              <a:rPr lang="en-US" altLang="zh-CN" sz="6000" b="1" spc="390" dirty="0">
                <a:latin typeface="腾讯体 W7" panose="020C08030202040F0204" pitchFamily="34" charset="-122"/>
                <a:ea typeface="腾讯体 W7" panose="020C08030202040F0204" pitchFamily="34" charset="-122"/>
                <a:cs typeface="Noto Sans CJK JP Medium"/>
              </a:rPr>
              <a:t>Solutions</a:t>
            </a:r>
            <a:endParaRPr sz="6000" b="1" dirty="0">
              <a:latin typeface="腾讯体 W7" panose="020C08030202040F0204" pitchFamily="34" charset="-122"/>
              <a:ea typeface="腾讯体 W7" panose="020C08030202040F0204" pitchFamily="34" charset="-122"/>
              <a:cs typeface="Noto Sans CJK JP Medium"/>
            </a:endParaRP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Tree>
    <p:extLst>
      <p:ext uri="{BB962C8B-B14F-4D97-AF65-F5344CB8AC3E}">
        <p14:creationId xmlns:p14="http://schemas.microsoft.com/office/powerpoint/2010/main" val="2901986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91175" cy="10288905"/>
          </a:xfrm>
          <a:custGeom>
            <a:avLst/>
            <a:gdLst/>
            <a:ahLst/>
            <a:cxnLst/>
            <a:rect l="l" t="t" r="r" b="b"/>
            <a:pathLst>
              <a:path w="18291175" h="10288905">
                <a:moveTo>
                  <a:pt x="18291048" y="0"/>
                </a:moveTo>
                <a:lnTo>
                  <a:pt x="0" y="0"/>
                </a:lnTo>
                <a:lnTo>
                  <a:pt x="0" y="10288524"/>
                </a:lnTo>
                <a:lnTo>
                  <a:pt x="18291048" y="10288524"/>
                </a:lnTo>
                <a:lnTo>
                  <a:pt x="18291048" y="0"/>
                </a:lnTo>
                <a:close/>
              </a:path>
            </a:pathLst>
          </a:custGeom>
          <a:solidFill>
            <a:srgbClr val="000000">
              <a:alpha val="39999"/>
            </a:srgbClr>
          </a:solidFill>
        </p:spPr>
        <p:txBody>
          <a:bodyPr wrap="square" lIns="0" tIns="0" rIns="0" bIns="0" rtlCol="0"/>
          <a:lstStyle/>
          <a:p>
            <a:endParaRPr/>
          </a:p>
        </p:txBody>
      </p:sp>
      <p:sp>
        <p:nvSpPr>
          <p:cNvPr id="3" name="object 3"/>
          <p:cNvSpPr txBox="1"/>
          <p:nvPr/>
        </p:nvSpPr>
        <p:spPr>
          <a:xfrm>
            <a:off x="3420426" y="3427688"/>
            <a:ext cx="11447145" cy="3902479"/>
          </a:xfrm>
          <a:prstGeom prst="rect">
            <a:avLst/>
          </a:prstGeom>
        </p:spPr>
        <p:txBody>
          <a:bodyPr vert="horz" wrap="square" lIns="0" tIns="12700" rIns="0" bIns="0" rtlCol="0">
            <a:spAutoFit/>
          </a:bodyPr>
          <a:lstStyle/>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Jepsen/Elle</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Pros:</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1. Isolation verification</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2. Efficient checking</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Cons</a:t>
            </a:r>
            <a:r>
              <a:rPr lang="zh-CN" altLang="en-US" sz="2400" spc="45" dirty="0">
                <a:solidFill>
                  <a:srgbClr val="FFFFFF"/>
                </a:solidFill>
                <a:latin typeface="腾讯体 W7" panose="020C08030202040F0204" pitchFamily="34" charset="-122"/>
                <a:ea typeface="腾讯体 W7" panose="020C08030202040F0204" pitchFamily="34" charset="-122"/>
                <a:cs typeface="WenQuanYi Micro Hei Mono"/>
              </a:rPr>
              <a:t>：</a:t>
            </a:r>
            <a:endPar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endParaRP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1. Random test and sometimes hard to construct SQL test cases</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2. No range queries, can not distinguish RR and SER levels</a:t>
            </a:r>
          </a:p>
        </p:txBody>
      </p:sp>
      <p:pic>
        <p:nvPicPr>
          <p:cNvPr id="8" name="图片 7"/>
          <p:cNvPicPr>
            <a:picLocks noChangeAspect="1"/>
          </p:cNvPicPr>
          <p:nvPr/>
        </p:nvPicPr>
        <p:blipFill>
          <a:blip r:embed="rId3"/>
          <a:stretch>
            <a:fillRect/>
          </a:stretch>
        </p:blipFill>
        <p:spPr>
          <a:xfrm>
            <a:off x="656843" y="629042"/>
            <a:ext cx="1080000" cy="1080000"/>
          </a:xfrm>
          <a:prstGeom prst="rect">
            <a:avLst/>
          </a:prstGeom>
        </p:spPr>
      </p:pic>
      <p:sp>
        <p:nvSpPr>
          <p:cNvPr id="9" name="object 2"/>
          <p:cNvSpPr txBox="1"/>
          <p:nvPr/>
        </p:nvSpPr>
        <p:spPr>
          <a:xfrm>
            <a:off x="1981200" y="965842"/>
            <a:ext cx="4267200" cy="396904"/>
          </a:xfrm>
          <a:prstGeom prst="rect">
            <a:avLst/>
          </a:prstGeom>
        </p:spPr>
        <p:txBody>
          <a:bodyPr vert="horz" wrap="square" lIns="0" tIns="12065" rIns="0" bIns="0" rtlCol="0">
            <a:spAutoFit/>
          </a:bodyPr>
          <a:lstStyle/>
          <a:p>
            <a:pPr marL="12700">
              <a:lnSpc>
                <a:spcPct val="100000"/>
              </a:lnSpc>
              <a:spcBef>
                <a:spcPts val="95"/>
              </a:spcBef>
            </a:pPr>
            <a:r>
              <a:rPr lang="en-US" altLang="zh-CN" sz="2500" spc="-5" dirty="0">
                <a:solidFill>
                  <a:srgbClr val="FFFFFF"/>
                </a:solidFill>
                <a:latin typeface="腾讯体 W7" panose="020C08030202040F0204" pitchFamily="34" charset="-122"/>
                <a:ea typeface="腾讯体 W7" panose="020C08030202040F0204" pitchFamily="34" charset="-122"/>
                <a:cs typeface="WenQuanYi Micro Hei Mono"/>
              </a:rPr>
              <a:t>Current solutions</a:t>
            </a:r>
            <a:endParaRPr sz="2500" dirty="0">
              <a:latin typeface="腾讯体 W7" panose="020C08030202040F0204" pitchFamily="34" charset="-122"/>
              <a:ea typeface="腾讯体 W7" panose="020C08030202040F0204" pitchFamily="34" charset="-122"/>
              <a:cs typeface="WenQuanYi Micro Hei Mono"/>
            </a:endParaRPr>
          </a:p>
        </p:txBody>
      </p:sp>
      <p:sp>
        <p:nvSpPr>
          <p:cNvPr id="6" name="折角形 5"/>
          <p:cNvSpPr/>
          <p:nvPr/>
        </p:nvSpPr>
        <p:spPr>
          <a:xfrm>
            <a:off x="2733420" y="3427688"/>
            <a:ext cx="12821159" cy="3962400"/>
          </a:xfrm>
          <a:prstGeom prst="foldedCorner">
            <a:avLst/>
          </a:prstGeom>
          <a:noFill/>
          <a:ln w="38100">
            <a:gradFill flip="none" rotWithShape="1">
              <a:gsLst>
                <a:gs pos="0">
                  <a:srgbClr val="3DEDFF"/>
                </a:gs>
                <a:gs pos="100000">
                  <a:srgbClr val="0052D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
        <p:nvSpPr>
          <p:cNvPr id="10" name="object 3">
            <a:extLst>
              <a:ext uri="{FF2B5EF4-FFF2-40B4-BE49-F238E27FC236}">
                <a16:creationId xmlns:a16="http://schemas.microsoft.com/office/drawing/2014/main" id="{6CB676A2-D87A-44B6-AC51-A718D9843EE7}"/>
              </a:ext>
            </a:extLst>
          </p:cNvPr>
          <p:cNvSpPr txBox="1"/>
          <p:nvPr/>
        </p:nvSpPr>
        <p:spPr>
          <a:xfrm>
            <a:off x="152400" y="9223418"/>
            <a:ext cx="11447145" cy="881780"/>
          </a:xfrm>
          <a:prstGeom prst="rect">
            <a:avLst/>
          </a:prstGeom>
        </p:spPr>
        <p:txBody>
          <a:bodyPr vert="horz" wrap="square" lIns="0" tIns="12700" rIns="0" bIns="0" rtlCol="0">
            <a:spAutoFit/>
          </a:bodyPr>
          <a:lstStyle/>
          <a:p>
            <a:pPr marL="12700" marR="5080" algn="just">
              <a:lnSpc>
                <a:spcPct val="150000"/>
              </a:lnSpc>
              <a:spcBef>
                <a:spcPts val="100"/>
              </a:spcBef>
            </a:pPr>
            <a:r>
              <a:rPr lang="en-US" altLang="zh-CN" sz="2000" spc="45" dirty="0">
                <a:solidFill>
                  <a:srgbClr val="FFFFFF"/>
                </a:solidFill>
                <a:latin typeface="微软雅黑" panose="020B0503020204020204" pitchFamily="34" charset="-122"/>
                <a:ea typeface="微软雅黑" panose="020B0503020204020204" pitchFamily="34" charset="-122"/>
                <a:cs typeface="WenQuanYi Micro Hei Mono"/>
              </a:rPr>
              <a:t>Reference:</a:t>
            </a:r>
            <a:r>
              <a:rPr lang="zh-CN" altLang="en-US" sz="2000" spc="45" dirty="0">
                <a:solidFill>
                  <a:srgbClr val="FFFFFF"/>
                </a:solidFill>
                <a:latin typeface="微软雅黑" panose="020B0503020204020204" pitchFamily="34" charset="-122"/>
                <a:ea typeface="微软雅黑" panose="020B0503020204020204" pitchFamily="34" charset="-122"/>
                <a:cs typeface="WenQuanYi Micro Hei Mono"/>
              </a:rPr>
              <a:t> </a:t>
            </a:r>
            <a:r>
              <a:rPr lang="en-US" altLang="zh-CN" sz="2000" spc="45" dirty="0">
                <a:solidFill>
                  <a:srgbClr val="FFFFFF"/>
                </a:solidFill>
                <a:latin typeface="微软雅黑" panose="020B0503020204020204" pitchFamily="34" charset="-122"/>
                <a:ea typeface="微软雅黑" panose="020B0503020204020204" pitchFamily="34" charset="-122"/>
                <a:cs typeface="WenQuanYi Micro Hei Mono"/>
              </a:rPr>
              <a:t>Peter Alvaro, Kyle Kingsbury: Elle: Inferring Isolation Anomalies from Experimental Observations. Proc. VLDB Endow. 14(3): 268-280 (2020)</a:t>
            </a:r>
            <a:endParaRPr sz="2000" dirty="0">
              <a:latin typeface="微软雅黑" panose="020B0503020204020204" pitchFamily="34" charset="-122"/>
              <a:ea typeface="微软雅黑" panose="020B0503020204020204" pitchFamily="34" charset="-122"/>
              <a:cs typeface="WenQuanYi Micro Hei Mono"/>
            </a:endParaRPr>
          </a:p>
        </p:txBody>
      </p:sp>
    </p:spTree>
    <p:extLst>
      <p:ext uri="{BB962C8B-B14F-4D97-AF65-F5344CB8AC3E}">
        <p14:creationId xmlns:p14="http://schemas.microsoft.com/office/powerpoint/2010/main" val="841688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748" y="8849"/>
            <a:ext cx="18291175" cy="10288905"/>
          </a:xfrm>
          <a:custGeom>
            <a:avLst/>
            <a:gdLst/>
            <a:ahLst/>
            <a:cxnLst/>
            <a:rect l="l" t="t" r="r" b="b"/>
            <a:pathLst>
              <a:path w="18291175" h="10288905">
                <a:moveTo>
                  <a:pt x="18291048" y="0"/>
                </a:moveTo>
                <a:lnTo>
                  <a:pt x="0" y="0"/>
                </a:lnTo>
                <a:lnTo>
                  <a:pt x="0" y="10288524"/>
                </a:lnTo>
                <a:lnTo>
                  <a:pt x="18291048" y="10288524"/>
                </a:lnTo>
                <a:lnTo>
                  <a:pt x="18291048" y="0"/>
                </a:lnTo>
                <a:close/>
              </a:path>
            </a:pathLst>
          </a:custGeom>
          <a:solidFill>
            <a:srgbClr val="000000">
              <a:alpha val="39999"/>
            </a:srgbClr>
          </a:solidFill>
        </p:spPr>
        <p:txBody>
          <a:bodyPr wrap="square" lIns="0" tIns="0" rIns="0" bIns="0" rtlCol="0"/>
          <a:lstStyle/>
          <a:p>
            <a:endParaRPr/>
          </a:p>
        </p:txBody>
      </p:sp>
      <p:sp>
        <p:nvSpPr>
          <p:cNvPr id="3" name="object 3"/>
          <p:cNvSpPr txBox="1"/>
          <p:nvPr/>
        </p:nvSpPr>
        <p:spPr>
          <a:xfrm>
            <a:off x="3581400" y="3457648"/>
            <a:ext cx="11447145" cy="3902479"/>
          </a:xfrm>
          <a:prstGeom prst="rect">
            <a:avLst/>
          </a:prstGeom>
        </p:spPr>
        <p:txBody>
          <a:bodyPr vert="horz" wrap="square" lIns="0" tIns="12700" rIns="0" bIns="0" rtlCol="0">
            <a:spAutoFit/>
          </a:bodyPr>
          <a:lstStyle/>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Cobra</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Pros</a:t>
            </a:r>
            <a:r>
              <a:rPr lang="zh-CN" altLang="en-US" sz="2400" spc="45" dirty="0">
                <a:solidFill>
                  <a:srgbClr val="FFFFFF"/>
                </a:solidFill>
                <a:latin typeface="腾讯体 W7" panose="020C08030202040F0204" pitchFamily="34" charset="-122"/>
                <a:ea typeface="腾讯体 W7" panose="020C08030202040F0204" pitchFamily="34" charset="-122"/>
                <a:cs typeface="WenQuanYi Micro Hei Mono"/>
              </a:rPr>
              <a:t>：</a:t>
            </a:r>
            <a:endPar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endParaRP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1. test K-V serializability</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2. can catch the workload throughput</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Cons</a:t>
            </a:r>
            <a:r>
              <a:rPr lang="zh-CN" altLang="en-US" sz="2400" spc="45" dirty="0">
                <a:solidFill>
                  <a:srgbClr val="FFFFFF"/>
                </a:solidFill>
                <a:latin typeface="腾讯体 W7" panose="020C08030202040F0204" pitchFamily="34" charset="-122"/>
                <a:ea typeface="腾讯体 W7" panose="020C08030202040F0204" pitchFamily="34" charset="-122"/>
                <a:cs typeface="WenQuanYi Micro Hei Mono"/>
              </a:rPr>
              <a:t>：</a:t>
            </a:r>
            <a:endPar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endParaRP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1. Random test and sometimes hard to construct SQL test cases</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2. No range queries, can not distinguish RR and SER levels</a:t>
            </a:r>
          </a:p>
        </p:txBody>
      </p:sp>
      <p:pic>
        <p:nvPicPr>
          <p:cNvPr id="8" name="图片 7"/>
          <p:cNvPicPr>
            <a:picLocks noChangeAspect="1"/>
          </p:cNvPicPr>
          <p:nvPr/>
        </p:nvPicPr>
        <p:blipFill>
          <a:blip r:embed="rId3"/>
          <a:stretch>
            <a:fillRect/>
          </a:stretch>
        </p:blipFill>
        <p:spPr>
          <a:xfrm>
            <a:off x="656843" y="629042"/>
            <a:ext cx="1080000" cy="1080000"/>
          </a:xfrm>
          <a:prstGeom prst="rect">
            <a:avLst/>
          </a:prstGeom>
        </p:spPr>
      </p:pic>
      <p:sp>
        <p:nvSpPr>
          <p:cNvPr id="9" name="object 2"/>
          <p:cNvSpPr txBox="1"/>
          <p:nvPr/>
        </p:nvSpPr>
        <p:spPr>
          <a:xfrm>
            <a:off x="1981200" y="965842"/>
            <a:ext cx="4267200" cy="396904"/>
          </a:xfrm>
          <a:prstGeom prst="rect">
            <a:avLst/>
          </a:prstGeom>
        </p:spPr>
        <p:txBody>
          <a:bodyPr vert="horz" wrap="square" lIns="0" tIns="12065" rIns="0" bIns="0" rtlCol="0">
            <a:spAutoFit/>
          </a:bodyPr>
          <a:lstStyle/>
          <a:p>
            <a:pPr marL="12700">
              <a:lnSpc>
                <a:spcPct val="100000"/>
              </a:lnSpc>
              <a:spcBef>
                <a:spcPts val="95"/>
              </a:spcBef>
            </a:pPr>
            <a:r>
              <a:rPr lang="en-US" altLang="zh-CN" sz="2500" spc="-5" dirty="0">
                <a:solidFill>
                  <a:srgbClr val="FFFFFF"/>
                </a:solidFill>
                <a:latin typeface="腾讯体 W7" panose="020C08030202040F0204" pitchFamily="34" charset="-122"/>
                <a:ea typeface="腾讯体 W7" panose="020C08030202040F0204" pitchFamily="34" charset="-122"/>
                <a:cs typeface="WenQuanYi Micro Hei Mono"/>
              </a:rPr>
              <a:t>Current solutions</a:t>
            </a:r>
            <a:endParaRPr sz="2500" dirty="0">
              <a:latin typeface="腾讯体 W7" panose="020C08030202040F0204" pitchFamily="34" charset="-122"/>
              <a:ea typeface="腾讯体 W7" panose="020C08030202040F0204" pitchFamily="34" charset="-122"/>
              <a:cs typeface="WenQuanYi Micro Hei Mono"/>
            </a:endParaRPr>
          </a:p>
        </p:txBody>
      </p:sp>
      <p:sp>
        <p:nvSpPr>
          <p:cNvPr id="6" name="折角形 5"/>
          <p:cNvSpPr/>
          <p:nvPr/>
        </p:nvSpPr>
        <p:spPr>
          <a:xfrm>
            <a:off x="2733420" y="3427688"/>
            <a:ext cx="12821159" cy="3962400"/>
          </a:xfrm>
          <a:prstGeom prst="foldedCorner">
            <a:avLst/>
          </a:prstGeom>
          <a:noFill/>
          <a:ln w="38100">
            <a:gradFill flip="none" rotWithShape="1">
              <a:gsLst>
                <a:gs pos="0">
                  <a:srgbClr val="3DEDFF"/>
                </a:gs>
                <a:gs pos="100000">
                  <a:srgbClr val="0052D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
        <p:nvSpPr>
          <p:cNvPr id="10" name="object 3">
            <a:extLst>
              <a:ext uri="{FF2B5EF4-FFF2-40B4-BE49-F238E27FC236}">
                <a16:creationId xmlns:a16="http://schemas.microsoft.com/office/drawing/2014/main" id="{6CB676A2-D87A-44B6-AC51-A718D9843EE7}"/>
              </a:ext>
            </a:extLst>
          </p:cNvPr>
          <p:cNvSpPr txBox="1"/>
          <p:nvPr/>
        </p:nvSpPr>
        <p:spPr>
          <a:xfrm>
            <a:off x="152400" y="9223418"/>
            <a:ext cx="11447145" cy="881780"/>
          </a:xfrm>
          <a:prstGeom prst="rect">
            <a:avLst/>
          </a:prstGeom>
        </p:spPr>
        <p:txBody>
          <a:bodyPr vert="horz" wrap="square" lIns="0" tIns="12700" rIns="0" bIns="0" rtlCol="0">
            <a:spAutoFit/>
          </a:bodyPr>
          <a:lstStyle/>
          <a:p>
            <a:pPr marL="12700" marR="5080" algn="just">
              <a:lnSpc>
                <a:spcPct val="150000"/>
              </a:lnSpc>
              <a:spcBef>
                <a:spcPts val="100"/>
              </a:spcBef>
            </a:pPr>
            <a:r>
              <a:rPr lang="en-US" altLang="zh-CN" sz="2000" spc="45" dirty="0">
                <a:solidFill>
                  <a:srgbClr val="FFFFFF"/>
                </a:solidFill>
                <a:latin typeface="微软雅黑" panose="020B0503020204020204" pitchFamily="34" charset="-122"/>
                <a:ea typeface="微软雅黑" panose="020B0503020204020204" pitchFamily="34" charset="-122"/>
                <a:cs typeface="WenQuanYi Micro Hei Mono"/>
              </a:rPr>
              <a:t>Reference:</a:t>
            </a:r>
            <a:r>
              <a:rPr lang="zh-CN" altLang="en-US" sz="2000" spc="45" dirty="0">
                <a:solidFill>
                  <a:srgbClr val="FFFFFF"/>
                </a:solidFill>
                <a:latin typeface="微软雅黑" panose="020B0503020204020204" pitchFamily="34" charset="-122"/>
                <a:ea typeface="微软雅黑" panose="020B0503020204020204" pitchFamily="34" charset="-122"/>
                <a:cs typeface="WenQuanYi Micro Hei Mono"/>
              </a:rPr>
              <a:t> </a:t>
            </a:r>
            <a:r>
              <a:rPr lang="en-US" altLang="zh-CN" sz="2000" spc="45" dirty="0">
                <a:solidFill>
                  <a:srgbClr val="FFFFFF"/>
                </a:solidFill>
                <a:latin typeface="微软雅黑" panose="020B0503020204020204" pitchFamily="34" charset="-122"/>
                <a:ea typeface="微软雅黑" panose="020B0503020204020204" pitchFamily="34" charset="-122"/>
                <a:cs typeface="WenQuanYi Micro Hei Mono"/>
              </a:rPr>
              <a:t>Cheng Tan, </a:t>
            </a:r>
            <a:r>
              <a:rPr lang="en-US" altLang="zh-CN" sz="2000" spc="45" dirty="0" err="1">
                <a:solidFill>
                  <a:srgbClr val="FFFFFF"/>
                </a:solidFill>
                <a:latin typeface="微软雅黑" panose="020B0503020204020204" pitchFamily="34" charset="-122"/>
                <a:ea typeface="微软雅黑" panose="020B0503020204020204" pitchFamily="34" charset="-122"/>
                <a:cs typeface="WenQuanYi Micro Hei Mono"/>
              </a:rPr>
              <a:t>Changgeng</a:t>
            </a:r>
            <a:r>
              <a:rPr lang="en-US" altLang="zh-CN" sz="2000" spc="45" dirty="0">
                <a:solidFill>
                  <a:srgbClr val="FFFFFF"/>
                </a:solidFill>
                <a:latin typeface="微软雅黑" panose="020B0503020204020204" pitchFamily="34" charset="-122"/>
                <a:ea typeface="微软雅黑" panose="020B0503020204020204" pitchFamily="34" charset="-122"/>
                <a:cs typeface="WenQuanYi Micro Hei Mono"/>
              </a:rPr>
              <a:t> Zhao, Shuai Mu, Michael </a:t>
            </a:r>
            <a:r>
              <a:rPr lang="en-US" altLang="zh-CN" sz="2000" spc="45" dirty="0" err="1">
                <a:solidFill>
                  <a:srgbClr val="FFFFFF"/>
                </a:solidFill>
                <a:latin typeface="微软雅黑" panose="020B0503020204020204" pitchFamily="34" charset="-122"/>
                <a:ea typeface="微软雅黑" panose="020B0503020204020204" pitchFamily="34" charset="-122"/>
                <a:cs typeface="WenQuanYi Micro Hei Mono"/>
              </a:rPr>
              <a:t>Walfish</a:t>
            </a:r>
            <a:r>
              <a:rPr lang="en-US" altLang="zh-CN" sz="2000" spc="45" dirty="0">
                <a:solidFill>
                  <a:srgbClr val="FFFFFF"/>
                </a:solidFill>
                <a:latin typeface="微软雅黑" panose="020B0503020204020204" pitchFamily="34" charset="-122"/>
                <a:ea typeface="微软雅黑" panose="020B0503020204020204" pitchFamily="34" charset="-122"/>
                <a:cs typeface="WenQuanYi Micro Hei Mono"/>
              </a:rPr>
              <a:t>: Cobra: Making Transactional Key-Value Stores Verifiably Serializable. OSDI 2020: 63-80</a:t>
            </a:r>
            <a:endParaRPr sz="2000" dirty="0">
              <a:latin typeface="微软雅黑" panose="020B0503020204020204" pitchFamily="34" charset="-122"/>
              <a:ea typeface="微软雅黑" panose="020B0503020204020204" pitchFamily="34" charset="-122"/>
              <a:cs typeface="WenQuanYi Micro Hei Mono"/>
            </a:endParaRPr>
          </a:p>
        </p:txBody>
      </p:sp>
    </p:spTree>
    <p:extLst>
      <p:ext uri="{BB962C8B-B14F-4D97-AF65-F5344CB8AC3E}">
        <p14:creationId xmlns:p14="http://schemas.microsoft.com/office/powerpoint/2010/main" val="32899015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934200" y="4210521"/>
            <a:ext cx="4343400" cy="936154"/>
          </a:xfrm>
          <a:prstGeom prst="rect">
            <a:avLst/>
          </a:prstGeom>
        </p:spPr>
        <p:txBody>
          <a:bodyPr vert="horz" wrap="square" lIns="0" tIns="12700" rIns="0" bIns="0" rtlCol="0">
            <a:spAutoFit/>
          </a:bodyPr>
          <a:lstStyle/>
          <a:p>
            <a:pPr marL="12700">
              <a:lnSpc>
                <a:spcPct val="100000"/>
              </a:lnSpc>
              <a:spcBef>
                <a:spcPts val="100"/>
              </a:spcBef>
            </a:pPr>
            <a:r>
              <a:rPr lang="en-US" altLang="zh-CN" sz="6000" b="1" spc="390" dirty="0">
                <a:latin typeface="腾讯体 W7" panose="020C08030202040F0204" pitchFamily="34" charset="-122"/>
                <a:ea typeface="腾讯体 W7" panose="020C08030202040F0204" pitchFamily="34" charset="-122"/>
                <a:cs typeface="Noto Sans CJK JP Medium"/>
              </a:rPr>
              <a:t>Summary</a:t>
            </a:r>
            <a:endParaRPr sz="6000" b="1" dirty="0">
              <a:latin typeface="腾讯体 W7" panose="020C08030202040F0204" pitchFamily="34" charset="-122"/>
              <a:ea typeface="腾讯体 W7" panose="020C08030202040F0204" pitchFamily="34" charset="-122"/>
              <a:cs typeface="Noto Sans CJK JP Medium"/>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Tree>
    <p:extLst>
      <p:ext uri="{BB962C8B-B14F-4D97-AF65-F5344CB8AC3E}">
        <p14:creationId xmlns:p14="http://schemas.microsoft.com/office/powerpoint/2010/main" val="2957959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4748" y="8849"/>
            <a:ext cx="18291175" cy="10288905"/>
          </a:xfrm>
          <a:custGeom>
            <a:avLst/>
            <a:gdLst/>
            <a:ahLst/>
            <a:cxnLst/>
            <a:rect l="l" t="t" r="r" b="b"/>
            <a:pathLst>
              <a:path w="18291175" h="10288905">
                <a:moveTo>
                  <a:pt x="18291048" y="0"/>
                </a:moveTo>
                <a:lnTo>
                  <a:pt x="0" y="0"/>
                </a:lnTo>
                <a:lnTo>
                  <a:pt x="0" y="10288524"/>
                </a:lnTo>
                <a:lnTo>
                  <a:pt x="18291048" y="10288524"/>
                </a:lnTo>
                <a:lnTo>
                  <a:pt x="18291048" y="0"/>
                </a:lnTo>
                <a:close/>
              </a:path>
            </a:pathLst>
          </a:custGeom>
          <a:solidFill>
            <a:srgbClr val="000000">
              <a:alpha val="39999"/>
            </a:srgbClr>
          </a:solidFill>
        </p:spPr>
        <p:txBody>
          <a:bodyPr wrap="square" lIns="0" tIns="0" rIns="0" bIns="0" rtlCol="0"/>
          <a:lstStyle/>
          <a:p>
            <a:endParaRPr/>
          </a:p>
        </p:txBody>
      </p:sp>
      <p:sp>
        <p:nvSpPr>
          <p:cNvPr id="3" name="object 3"/>
          <p:cNvSpPr txBox="1"/>
          <p:nvPr/>
        </p:nvSpPr>
        <p:spPr>
          <a:xfrm>
            <a:off x="3420426" y="4234572"/>
            <a:ext cx="11447145" cy="2202013"/>
          </a:xfrm>
          <a:prstGeom prst="rect">
            <a:avLst/>
          </a:prstGeom>
        </p:spPr>
        <p:txBody>
          <a:bodyPr vert="horz" wrap="square" lIns="0" tIns="12700" rIns="0" bIns="0" rtlCol="0">
            <a:spAutoFit/>
          </a:bodyPr>
          <a:lstStyle/>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TDSQL cares about the correctness of the databases. </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Current tools of isolation verification still </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Lack reproducibility and understandability</a:t>
            </a:r>
          </a:p>
          <a:p>
            <a:pPr marL="12700" marR="5080" algn="just">
              <a:lnSpc>
                <a:spcPct val="150000"/>
              </a:lnSpc>
              <a:spcBef>
                <a:spcPts val="100"/>
              </a:spcBef>
            </a:pPr>
            <a:r>
              <a:rPr lang="en-US" altLang="zh-CN" sz="2400" spc="45" dirty="0">
                <a:solidFill>
                  <a:srgbClr val="FFFFFF"/>
                </a:solidFill>
                <a:latin typeface="腾讯体 W7" panose="020C08030202040F0204" pitchFamily="34" charset="-122"/>
                <a:ea typeface="腾讯体 W7" panose="020C08030202040F0204" pitchFamily="34" charset="-122"/>
                <a:cs typeface="WenQuanYi Micro Hei Mono"/>
              </a:rPr>
              <a:t>	Lack predicate anomaly verifications</a:t>
            </a:r>
          </a:p>
        </p:txBody>
      </p:sp>
      <p:pic>
        <p:nvPicPr>
          <p:cNvPr id="8" name="图片 7"/>
          <p:cNvPicPr>
            <a:picLocks noChangeAspect="1"/>
          </p:cNvPicPr>
          <p:nvPr/>
        </p:nvPicPr>
        <p:blipFill>
          <a:blip r:embed="rId3"/>
          <a:stretch>
            <a:fillRect/>
          </a:stretch>
        </p:blipFill>
        <p:spPr>
          <a:xfrm>
            <a:off x="656843" y="629042"/>
            <a:ext cx="1080000" cy="1080000"/>
          </a:xfrm>
          <a:prstGeom prst="rect">
            <a:avLst/>
          </a:prstGeom>
        </p:spPr>
      </p:pic>
      <p:sp>
        <p:nvSpPr>
          <p:cNvPr id="9" name="object 2"/>
          <p:cNvSpPr txBox="1"/>
          <p:nvPr/>
        </p:nvSpPr>
        <p:spPr>
          <a:xfrm>
            <a:off x="1981200" y="965842"/>
            <a:ext cx="4267200" cy="396904"/>
          </a:xfrm>
          <a:prstGeom prst="rect">
            <a:avLst/>
          </a:prstGeom>
        </p:spPr>
        <p:txBody>
          <a:bodyPr vert="horz" wrap="square" lIns="0" tIns="12065" rIns="0" bIns="0" rtlCol="0">
            <a:spAutoFit/>
          </a:bodyPr>
          <a:lstStyle/>
          <a:p>
            <a:pPr marL="12700">
              <a:lnSpc>
                <a:spcPct val="100000"/>
              </a:lnSpc>
              <a:spcBef>
                <a:spcPts val="95"/>
              </a:spcBef>
            </a:pPr>
            <a:r>
              <a:rPr lang="en-US" altLang="zh-CN" sz="2500" spc="-5" dirty="0">
                <a:solidFill>
                  <a:srgbClr val="FFFFFF"/>
                </a:solidFill>
                <a:latin typeface="腾讯体 W7" panose="020C08030202040F0204" pitchFamily="34" charset="-122"/>
                <a:ea typeface="腾讯体 W7" panose="020C08030202040F0204" pitchFamily="34" charset="-122"/>
                <a:cs typeface="WenQuanYi Micro Hei Mono"/>
              </a:rPr>
              <a:t>Summary</a:t>
            </a:r>
            <a:endParaRPr sz="2500" dirty="0">
              <a:latin typeface="腾讯体 W7" panose="020C08030202040F0204" pitchFamily="34" charset="-122"/>
              <a:ea typeface="腾讯体 W7" panose="020C08030202040F0204" pitchFamily="34" charset="-122"/>
              <a:cs typeface="WenQuanYi Micro Hei Mono"/>
            </a:endParaRPr>
          </a:p>
        </p:txBody>
      </p:sp>
      <p:sp>
        <p:nvSpPr>
          <p:cNvPr id="6" name="折角形 5"/>
          <p:cNvSpPr/>
          <p:nvPr/>
        </p:nvSpPr>
        <p:spPr>
          <a:xfrm>
            <a:off x="2733420" y="3427688"/>
            <a:ext cx="12821159" cy="3962400"/>
          </a:xfrm>
          <a:prstGeom prst="foldedCorner">
            <a:avLst/>
          </a:prstGeom>
          <a:noFill/>
          <a:ln w="38100">
            <a:gradFill flip="none" rotWithShape="1">
              <a:gsLst>
                <a:gs pos="0">
                  <a:srgbClr val="3DEDFF"/>
                </a:gs>
                <a:gs pos="100000">
                  <a:srgbClr val="0052D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Tree>
    <p:extLst>
      <p:ext uri="{BB962C8B-B14F-4D97-AF65-F5344CB8AC3E}">
        <p14:creationId xmlns:p14="http://schemas.microsoft.com/office/powerpoint/2010/main" val="1182177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324600" y="4210521"/>
            <a:ext cx="5029200" cy="936154"/>
          </a:xfrm>
          <a:prstGeom prst="rect">
            <a:avLst/>
          </a:prstGeom>
        </p:spPr>
        <p:txBody>
          <a:bodyPr vert="horz" wrap="square" lIns="0" tIns="12700" rIns="0" bIns="0" rtlCol="0">
            <a:spAutoFit/>
          </a:bodyPr>
          <a:lstStyle/>
          <a:p>
            <a:pPr marL="12700">
              <a:lnSpc>
                <a:spcPct val="100000"/>
              </a:lnSpc>
              <a:spcBef>
                <a:spcPts val="100"/>
              </a:spcBef>
            </a:pPr>
            <a:r>
              <a:rPr lang="en-US" altLang="zh-CN" sz="6000" b="1" spc="390" dirty="0">
                <a:latin typeface="腾讯体 W7" panose="020C08030202040F0204" pitchFamily="34" charset="-122"/>
                <a:ea typeface="腾讯体 W7" panose="020C08030202040F0204" pitchFamily="34" charset="-122"/>
                <a:cs typeface="Noto Sans CJK JP Medium"/>
              </a:rPr>
              <a:t>Thanks</a:t>
            </a:r>
            <a:endParaRPr sz="6000" b="1" dirty="0">
              <a:latin typeface="腾讯体 W7" panose="020C08030202040F0204" pitchFamily="34" charset="-122"/>
              <a:ea typeface="腾讯体 W7" panose="020C08030202040F0204" pitchFamily="34" charset="-122"/>
              <a:cs typeface="Noto Sans CJK JP Medium"/>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
        <p:nvSpPr>
          <p:cNvPr id="3" name="文本框 2">
            <a:extLst>
              <a:ext uri="{FF2B5EF4-FFF2-40B4-BE49-F238E27FC236}">
                <a16:creationId xmlns:a16="http://schemas.microsoft.com/office/drawing/2014/main" id="{8611B51C-0905-432F-935A-E77F0A511219}"/>
              </a:ext>
            </a:extLst>
          </p:cNvPr>
          <p:cNvSpPr txBox="1"/>
          <p:nvPr/>
        </p:nvSpPr>
        <p:spPr>
          <a:xfrm>
            <a:off x="9906000" y="6289675"/>
            <a:ext cx="4145687" cy="830997"/>
          </a:xfrm>
          <a:prstGeom prst="rect">
            <a:avLst/>
          </a:prstGeom>
          <a:noFill/>
        </p:spPr>
        <p:txBody>
          <a:bodyPr wrap="none" rtlCol="0">
            <a:spAutoFit/>
          </a:bodyPr>
          <a:lstStyle/>
          <a:p>
            <a:r>
              <a:rPr lang="en-US" altLang="zh-CN" sz="2400" dirty="0" err="1">
                <a:solidFill>
                  <a:schemeClr val="bg1"/>
                </a:solidFill>
                <a:latin typeface="腾讯体 W7" panose="020C08030202040F0204" pitchFamily="34" charset="-122"/>
                <a:ea typeface="腾讯体 W7" panose="020C08030202040F0204" pitchFamily="34" charset="-122"/>
              </a:rPr>
              <a:t>Yuxing</a:t>
            </a:r>
            <a:r>
              <a:rPr lang="en-US" altLang="zh-CN" sz="2400" dirty="0">
                <a:solidFill>
                  <a:schemeClr val="bg1"/>
                </a:solidFill>
                <a:latin typeface="腾讯体 W7" panose="020C08030202040F0204" pitchFamily="34" charset="-122"/>
                <a:ea typeface="腾讯体 W7" panose="020C08030202040F0204" pitchFamily="34" charset="-122"/>
              </a:rPr>
              <a:t> Chen</a:t>
            </a:r>
          </a:p>
          <a:p>
            <a:r>
              <a:rPr lang="en-US" altLang="zh-CN" sz="2400" dirty="0">
                <a:solidFill>
                  <a:schemeClr val="bg1"/>
                </a:solidFill>
                <a:latin typeface="腾讯体 W7" panose="020C08030202040F0204" pitchFamily="34" charset="-122"/>
                <a:ea typeface="腾讯体 W7" panose="020C08030202040F0204" pitchFamily="34" charset="-122"/>
              </a:rPr>
              <a:t>axingguchen@tencent.com</a:t>
            </a:r>
            <a:endParaRPr lang="zh-CN" altLang="en-US" sz="2400" dirty="0">
              <a:solidFill>
                <a:schemeClr val="bg1"/>
              </a:solidFill>
              <a:latin typeface="腾讯体 W7" panose="020C08030202040F0204" pitchFamily="34" charset="-122"/>
              <a:ea typeface="腾讯体 W7" panose="020C08030202040F0204" pitchFamily="34" charset="-122"/>
            </a:endParaRPr>
          </a:p>
        </p:txBody>
      </p:sp>
    </p:spTree>
    <p:extLst>
      <p:ext uri="{BB962C8B-B14F-4D97-AF65-F5344CB8AC3E}">
        <p14:creationId xmlns:p14="http://schemas.microsoft.com/office/powerpoint/2010/main" val="273177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8288000" cy="1316736"/>
          </a:xfrm>
          <a:prstGeom prst="rect">
            <a:avLst/>
          </a:prstGeom>
        </p:spPr>
      </p:pic>
      <p:sp>
        <p:nvSpPr>
          <p:cNvPr id="2" name="object 2"/>
          <p:cNvSpPr/>
          <p:nvPr/>
        </p:nvSpPr>
        <p:spPr>
          <a:xfrm>
            <a:off x="684276" y="9662159"/>
            <a:ext cx="16923385" cy="0"/>
          </a:xfrm>
          <a:custGeom>
            <a:avLst/>
            <a:gdLst/>
            <a:ahLst/>
            <a:cxnLst/>
            <a:rect l="l" t="t" r="r" b="b"/>
            <a:pathLst>
              <a:path w="16923385">
                <a:moveTo>
                  <a:pt x="16922877" y="0"/>
                </a:moveTo>
                <a:lnTo>
                  <a:pt x="0" y="0"/>
                </a:lnTo>
              </a:path>
            </a:pathLst>
          </a:custGeom>
          <a:ln w="6350">
            <a:solidFill>
              <a:srgbClr val="252525"/>
            </a:solidFill>
          </a:ln>
        </p:spPr>
        <p:txBody>
          <a:bodyPr wrap="square" lIns="0" tIns="0" rIns="0" bIns="0" rtlCol="0"/>
          <a:lstStyle/>
          <a:p>
            <a:endParaRPr/>
          </a:p>
        </p:txBody>
      </p:sp>
      <p:sp>
        <p:nvSpPr>
          <p:cNvPr id="3" name="object 3"/>
          <p:cNvSpPr txBox="1"/>
          <p:nvPr/>
        </p:nvSpPr>
        <p:spPr>
          <a:xfrm>
            <a:off x="15765017" y="9859162"/>
            <a:ext cx="1854200" cy="208279"/>
          </a:xfrm>
          <a:prstGeom prst="rect">
            <a:avLst/>
          </a:prstGeom>
        </p:spPr>
        <p:txBody>
          <a:bodyPr vert="horz" wrap="square" lIns="0" tIns="12700" rIns="0" bIns="0" rtlCol="0">
            <a:spAutoFit/>
          </a:bodyPr>
          <a:lstStyle/>
          <a:p>
            <a:pPr marL="12700">
              <a:lnSpc>
                <a:spcPct val="100000"/>
              </a:lnSpc>
              <a:spcBef>
                <a:spcPts val="100"/>
              </a:spcBef>
            </a:pPr>
            <a:r>
              <a:rPr sz="1200" b="0" dirty="0">
                <a:solidFill>
                  <a:srgbClr val="404040"/>
                </a:solidFill>
                <a:latin typeface="Noto Sans CJK JP Medium"/>
                <a:cs typeface="Noto Sans CJK JP Medium"/>
              </a:rPr>
              <a:t>腾讯云数据库开源技术沙龙</a:t>
            </a:r>
            <a:endParaRPr sz="1200">
              <a:latin typeface="Noto Sans CJK JP Medium"/>
              <a:cs typeface="Noto Sans CJK JP Medium"/>
            </a:endParaRPr>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
        <p:nvSpPr>
          <p:cNvPr id="5" name="文本框 4">
            <a:extLst>
              <a:ext uri="{FF2B5EF4-FFF2-40B4-BE49-F238E27FC236}">
                <a16:creationId xmlns:a16="http://schemas.microsoft.com/office/drawing/2014/main" id="{5832AC58-D699-41EF-97D1-1931AF3806F8}"/>
              </a:ext>
            </a:extLst>
          </p:cNvPr>
          <p:cNvSpPr txBox="1"/>
          <p:nvPr/>
        </p:nvSpPr>
        <p:spPr>
          <a:xfrm>
            <a:off x="719445" y="3013075"/>
            <a:ext cx="17089935" cy="2031325"/>
          </a:xfrm>
          <a:prstGeom prst="rect">
            <a:avLst/>
          </a:prstGeom>
          <a:noFill/>
        </p:spPr>
        <p:txBody>
          <a:bodyPr wrap="none" rtlCol="0">
            <a:spAutoFit/>
          </a:bodyPr>
          <a:lstStyle/>
          <a:p>
            <a:r>
              <a:rPr lang="en-US" altLang="zh-CN" spc="45" dirty="0">
                <a:solidFill>
                  <a:srgbClr val="FFFFFF"/>
                </a:solidFill>
                <a:latin typeface="腾讯体 W7" panose="020C08030202040F0204" pitchFamily="34" charset="-122"/>
                <a:ea typeface="腾讯体 W7" panose="020C08030202040F0204" pitchFamily="34" charset="-122"/>
                <a:cs typeface="WenQuanYi Micro Hei Mono"/>
              </a:rPr>
              <a:t>Reference</a:t>
            </a:r>
            <a:r>
              <a:rPr lang="zh-CN" altLang="en-US" spc="45" dirty="0">
                <a:solidFill>
                  <a:srgbClr val="FFFFFF"/>
                </a:solidFill>
                <a:latin typeface="腾讯体 W7" panose="020C08030202040F0204" pitchFamily="34" charset="-122"/>
                <a:ea typeface="腾讯体 W7" panose="020C08030202040F0204" pitchFamily="34" charset="-122"/>
                <a:cs typeface="WenQuanYi Micro Hei Mono"/>
              </a:rPr>
              <a:t>：</a:t>
            </a:r>
            <a:endParaRPr lang="en-US" altLang="zh-CN" spc="45" dirty="0">
              <a:solidFill>
                <a:srgbClr val="FFFFFF"/>
              </a:solidFill>
              <a:latin typeface="腾讯体 W7" panose="020C08030202040F0204" pitchFamily="34" charset="-122"/>
              <a:ea typeface="腾讯体 W7" panose="020C08030202040F0204" pitchFamily="34" charset="-122"/>
              <a:cs typeface="WenQuanYi Micro Hei Mono"/>
            </a:endParaRPr>
          </a:p>
          <a:p>
            <a:endParaRPr lang="en-US" altLang="zh-CN" spc="45" dirty="0">
              <a:solidFill>
                <a:srgbClr val="FFFFFF"/>
              </a:solidFill>
              <a:latin typeface="腾讯体 W7" panose="020C08030202040F0204" pitchFamily="34" charset="-122"/>
              <a:ea typeface="腾讯体 W7" panose="020C08030202040F0204" pitchFamily="34" charset="-122"/>
              <a:cs typeface="WenQuanYi Micro Hei Mono"/>
            </a:endParaRPr>
          </a:p>
          <a:p>
            <a:r>
              <a:rPr lang="en-US" altLang="zh-CN" spc="45" dirty="0">
                <a:solidFill>
                  <a:srgbClr val="FFFFFF"/>
                </a:solidFill>
                <a:latin typeface="腾讯体 W7" panose="020C08030202040F0204" pitchFamily="34" charset="-122"/>
                <a:ea typeface="腾讯体 W7" panose="020C08030202040F0204" pitchFamily="34" charset="-122"/>
                <a:cs typeface="WenQuanYi Micro Hei Mono"/>
              </a:rPr>
              <a:t>Atul </a:t>
            </a:r>
            <a:r>
              <a:rPr lang="en-US" altLang="zh-CN" spc="45" dirty="0" err="1">
                <a:solidFill>
                  <a:srgbClr val="FFFFFF"/>
                </a:solidFill>
                <a:latin typeface="腾讯体 W7" panose="020C08030202040F0204" pitchFamily="34" charset="-122"/>
                <a:ea typeface="腾讯体 W7" panose="020C08030202040F0204" pitchFamily="34" charset="-122"/>
                <a:cs typeface="WenQuanYi Micro Hei Mono"/>
              </a:rPr>
              <a:t>Adya</a:t>
            </a:r>
            <a:r>
              <a:rPr lang="en-US" altLang="zh-CN" spc="45" dirty="0">
                <a:solidFill>
                  <a:srgbClr val="FFFFFF"/>
                </a:solidFill>
                <a:latin typeface="腾讯体 W7" panose="020C08030202040F0204" pitchFamily="34" charset="-122"/>
                <a:ea typeface="腾讯体 W7" panose="020C08030202040F0204" pitchFamily="34" charset="-122"/>
                <a:cs typeface="WenQuanYi Micro Hei Mono"/>
              </a:rPr>
              <a:t>, Barbara </a:t>
            </a:r>
            <a:r>
              <a:rPr lang="en-US" altLang="zh-CN" spc="45" dirty="0" err="1">
                <a:solidFill>
                  <a:srgbClr val="FFFFFF"/>
                </a:solidFill>
                <a:latin typeface="腾讯体 W7" panose="020C08030202040F0204" pitchFamily="34" charset="-122"/>
                <a:ea typeface="腾讯体 W7" panose="020C08030202040F0204" pitchFamily="34" charset="-122"/>
                <a:cs typeface="WenQuanYi Micro Hei Mono"/>
              </a:rPr>
              <a:t>Liskov</a:t>
            </a:r>
            <a:r>
              <a:rPr lang="en-US" altLang="zh-CN" spc="45" dirty="0">
                <a:solidFill>
                  <a:srgbClr val="FFFFFF"/>
                </a:solidFill>
                <a:latin typeface="腾讯体 W7" panose="020C08030202040F0204" pitchFamily="34" charset="-122"/>
                <a:ea typeface="腾讯体 W7" panose="020C08030202040F0204" pitchFamily="34" charset="-122"/>
                <a:cs typeface="WenQuanYi Micro Hei Mono"/>
              </a:rPr>
              <a:t>, Patrick E. O'Neil: Generalized Isolation Level Definitions. ICDE 2000: 67-78</a:t>
            </a:r>
          </a:p>
          <a:p>
            <a:endParaRPr lang="en-US" altLang="zh-CN" spc="45" dirty="0">
              <a:solidFill>
                <a:srgbClr val="FFFFFF"/>
              </a:solidFill>
              <a:latin typeface="腾讯体 W7" panose="020C08030202040F0204" pitchFamily="34" charset="-122"/>
              <a:ea typeface="腾讯体 W7" panose="020C08030202040F0204" pitchFamily="34" charset="-122"/>
              <a:cs typeface="WenQuanYi Micro Hei Mono"/>
            </a:endParaRPr>
          </a:p>
          <a:p>
            <a:r>
              <a:rPr lang="en-US" altLang="zh-CN" spc="45" dirty="0">
                <a:solidFill>
                  <a:srgbClr val="FFFFFF"/>
                </a:solidFill>
                <a:latin typeface="腾讯体 W7" panose="020C08030202040F0204" pitchFamily="34" charset="-122"/>
                <a:ea typeface="腾讯体 W7" panose="020C08030202040F0204" pitchFamily="34" charset="-122"/>
                <a:cs typeface="WenQuanYi Micro Hei Mono"/>
              </a:rPr>
              <a:t>Peter Alvaro, Kyle Kingsbury: Elle: Inferring Isolation Anomalies from Experimental Observations. Proc. VLDB Endow. 14(3): 268-280 (2020)</a:t>
            </a:r>
          </a:p>
          <a:p>
            <a:endParaRPr lang="en-US" altLang="zh-CN" spc="45" dirty="0">
              <a:solidFill>
                <a:srgbClr val="FFFFFF"/>
              </a:solidFill>
              <a:latin typeface="腾讯体 W7" panose="020C08030202040F0204" pitchFamily="34" charset="-122"/>
              <a:ea typeface="腾讯体 W7" panose="020C08030202040F0204" pitchFamily="34" charset="-122"/>
            </a:endParaRPr>
          </a:p>
          <a:p>
            <a:r>
              <a:rPr lang="en-US" altLang="zh-CN" spc="45" dirty="0">
                <a:solidFill>
                  <a:srgbClr val="FFFFFF"/>
                </a:solidFill>
                <a:latin typeface="腾讯体 W7" panose="020C08030202040F0204" pitchFamily="34" charset="-122"/>
                <a:ea typeface="腾讯体 W7" panose="020C08030202040F0204" pitchFamily="34" charset="-122"/>
              </a:rPr>
              <a:t>Cheng Tan, </a:t>
            </a:r>
            <a:r>
              <a:rPr lang="en-US" altLang="zh-CN" spc="45" dirty="0" err="1">
                <a:solidFill>
                  <a:srgbClr val="FFFFFF"/>
                </a:solidFill>
                <a:latin typeface="腾讯体 W7" panose="020C08030202040F0204" pitchFamily="34" charset="-122"/>
                <a:ea typeface="腾讯体 W7" panose="020C08030202040F0204" pitchFamily="34" charset="-122"/>
              </a:rPr>
              <a:t>Changgeng</a:t>
            </a:r>
            <a:r>
              <a:rPr lang="en-US" altLang="zh-CN" spc="45" dirty="0">
                <a:solidFill>
                  <a:srgbClr val="FFFFFF"/>
                </a:solidFill>
                <a:latin typeface="腾讯体 W7" panose="020C08030202040F0204" pitchFamily="34" charset="-122"/>
                <a:ea typeface="腾讯体 W7" panose="020C08030202040F0204" pitchFamily="34" charset="-122"/>
              </a:rPr>
              <a:t> Zhao, Shuai Mu, Michael </a:t>
            </a:r>
            <a:r>
              <a:rPr lang="en-US" altLang="zh-CN" spc="45" dirty="0" err="1">
                <a:solidFill>
                  <a:srgbClr val="FFFFFF"/>
                </a:solidFill>
                <a:latin typeface="腾讯体 W7" panose="020C08030202040F0204" pitchFamily="34" charset="-122"/>
                <a:ea typeface="腾讯体 W7" panose="020C08030202040F0204" pitchFamily="34" charset="-122"/>
              </a:rPr>
              <a:t>Walfish</a:t>
            </a:r>
            <a:r>
              <a:rPr lang="en-US" altLang="zh-CN" spc="45" dirty="0">
                <a:solidFill>
                  <a:srgbClr val="FFFFFF"/>
                </a:solidFill>
                <a:latin typeface="腾讯体 W7" panose="020C08030202040F0204" pitchFamily="34" charset="-122"/>
                <a:ea typeface="腾讯体 W7" panose="020C08030202040F0204" pitchFamily="34" charset="-122"/>
              </a:rPr>
              <a:t>: Cobra: Making Transactional Key-Value Stores Verifiably Serializable. OSDI 2020: 63-80</a:t>
            </a:r>
          </a:p>
        </p:txBody>
      </p:sp>
    </p:spTree>
    <p:extLst>
      <p:ext uri="{BB962C8B-B14F-4D97-AF65-F5344CB8AC3E}">
        <p14:creationId xmlns:p14="http://schemas.microsoft.com/office/powerpoint/2010/main" val="1688548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pic>
        <p:nvPicPr>
          <p:cNvPr id="7" name="图片 6">
            <a:extLst>
              <a:ext uri="{FF2B5EF4-FFF2-40B4-BE49-F238E27FC236}">
                <a16:creationId xmlns:a16="http://schemas.microsoft.com/office/drawing/2014/main" id="{D5C4ACE6-4E6E-4479-8361-D7AA1984895C}"/>
              </a:ext>
            </a:extLst>
          </p:cNvPr>
          <p:cNvPicPr>
            <a:picLocks noChangeAspect="1"/>
          </p:cNvPicPr>
          <p:nvPr/>
        </p:nvPicPr>
        <p:blipFill>
          <a:blip r:embed="rId4"/>
          <a:stretch>
            <a:fillRect/>
          </a:stretch>
        </p:blipFill>
        <p:spPr>
          <a:xfrm>
            <a:off x="4001496" y="4140000"/>
            <a:ext cx="864000" cy="864000"/>
          </a:xfrm>
          <a:prstGeom prst="rect">
            <a:avLst/>
          </a:prstGeom>
        </p:spPr>
      </p:pic>
      <p:sp>
        <p:nvSpPr>
          <p:cNvPr id="8" name="object 2">
            <a:extLst>
              <a:ext uri="{FF2B5EF4-FFF2-40B4-BE49-F238E27FC236}">
                <a16:creationId xmlns:a16="http://schemas.microsoft.com/office/drawing/2014/main" id="{5D3FB7EE-44F4-4EC5-BE0E-9806D6C99DC5}"/>
              </a:ext>
            </a:extLst>
          </p:cNvPr>
          <p:cNvSpPr txBox="1">
            <a:spLocks/>
          </p:cNvSpPr>
          <p:nvPr/>
        </p:nvSpPr>
        <p:spPr>
          <a:xfrm>
            <a:off x="6900416" y="1462785"/>
            <a:ext cx="3597783" cy="936154"/>
          </a:xfrm>
          <a:prstGeom prst="rect">
            <a:avLst/>
          </a:prstGeom>
        </p:spPr>
        <p:txBody>
          <a:bodyPr vert="horz" wrap="square" lIns="0" tIns="12700" rIns="0" bIns="0" rtlCol="0">
            <a:spAutoFit/>
          </a:bodyPr>
          <a:lstStyle>
            <a:lvl1pPr>
              <a:defRPr sz="6650" b="0" i="0">
                <a:solidFill>
                  <a:schemeClr val="bg1"/>
                </a:solidFill>
                <a:latin typeface="WenQuanYi Micro Hei Mono"/>
                <a:ea typeface="+mj-ea"/>
                <a:cs typeface="WenQuanYi Micro Hei Mono"/>
              </a:defRPr>
            </a:lvl1pPr>
          </a:lstStyle>
          <a:p>
            <a:pPr marL="12700">
              <a:spcBef>
                <a:spcPts val="100"/>
              </a:spcBef>
            </a:pPr>
            <a:r>
              <a:rPr lang="en-US" altLang="zh-CN" sz="6000" kern="0" spc="395" dirty="0">
                <a:latin typeface="腾讯体 W7" panose="020C08030202040F0204" pitchFamily="34" charset="-122"/>
                <a:ea typeface="腾讯体 W7" panose="020C08030202040F0204" pitchFamily="34" charset="-122"/>
                <a:cs typeface="Noto Sans CJK JP Medium"/>
              </a:rPr>
              <a:t>Content</a:t>
            </a:r>
            <a:endParaRPr lang="zh-CN" altLang="en-US" sz="6000" kern="0" spc="395" dirty="0">
              <a:latin typeface="腾讯体 W7" panose="020C08030202040F0204" pitchFamily="34" charset="-122"/>
              <a:ea typeface="腾讯体 W7" panose="020C08030202040F0204" pitchFamily="34" charset="-122"/>
              <a:cs typeface="Noto Sans CJK JP Medium"/>
            </a:endParaRPr>
          </a:p>
        </p:txBody>
      </p:sp>
      <p:grpSp>
        <p:nvGrpSpPr>
          <p:cNvPr id="9" name="object 3">
            <a:extLst>
              <a:ext uri="{FF2B5EF4-FFF2-40B4-BE49-F238E27FC236}">
                <a16:creationId xmlns:a16="http://schemas.microsoft.com/office/drawing/2014/main" id="{8BE0E5C9-2BAD-4933-9E93-489F40347483}"/>
              </a:ext>
            </a:extLst>
          </p:cNvPr>
          <p:cNvGrpSpPr/>
          <p:nvPr/>
        </p:nvGrpSpPr>
        <p:grpSpPr>
          <a:xfrm>
            <a:off x="7295388" y="2471927"/>
            <a:ext cx="8612505" cy="4287520"/>
            <a:chOff x="7295388" y="2471927"/>
            <a:chExt cx="8612505" cy="4287520"/>
          </a:xfrm>
        </p:grpSpPr>
        <p:sp>
          <p:nvSpPr>
            <p:cNvPr id="10" name="object 4">
              <a:extLst>
                <a:ext uri="{FF2B5EF4-FFF2-40B4-BE49-F238E27FC236}">
                  <a16:creationId xmlns:a16="http://schemas.microsoft.com/office/drawing/2014/main" id="{773222A5-DB54-4F4E-BA19-6F3B0C7F5BBC}"/>
                </a:ext>
              </a:extLst>
            </p:cNvPr>
            <p:cNvSpPr/>
            <p:nvPr/>
          </p:nvSpPr>
          <p:spPr>
            <a:xfrm>
              <a:off x="7295388" y="2471927"/>
              <a:ext cx="3697986" cy="221742"/>
            </a:xfrm>
            <a:prstGeom prst="rect">
              <a:avLst/>
            </a:prstGeom>
            <a:blipFill>
              <a:blip r:embed="rId5" cstate="print"/>
              <a:stretch>
                <a:fillRect/>
              </a:stretch>
            </a:blipFill>
          </p:spPr>
          <p:txBody>
            <a:bodyPr wrap="square" lIns="0" tIns="0" rIns="0" bIns="0" rtlCol="0"/>
            <a:lstStyle/>
            <a:p>
              <a:endParaRPr/>
            </a:p>
          </p:txBody>
        </p:sp>
        <p:sp>
          <p:nvSpPr>
            <p:cNvPr id="11" name="object 5">
              <a:extLst>
                <a:ext uri="{FF2B5EF4-FFF2-40B4-BE49-F238E27FC236}">
                  <a16:creationId xmlns:a16="http://schemas.microsoft.com/office/drawing/2014/main" id="{1CAE43DE-93D7-4C5D-9C34-10488700CFB8}"/>
                </a:ext>
              </a:extLst>
            </p:cNvPr>
            <p:cNvSpPr/>
            <p:nvPr/>
          </p:nvSpPr>
          <p:spPr>
            <a:xfrm>
              <a:off x="15261335" y="3529583"/>
              <a:ext cx="646176" cy="3229355"/>
            </a:xfrm>
            <a:prstGeom prst="rect">
              <a:avLst/>
            </a:prstGeom>
            <a:blipFill>
              <a:blip r:embed="rId6" cstate="print"/>
              <a:stretch>
                <a:fillRect/>
              </a:stretch>
            </a:blipFill>
          </p:spPr>
          <p:txBody>
            <a:bodyPr wrap="square" lIns="0" tIns="0" rIns="0" bIns="0" rtlCol="0"/>
            <a:lstStyle/>
            <a:p>
              <a:endParaRPr/>
            </a:p>
          </p:txBody>
        </p:sp>
      </p:grpSp>
      <p:sp>
        <p:nvSpPr>
          <p:cNvPr id="12" name="object 6">
            <a:extLst>
              <a:ext uri="{FF2B5EF4-FFF2-40B4-BE49-F238E27FC236}">
                <a16:creationId xmlns:a16="http://schemas.microsoft.com/office/drawing/2014/main" id="{341E6B99-1AA0-4806-8D9B-8337F6BD6732}"/>
              </a:ext>
            </a:extLst>
          </p:cNvPr>
          <p:cNvSpPr/>
          <p:nvPr/>
        </p:nvSpPr>
        <p:spPr>
          <a:xfrm>
            <a:off x="15444469" y="4236339"/>
            <a:ext cx="140970" cy="1938020"/>
          </a:xfrm>
          <a:custGeom>
            <a:avLst/>
            <a:gdLst/>
            <a:ahLst/>
            <a:cxnLst/>
            <a:rect l="l" t="t" r="r" b="b"/>
            <a:pathLst>
              <a:path w="140969" h="1938020">
                <a:moveTo>
                  <a:pt x="31496" y="0"/>
                </a:moveTo>
                <a:lnTo>
                  <a:pt x="43135" y="49127"/>
                </a:lnTo>
                <a:lnTo>
                  <a:pt x="54118" y="98364"/>
                </a:lnTo>
                <a:lnTo>
                  <a:pt x="64445" y="147704"/>
                </a:lnTo>
                <a:lnTo>
                  <a:pt x="74115" y="197140"/>
                </a:lnTo>
                <a:lnTo>
                  <a:pt x="83130" y="246665"/>
                </a:lnTo>
                <a:lnTo>
                  <a:pt x="91489" y="296274"/>
                </a:lnTo>
                <a:lnTo>
                  <a:pt x="99193" y="345960"/>
                </a:lnTo>
                <a:lnTo>
                  <a:pt x="106240" y="395716"/>
                </a:lnTo>
                <a:lnTo>
                  <a:pt x="112632" y="445536"/>
                </a:lnTo>
                <a:lnTo>
                  <a:pt x="118369" y="495413"/>
                </a:lnTo>
                <a:lnTo>
                  <a:pt x="123450" y="545341"/>
                </a:lnTo>
                <a:lnTo>
                  <a:pt x="127876" y="595314"/>
                </a:lnTo>
                <a:lnTo>
                  <a:pt x="131647" y="645324"/>
                </a:lnTo>
                <a:lnTo>
                  <a:pt x="134762" y="695366"/>
                </a:lnTo>
                <a:lnTo>
                  <a:pt x="137223" y="745433"/>
                </a:lnTo>
                <a:lnTo>
                  <a:pt x="139028" y="795518"/>
                </a:lnTo>
                <a:lnTo>
                  <a:pt x="140179" y="845615"/>
                </a:lnTo>
                <a:lnTo>
                  <a:pt x="140675" y="895717"/>
                </a:lnTo>
                <a:lnTo>
                  <a:pt x="140516" y="945819"/>
                </a:lnTo>
                <a:lnTo>
                  <a:pt x="139703" y="995912"/>
                </a:lnTo>
                <a:lnTo>
                  <a:pt x="138235" y="1045992"/>
                </a:lnTo>
                <a:lnTo>
                  <a:pt x="136113" y="1096052"/>
                </a:lnTo>
                <a:lnTo>
                  <a:pt x="133337" y="1146084"/>
                </a:lnTo>
                <a:lnTo>
                  <a:pt x="129906" y="1196083"/>
                </a:lnTo>
                <a:lnTo>
                  <a:pt x="125821" y="1246042"/>
                </a:lnTo>
                <a:lnTo>
                  <a:pt x="121082" y="1295955"/>
                </a:lnTo>
                <a:lnTo>
                  <a:pt x="115689" y="1345814"/>
                </a:lnTo>
                <a:lnTo>
                  <a:pt x="109643" y="1395614"/>
                </a:lnTo>
                <a:lnTo>
                  <a:pt x="102942" y="1445348"/>
                </a:lnTo>
                <a:lnTo>
                  <a:pt x="95588" y="1495010"/>
                </a:lnTo>
                <a:lnTo>
                  <a:pt x="87580" y="1544593"/>
                </a:lnTo>
                <a:lnTo>
                  <a:pt x="78919" y="1594091"/>
                </a:lnTo>
                <a:lnTo>
                  <a:pt x="69604" y="1643497"/>
                </a:lnTo>
                <a:lnTo>
                  <a:pt x="59636" y="1692804"/>
                </a:lnTo>
                <a:lnTo>
                  <a:pt x="49015" y="1742006"/>
                </a:lnTo>
                <a:lnTo>
                  <a:pt x="37741" y="1791098"/>
                </a:lnTo>
                <a:lnTo>
                  <a:pt x="25813" y="1840071"/>
                </a:lnTo>
                <a:lnTo>
                  <a:pt x="13233" y="1888920"/>
                </a:lnTo>
                <a:lnTo>
                  <a:pt x="0" y="1937639"/>
                </a:lnTo>
              </a:path>
            </a:pathLst>
          </a:custGeom>
          <a:ln w="41275">
            <a:solidFill>
              <a:srgbClr val="8BEDFF"/>
            </a:solidFill>
          </a:ln>
        </p:spPr>
        <p:txBody>
          <a:bodyPr wrap="square" lIns="0" tIns="0" rIns="0" bIns="0" rtlCol="0"/>
          <a:lstStyle/>
          <a:p>
            <a:endParaRPr/>
          </a:p>
        </p:txBody>
      </p:sp>
      <p:grpSp>
        <p:nvGrpSpPr>
          <p:cNvPr id="13" name="object 7">
            <a:extLst>
              <a:ext uri="{FF2B5EF4-FFF2-40B4-BE49-F238E27FC236}">
                <a16:creationId xmlns:a16="http://schemas.microsoft.com/office/drawing/2014/main" id="{5344B0D8-B629-4DBF-B9B8-EA178865B8AA}"/>
              </a:ext>
            </a:extLst>
          </p:cNvPr>
          <p:cNvGrpSpPr/>
          <p:nvPr/>
        </p:nvGrpSpPr>
        <p:grpSpPr>
          <a:xfrm>
            <a:off x="2382011" y="3529583"/>
            <a:ext cx="647700" cy="3229610"/>
            <a:chOff x="2382011" y="3529583"/>
            <a:chExt cx="647700" cy="3229610"/>
          </a:xfrm>
        </p:grpSpPr>
        <p:sp>
          <p:nvSpPr>
            <p:cNvPr id="14" name="object 8">
              <a:extLst>
                <a:ext uri="{FF2B5EF4-FFF2-40B4-BE49-F238E27FC236}">
                  <a16:creationId xmlns:a16="http://schemas.microsoft.com/office/drawing/2014/main" id="{56BEE925-5115-4BE6-9E06-612F132181D9}"/>
                </a:ext>
              </a:extLst>
            </p:cNvPr>
            <p:cNvSpPr/>
            <p:nvPr/>
          </p:nvSpPr>
          <p:spPr>
            <a:xfrm>
              <a:off x="2707395" y="4236084"/>
              <a:ext cx="140970" cy="1938655"/>
            </a:xfrm>
            <a:custGeom>
              <a:avLst/>
              <a:gdLst/>
              <a:ahLst/>
              <a:cxnLst/>
              <a:rect l="l" t="t" r="r" b="b"/>
              <a:pathLst>
                <a:path w="140969" h="1938654">
                  <a:moveTo>
                    <a:pt x="109337" y="0"/>
                  </a:moveTo>
                  <a:lnTo>
                    <a:pt x="97679" y="49137"/>
                  </a:lnTo>
                  <a:lnTo>
                    <a:pt x="86679" y="98384"/>
                  </a:lnTo>
                  <a:lnTo>
                    <a:pt x="76336" y="147733"/>
                  </a:lnTo>
                  <a:lnTo>
                    <a:pt x="66651" y="197179"/>
                  </a:lnTo>
                  <a:lnTo>
                    <a:pt x="57623" y="246714"/>
                  </a:lnTo>
                  <a:lnTo>
                    <a:pt x="49251" y="296333"/>
                  </a:lnTo>
                  <a:lnTo>
                    <a:pt x="41537" y="346029"/>
                  </a:lnTo>
                  <a:lnTo>
                    <a:pt x="34480" y="395795"/>
                  </a:lnTo>
                  <a:lnTo>
                    <a:pt x="28079" y="445625"/>
                  </a:lnTo>
                  <a:lnTo>
                    <a:pt x="22335" y="495513"/>
                  </a:lnTo>
                  <a:lnTo>
                    <a:pt x="17247" y="545452"/>
                  </a:lnTo>
                  <a:lnTo>
                    <a:pt x="12816" y="595435"/>
                  </a:lnTo>
                  <a:lnTo>
                    <a:pt x="9040" y="645456"/>
                  </a:lnTo>
                  <a:lnTo>
                    <a:pt x="5921" y="695509"/>
                  </a:lnTo>
                  <a:lnTo>
                    <a:pt x="3457" y="745586"/>
                  </a:lnTo>
                  <a:lnTo>
                    <a:pt x="1649" y="795683"/>
                  </a:lnTo>
                  <a:lnTo>
                    <a:pt x="497" y="845791"/>
                  </a:lnTo>
                  <a:lnTo>
                    <a:pt x="0" y="895905"/>
                  </a:lnTo>
                  <a:lnTo>
                    <a:pt x="158" y="946019"/>
                  </a:lnTo>
                  <a:lnTo>
                    <a:pt x="971" y="996125"/>
                  </a:lnTo>
                  <a:lnTo>
                    <a:pt x="2439" y="1046217"/>
                  </a:lnTo>
                  <a:lnTo>
                    <a:pt x="4562" y="1096289"/>
                  </a:lnTo>
                  <a:lnTo>
                    <a:pt x="7340" y="1146335"/>
                  </a:lnTo>
                  <a:lnTo>
                    <a:pt x="10772" y="1196347"/>
                  </a:lnTo>
                  <a:lnTo>
                    <a:pt x="14859" y="1246320"/>
                  </a:lnTo>
                  <a:lnTo>
                    <a:pt x="19600" y="1296246"/>
                  </a:lnTo>
                  <a:lnTo>
                    <a:pt x="24995" y="1346120"/>
                  </a:lnTo>
                  <a:lnTo>
                    <a:pt x="31044" y="1395935"/>
                  </a:lnTo>
                  <a:lnTo>
                    <a:pt x="37747" y="1445684"/>
                  </a:lnTo>
                  <a:lnTo>
                    <a:pt x="45104" y="1495361"/>
                  </a:lnTo>
                  <a:lnTo>
                    <a:pt x="53114" y="1544960"/>
                  </a:lnTo>
                  <a:lnTo>
                    <a:pt x="61777" y="1594474"/>
                  </a:lnTo>
                  <a:lnTo>
                    <a:pt x="71094" y="1643896"/>
                  </a:lnTo>
                  <a:lnTo>
                    <a:pt x="81064" y="1693220"/>
                  </a:lnTo>
                  <a:lnTo>
                    <a:pt x="91687" y="1742440"/>
                  </a:lnTo>
                  <a:lnTo>
                    <a:pt x="102963" y="1791549"/>
                  </a:lnTo>
                  <a:lnTo>
                    <a:pt x="114892" y="1840541"/>
                  </a:lnTo>
                  <a:lnTo>
                    <a:pt x="127473" y="1889409"/>
                  </a:lnTo>
                  <a:lnTo>
                    <a:pt x="140706" y="1938147"/>
                  </a:lnTo>
                </a:path>
              </a:pathLst>
            </a:custGeom>
            <a:ln w="41275">
              <a:solidFill>
                <a:srgbClr val="8BEDFF"/>
              </a:solidFill>
            </a:ln>
          </p:spPr>
          <p:txBody>
            <a:bodyPr wrap="square" lIns="0" tIns="0" rIns="0" bIns="0" rtlCol="0"/>
            <a:lstStyle/>
            <a:p>
              <a:endParaRPr/>
            </a:p>
          </p:txBody>
        </p:sp>
        <p:sp>
          <p:nvSpPr>
            <p:cNvPr id="15" name="object 9">
              <a:extLst>
                <a:ext uri="{FF2B5EF4-FFF2-40B4-BE49-F238E27FC236}">
                  <a16:creationId xmlns:a16="http://schemas.microsoft.com/office/drawing/2014/main" id="{E538BE27-C18D-4F01-AFFB-B64DDC55111B}"/>
                </a:ext>
              </a:extLst>
            </p:cNvPr>
            <p:cNvSpPr/>
            <p:nvPr/>
          </p:nvSpPr>
          <p:spPr>
            <a:xfrm>
              <a:off x="2382011" y="3529583"/>
              <a:ext cx="647700" cy="3229356"/>
            </a:xfrm>
            <a:prstGeom prst="rect">
              <a:avLst/>
            </a:prstGeom>
            <a:blipFill>
              <a:blip r:embed="rId7" cstate="print"/>
              <a:stretch>
                <a:fillRect/>
              </a:stretch>
            </a:blipFill>
          </p:spPr>
          <p:txBody>
            <a:bodyPr wrap="square" lIns="0" tIns="0" rIns="0" bIns="0" rtlCol="0"/>
            <a:lstStyle/>
            <a:p>
              <a:endParaRPr/>
            </a:p>
          </p:txBody>
        </p:sp>
      </p:grpSp>
      <p:sp>
        <p:nvSpPr>
          <p:cNvPr id="16" name="object 11">
            <a:extLst>
              <a:ext uri="{FF2B5EF4-FFF2-40B4-BE49-F238E27FC236}">
                <a16:creationId xmlns:a16="http://schemas.microsoft.com/office/drawing/2014/main" id="{2C440FBD-5881-4ED1-A052-BDE9E03C21CE}"/>
              </a:ext>
            </a:extLst>
          </p:cNvPr>
          <p:cNvSpPr txBox="1"/>
          <p:nvPr/>
        </p:nvSpPr>
        <p:spPr>
          <a:xfrm>
            <a:off x="5064632" y="4184978"/>
            <a:ext cx="3402965" cy="1894205"/>
          </a:xfrm>
          <a:prstGeom prst="rect">
            <a:avLst/>
          </a:prstGeom>
        </p:spPr>
        <p:txBody>
          <a:bodyPr vert="horz" wrap="square" lIns="0" tIns="12065" rIns="0" bIns="0" rtlCol="0">
            <a:spAutoFit/>
          </a:bodyPr>
          <a:lstStyle/>
          <a:p>
            <a:pPr marL="12700">
              <a:lnSpc>
                <a:spcPct val="150000"/>
              </a:lnSpc>
              <a:spcBef>
                <a:spcPts val="95"/>
              </a:spcBef>
            </a:pPr>
            <a:r>
              <a:rPr lang="en-US" altLang="zh-CN" sz="2800" spc="-10" dirty="0">
                <a:solidFill>
                  <a:srgbClr val="FFFFFF"/>
                </a:solidFill>
                <a:latin typeface="腾讯体 W7" panose="020C08030202040F0204" pitchFamily="34" charset="-122"/>
                <a:ea typeface="腾讯体 W7" panose="020C08030202040F0204" pitchFamily="34" charset="-122"/>
                <a:cs typeface="WenQuanYi Micro Hei Mono"/>
              </a:rPr>
              <a:t>Background</a:t>
            </a:r>
            <a:endParaRPr lang="en-US" altLang="zh-CN" sz="2500" spc="-10" dirty="0">
              <a:solidFill>
                <a:srgbClr val="FFFFFF"/>
              </a:solidFill>
              <a:latin typeface="腾讯体 W7" panose="020C08030202040F0204" pitchFamily="34" charset="-122"/>
              <a:ea typeface="腾讯体 W7" panose="020C08030202040F0204" pitchFamily="34" charset="-122"/>
              <a:cs typeface="WenQuanYi Micro Hei Mono"/>
            </a:endParaRPr>
          </a:p>
          <a:p>
            <a:pPr marL="12700">
              <a:lnSpc>
                <a:spcPct val="150000"/>
              </a:lnSpc>
              <a:spcBef>
                <a:spcPts val="95"/>
              </a:spcBef>
            </a:pPr>
            <a:endParaRPr sz="2500" dirty="0">
              <a:latin typeface="微软雅黑" panose="020B0503020204020204" pitchFamily="34" charset="-122"/>
              <a:ea typeface="微软雅黑" panose="020B0503020204020204" pitchFamily="34" charset="-122"/>
              <a:cs typeface="UKIJ CJK"/>
            </a:endParaRPr>
          </a:p>
          <a:p>
            <a:pPr marL="12700">
              <a:lnSpc>
                <a:spcPct val="150000"/>
              </a:lnSpc>
              <a:spcBef>
                <a:spcPts val="5"/>
              </a:spcBef>
            </a:pPr>
            <a:r>
              <a:rPr lang="en-US" altLang="zh-CN" sz="2800" spc="-10" dirty="0">
                <a:solidFill>
                  <a:srgbClr val="FFFFFF"/>
                </a:solidFill>
                <a:latin typeface="腾讯体 W7" panose="020C08030202040F0204" pitchFamily="34" charset="-122"/>
                <a:ea typeface="腾讯体 W7" panose="020C08030202040F0204" pitchFamily="34" charset="-122"/>
                <a:cs typeface="WenQuanYi Micro Hei Mono"/>
              </a:rPr>
              <a:t>Motivation</a:t>
            </a:r>
            <a:endParaRPr lang="zh-CN" altLang="en-US" sz="2800" spc="-10" dirty="0">
              <a:solidFill>
                <a:srgbClr val="FFFFFF"/>
              </a:solidFill>
              <a:latin typeface="腾讯体 W7" panose="020C08030202040F0204" pitchFamily="34" charset="-122"/>
              <a:ea typeface="腾讯体 W7" panose="020C08030202040F0204" pitchFamily="34" charset="-122"/>
              <a:cs typeface="WenQuanYi Micro Hei Mono"/>
            </a:endParaRPr>
          </a:p>
        </p:txBody>
      </p:sp>
      <p:pic>
        <p:nvPicPr>
          <p:cNvPr id="17" name="图片 16">
            <a:extLst>
              <a:ext uri="{FF2B5EF4-FFF2-40B4-BE49-F238E27FC236}">
                <a16:creationId xmlns:a16="http://schemas.microsoft.com/office/drawing/2014/main" id="{9B2958C8-9695-417A-A2A3-E14AE8E1B70C}"/>
              </a:ext>
            </a:extLst>
          </p:cNvPr>
          <p:cNvPicPr>
            <a:picLocks noChangeAspect="1"/>
          </p:cNvPicPr>
          <p:nvPr/>
        </p:nvPicPr>
        <p:blipFill>
          <a:blip r:embed="rId4"/>
          <a:stretch>
            <a:fillRect/>
          </a:stretch>
        </p:blipFill>
        <p:spPr>
          <a:xfrm>
            <a:off x="4001496" y="5284906"/>
            <a:ext cx="864000" cy="864000"/>
          </a:xfrm>
          <a:prstGeom prst="rect">
            <a:avLst/>
          </a:prstGeom>
        </p:spPr>
      </p:pic>
      <p:pic>
        <p:nvPicPr>
          <p:cNvPr id="18" name="图片 17">
            <a:extLst>
              <a:ext uri="{FF2B5EF4-FFF2-40B4-BE49-F238E27FC236}">
                <a16:creationId xmlns:a16="http://schemas.microsoft.com/office/drawing/2014/main" id="{BE764130-8F05-4F82-98BA-CC5A3EA0D811}"/>
              </a:ext>
            </a:extLst>
          </p:cNvPr>
          <p:cNvPicPr>
            <a:picLocks noChangeAspect="1"/>
          </p:cNvPicPr>
          <p:nvPr/>
        </p:nvPicPr>
        <p:blipFill>
          <a:blip r:embed="rId4"/>
          <a:stretch>
            <a:fillRect/>
          </a:stretch>
        </p:blipFill>
        <p:spPr>
          <a:xfrm>
            <a:off x="9634200" y="4140000"/>
            <a:ext cx="864000" cy="864000"/>
          </a:xfrm>
          <a:prstGeom prst="rect">
            <a:avLst/>
          </a:prstGeom>
        </p:spPr>
      </p:pic>
      <p:sp>
        <p:nvSpPr>
          <p:cNvPr id="19" name="object 11">
            <a:extLst>
              <a:ext uri="{FF2B5EF4-FFF2-40B4-BE49-F238E27FC236}">
                <a16:creationId xmlns:a16="http://schemas.microsoft.com/office/drawing/2014/main" id="{4746D2CD-9B30-4D2F-BF94-29C51FD94622}"/>
              </a:ext>
            </a:extLst>
          </p:cNvPr>
          <p:cNvSpPr txBox="1"/>
          <p:nvPr/>
        </p:nvSpPr>
        <p:spPr>
          <a:xfrm>
            <a:off x="10697336" y="4108778"/>
            <a:ext cx="3402965" cy="1894205"/>
          </a:xfrm>
          <a:prstGeom prst="rect">
            <a:avLst/>
          </a:prstGeom>
        </p:spPr>
        <p:txBody>
          <a:bodyPr vert="horz" wrap="square" lIns="0" tIns="12065" rIns="0" bIns="0" rtlCol="0">
            <a:spAutoFit/>
          </a:bodyPr>
          <a:lstStyle/>
          <a:p>
            <a:pPr marL="12700">
              <a:lnSpc>
                <a:spcPct val="150000"/>
              </a:lnSpc>
              <a:spcBef>
                <a:spcPts val="95"/>
              </a:spcBef>
            </a:pPr>
            <a:r>
              <a:rPr lang="en-US" altLang="zh-CN" sz="2800" spc="-10" dirty="0">
                <a:solidFill>
                  <a:srgbClr val="FFFFFF"/>
                </a:solidFill>
                <a:latin typeface="腾讯体 W7" panose="020C08030202040F0204" pitchFamily="34" charset="-122"/>
                <a:ea typeface="腾讯体 W7" panose="020C08030202040F0204" pitchFamily="34" charset="-122"/>
                <a:cs typeface="WenQuanYi Micro Hei Mono"/>
              </a:rPr>
              <a:t>Solution</a:t>
            </a:r>
          </a:p>
          <a:p>
            <a:pPr marL="12700">
              <a:lnSpc>
                <a:spcPct val="150000"/>
              </a:lnSpc>
              <a:spcBef>
                <a:spcPts val="95"/>
              </a:spcBef>
            </a:pPr>
            <a:endParaRPr sz="2500" dirty="0">
              <a:latin typeface="微软雅黑" panose="020B0503020204020204" pitchFamily="34" charset="-122"/>
              <a:ea typeface="微软雅黑" panose="020B0503020204020204" pitchFamily="34" charset="-122"/>
              <a:cs typeface="UKIJ CJK"/>
            </a:endParaRPr>
          </a:p>
          <a:p>
            <a:pPr marL="12700">
              <a:lnSpc>
                <a:spcPct val="150000"/>
              </a:lnSpc>
              <a:spcBef>
                <a:spcPts val="5"/>
              </a:spcBef>
            </a:pPr>
            <a:r>
              <a:rPr lang="en-US" altLang="zh-CN" sz="2800" spc="-10" dirty="0">
                <a:solidFill>
                  <a:srgbClr val="FFFFFF"/>
                </a:solidFill>
                <a:latin typeface="腾讯体 W7" panose="020C08030202040F0204" pitchFamily="34" charset="-122"/>
                <a:ea typeface="腾讯体 W7" panose="020C08030202040F0204" pitchFamily="34" charset="-122"/>
                <a:cs typeface="WenQuanYi Micro Hei Mono"/>
              </a:rPr>
              <a:t>Summary</a:t>
            </a:r>
            <a:endParaRPr lang="zh-CN" altLang="en-US" sz="2800" spc="-10" dirty="0">
              <a:solidFill>
                <a:srgbClr val="FFFFFF"/>
              </a:solidFill>
              <a:latin typeface="腾讯体 W7" panose="020C08030202040F0204" pitchFamily="34" charset="-122"/>
              <a:ea typeface="腾讯体 W7" panose="020C08030202040F0204" pitchFamily="34" charset="-122"/>
              <a:cs typeface="WenQuanYi Micro Hei Mono"/>
            </a:endParaRPr>
          </a:p>
        </p:txBody>
      </p:sp>
      <p:pic>
        <p:nvPicPr>
          <p:cNvPr id="20" name="图片 19">
            <a:extLst>
              <a:ext uri="{FF2B5EF4-FFF2-40B4-BE49-F238E27FC236}">
                <a16:creationId xmlns:a16="http://schemas.microsoft.com/office/drawing/2014/main" id="{7FAFD048-1A1A-416C-9364-820B2671B0C3}"/>
              </a:ext>
            </a:extLst>
          </p:cNvPr>
          <p:cNvPicPr>
            <a:picLocks noChangeAspect="1"/>
          </p:cNvPicPr>
          <p:nvPr/>
        </p:nvPicPr>
        <p:blipFill>
          <a:blip r:embed="rId4"/>
          <a:stretch>
            <a:fillRect/>
          </a:stretch>
        </p:blipFill>
        <p:spPr>
          <a:xfrm>
            <a:off x="9634200" y="5284906"/>
            <a:ext cx="864000" cy="864000"/>
          </a:xfrm>
          <a:prstGeom prst="rect">
            <a:avLst/>
          </a:prstGeom>
        </p:spPr>
      </p:pic>
    </p:spTree>
    <p:extLst>
      <p:ext uri="{BB962C8B-B14F-4D97-AF65-F5344CB8AC3E}">
        <p14:creationId xmlns:p14="http://schemas.microsoft.com/office/powerpoint/2010/main" val="128083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6000" y="4210521"/>
            <a:ext cx="5257800" cy="936154"/>
          </a:xfrm>
          <a:prstGeom prst="rect">
            <a:avLst/>
          </a:prstGeom>
        </p:spPr>
        <p:txBody>
          <a:bodyPr vert="horz" wrap="square" lIns="0" tIns="12700" rIns="0" bIns="0" rtlCol="0">
            <a:spAutoFit/>
          </a:bodyPr>
          <a:lstStyle/>
          <a:p>
            <a:pPr marL="12700">
              <a:lnSpc>
                <a:spcPct val="100000"/>
              </a:lnSpc>
              <a:spcBef>
                <a:spcPts val="100"/>
              </a:spcBef>
            </a:pPr>
            <a:r>
              <a:rPr lang="en-US" altLang="zh-CN" sz="6000" b="1" spc="390" dirty="0">
                <a:latin typeface="腾讯体 W7" panose="020C08030202040F0204" pitchFamily="34" charset="-122"/>
                <a:ea typeface="腾讯体 W7" panose="020C08030202040F0204" pitchFamily="34" charset="-122"/>
                <a:cs typeface="Noto Sans CJK JP Medium"/>
              </a:rPr>
              <a:t>Background</a:t>
            </a:r>
            <a:endParaRPr sz="6000" b="1" dirty="0">
              <a:latin typeface="腾讯体 W7" panose="020C08030202040F0204" pitchFamily="34" charset="-122"/>
              <a:ea typeface="腾讯体 W7" panose="020C08030202040F0204" pitchFamily="34" charset="-122"/>
              <a:cs typeface="Noto Sans CJK JP Medium"/>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Tree>
    <p:extLst>
      <p:ext uri="{BB962C8B-B14F-4D97-AF65-F5344CB8AC3E}">
        <p14:creationId xmlns:p14="http://schemas.microsoft.com/office/powerpoint/2010/main" val="587754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3175"/>
            <a:ext cx="18288000" cy="10287000"/>
          </a:xfrm>
          <a:prstGeom prst="rect">
            <a:avLst/>
          </a:prstGeom>
        </p:spPr>
      </p:pic>
      <p:pic>
        <p:nvPicPr>
          <p:cNvPr id="3" name="图片 2"/>
          <p:cNvPicPr>
            <a:picLocks noChangeAspect="1"/>
          </p:cNvPicPr>
          <p:nvPr/>
        </p:nvPicPr>
        <p:blipFill>
          <a:blip r:embed="rId4"/>
          <a:stretch>
            <a:fillRect/>
          </a:stretch>
        </p:blipFill>
        <p:spPr>
          <a:xfrm>
            <a:off x="16489965" y="-647286"/>
            <a:ext cx="2152518" cy="2152518"/>
          </a:xfrm>
          <a:prstGeom prst="rect">
            <a:avLst/>
          </a:prstGeom>
        </p:spPr>
      </p:pic>
      <p:pic>
        <p:nvPicPr>
          <p:cNvPr id="4" name="图片 3"/>
          <p:cNvPicPr>
            <a:picLocks noChangeAspect="1"/>
          </p:cNvPicPr>
          <p:nvPr/>
        </p:nvPicPr>
        <p:blipFill>
          <a:blip r:embed="rId5"/>
          <a:stretch>
            <a:fillRect/>
          </a:stretch>
        </p:blipFill>
        <p:spPr>
          <a:xfrm>
            <a:off x="-562736" y="2470815"/>
            <a:ext cx="1995240" cy="1995240"/>
          </a:xfrm>
          <a:prstGeom prst="rect">
            <a:avLst/>
          </a:prstGeom>
        </p:spPr>
      </p:pic>
      <p:pic>
        <p:nvPicPr>
          <p:cNvPr id="5" name="图片 4"/>
          <p:cNvPicPr>
            <a:picLocks noChangeAspect="1"/>
          </p:cNvPicPr>
          <p:nvPr/>
        </p:nvPicPr>
        <p:blipFill>
          <a:blip r:embed="rId6"/>
          <a:stretch>
            <a:fillRect/>
          </a:stretch>
        </p:blipFill>
        <p:spPr>
          <a:xfrm>
            <a:off x="-1343023" y="5965825"/>
            <a:ext cx="20974050" cy="5219700"/>
          </a:xfrm>
          <a:prstGeom prst="rect">
            <a:avLst/>
          </a:prstGeom>
        </p:spPr>
      </p:pic>
      <p:pic>
        <p:nvPicPr>
          <p:cNvPr id="7" name="图片 6"/>
          <p:cNvPicPr>
            <a:picLocks noChangeAspect="1"/>
          </p:cNvPicPr>
          <p:nvPr/>
        </p:nvPicPr>
        <p:blipFill>
          <a:blip r:embed="rId7"/>
          <a:stretch>
            <a:fillRect/>
          </a:stretch>
        </p:blipFill>
        <p:spPr>
          <a:xfrm>
            <a:off x="14123575" y="760984"/>
            <a:ext cx="1103994" cy="1103994"/>
          </a:xfrm>
          <a:prstGeom prst="rect">
            <a:avLst/>
          </a:prstGeom>
        </p:spPr>
      </p:pic>
      <p:pic>
        <p:nvPicPr>
          <p:cNvPr id="8" name="图片 7"/>
          <p:cNvPicPr>
            <a:picLocks noChangeAspect="1"/>
          </p:cNvPicPr>
          <p:nvPr/>
        </p:nvPicPr>
        <p:blipFill>
          <a:blip r:embed="rId8"/>
          <a:stretch>
            <a:fillRect/>
          </a:stretch>
        </p:blipFill>
        <p:spPr>
          <a:xfrm>
            <a:off x="-612552" y="-911129"/>
            <a:ext cx="1999956" cy="1991972"/>
          </a:xfrm>
          <a:prstGeom prst="rect">
            <a:avLst/>
          </a:prstGeom>
        </p:spPr>
      </p:pic>
      <p:pic>
        <p:nvPicPr>
          <p:cNvPr id="9" name="图片 8"/>
          <p:cNvPicPr>
            <a:picLocks noChangeAspect="1"/>
          </p:cNvPicPr>
          <p:nvPr/>
        </p:nvPicPr>
        <p:blipFill>
          <a:blip r:embed="rId9"/>
          <a:stretch>
            <a:fillRect/>
          </a:stretch>
        </p:blipFill>
        <p:spPr>
          <a:xfrm>
            <a:off x="90200" y="-91788"/>
            <a:ext cx="1504956" cy="1433102"/>
          </a:xfrm>
          <a:prstGeom prst="rect">
            <a:avLst/>
          </a:prstGeom>
        </p:spPr>
      </p:pic>
      <p:pic>
        <p:nvPicPr>
          <p:cNvPr id="10" name="图片 9"/>
          <p:cNvPicPr>
            <a:picLocks noChangeAspect="1"/>
          </p:cNvPicPr>
          <p:nvPr/>
        </p:nvPicPr>
        <p:blipFill>
          <a:blip r:embed="rId10"/>
          <a:stretch>
            <a:fillRect/>
          </a:stretch>
        </p:blipFill>
        <p:spPr>
          <a:xfrm>
            <a:off x="304322" y="43275"/>
            <a:ext cx="1576812" cy="1576812"/>
          </a:xfrm>
          <a:prstGeom prst="rect">
            <a:avLst/>
          </a:prstGeom>
        </p:spPr>
      </p:pic>
      <p:pic>
        <p:nvPicPr>
          <p:cNvPr id="11" name="图片 10"/>
          <p:cNvPicPr>
            <a:picLocks noChangeAspect="1"/>
          </p:cNvPicPr>
          <p:nvPr/>
        </p:nvPicPr>
        <p:blipFill>
          <a:blip r:embed="rId11"/>
          <a:stretch>
            <a:fillRect/>
          </a:stretch>
        </p:blipFill>
        <p:spPr>
          <a:xfrm>
            <a:off x="544448" y="330264"/>
            <a:ext cx="1100272" cy="792622"/>
          </a:xfrm>
          <a:prstGeom prst="rect">
            <a:avLst/>
          </a:prstGeom>
        </p:spPr>
      </p:pic>
      <p:sp>
        <p:nvSpPr>
          <p:cNvPr id="13" name="文本框 12"/>
          <p:cNvSpPr txBox="1"/>
          <p:nvPr/>
        </p:nvSpPr>
        <p:spPr>
          <a:xfrm>
            <a:off x="1191692" y="405033"/>
            <a:ext cx="3761308" cy="756744"/>
          </a:xfrm>
          <a:prstGeom prst="rect">
            <a:avLst/>
          </a:prstGeom>
        </p:spPr>
        <p:txBody>
          <a:bodyPr anchor="ctr">
            <a:scene3d>
              <a:camera prst="legacyObliqueTopLeft">
                <a:rot lat="0" lon="0" rev="0"/>
              </a:camera>
              <a:lightRig rig="legacyFlat1" dir="tl"/>
            </a:scene3d>
          </a:bodyPr>
          <a:lstStyle/>
          <a:p>
            <a:pPr algn="ctr">
              <a:lnSpc>
                <a:spcPct val="113000"/>
              </a:lnSpc>
            </a:pPr>
            <a:r>
              <a:rPr lang="en-US" sz="4410" kern="100" dirty="0">
                <a:solidFill>
                  <a:srgbClr val="3266F5">
                    <a:alpha val="100000"/>
                  </a:srgbClr>
                </a:solidFill>
                <a:latin typeface="腾讯体 W7" panose="020C08030202040F0204" charset="-122"/>
                <a:ea typeface="腾讯体 W7" panose="020C08030202040F0204" charset="-122"/>
              </a:rPr>
              <a:t>TDSQL</a:t>
            </a:r>
            <a:endParaRPr sz="4410" kern="100" dirty="0">
              <a:solidFill>
                <a:srgbClr val="3266F5">
                  <a:alpha val="100000"/>
                </a:srgbClr>
              </a:solidFill>
              <a:latin typeface="腾讯体 W7" panose="020C08030202040F0204" charset="-122"/>
              <a:ea typeface="腾讯体 W7" panose="020C08030202040F0204" charset="-122"/>
            </a:endParaRPr>
          </a:p>
        </p:txBody>
      </p:sp>
      <p:pic>
        <p:nvPicPr>
          <p:cNvPr id="12" name="图片 11"/>
          <p:cNvPicPr>
            <a:picLocks noChangeAspect="1"/>
          </p:cNvPicPr>
          <p:nvPr/>
        </p:nvPicPr>
        <p:blipFill>
          <a:blip r:embed="rId12"/>
          <a:stretch>
            <a:fillRect/>
          </a:stretch>
        </p:blipFill>
        <p:spPr>
          <a:xfrm>
            <a:off x="4743763" y="3161438"/>
            <a:ext cx="11561245" cy="6503201"/>
          </a:xfrm>
          <a:prstGeom prst="rect">
            <a:avLst/>
          </a:prstGeom>
        </p:spPr>
      </p:pic>
      <p:sp>
        <p:nvSpPr>
          <p:cNvPr id="14" name="object 2">
            <a:extLst>
              <a:ext uri="{FF2B5EF4-FFF2-40B4-BE49-F238E27FC236}">
                <a16:creationId xmlns:a16="http://schemas.microsoft.com/office/drawing/2014/main" id="{8E8749F6-9366-4012-8F95-A639D3F77FA1}"/>
              </a:ext>
            </a:extLst>
          </p:cNvPr>
          <p:cNvSpPr txBox="1">
            <a:spLocks/>
          </p:cNvSpPr>
          <p:nvPr/>
        </p:nvSpPr>
        <p:spPr>
          <a:xfrm>
            <a:off x="4968009" y="1864978"/>
            <a:ext cx="8718755" cy="382156"/>
          </a:xfrm>
          <a:prstGeom prst="rect">
            <a:avLst/>
          </a:prstGeom>
        </p:spPr>
        <p:txBody>
          <a:bodyPr vert="horz" wrap="square" lIns="0" tIns="12700" rIns="0" bIns="0" rtlCol="0">
            <a:spAutoFit/>
          </a:bodyPr>
          <a:lstStyle>
            <a:lvl1pPr>
              <a:defRPr sz="6650" b="0" i="0">
                <a:solidFill>
                  <a:schemeClr val="bg1"/>
                </a:solidFill>
                <a:latin typeface="WenQuanYi Micro Hei Mono"/>
                <a:ea typeface="+mj-ea"/>
                <a:cs typeface="WenQuanYi Micro Hei Mono"/>
              </a:defRPr>
            </a:lvl1pPr>
          </a:lstStyle>
          <a:p>
            <a:pPr marL="12700">
              <a:spcBef>
                <a:spcPts val="100"/>
              </a:spcBef>
            </a:pPr>
            <a:r>
              <a:rPr lang="en-US" altLang="zh-CN" sz="2400" b="1" kern="0" spc="390" dirty="0">
                <a:solidFill>
                  <a:schemeClr val="tx1"/>
                </a:solidFill>
                <a:latin typeface="腾讯体 W7" panose="020C08030202040F0204" pitchFamily="34" charset="-122"/>
                <a:ea typeface="腾讯体 W7" panose="020C08030202040F0204" pitchFamily="34" charset="-122"/>
                <a:cs typeface="Noto Sans CJK JP Medium"/>
              </a:rPr>
              <a:t>Tencent Enterprise Distributed Database</a:t>
            </a:r>
            <a:endParaRPr lang="en-US" sz="2400" b="1" kern="0" dirty="0">
              <a:solidFill>
                <a:schemeClr val="tx1"/>
              </a:solidFill>
              <a:latin typeface="腾讯体 W7" panose="020C08030202040F0204" pitchFamily="34" charset="-122"/>
              <a:ea typeface="腾讯体 W7" panose="020C08030202040F0204" pitchFamily="34" charset="-122"/>
              <a:cs typeface="Noto Sans CJK JP Medium"/>
            </a:endParaRPr>
          </a:p>
        </p:txBody>
      </p:sp>
      <p:sp>
        <p:nvSpPr>
          <p:cNvPr id="15" name="object 2">
            <a:extLst>
              <a:ext uri="{FF2B5EF4-FFF2-40B4-BE49-F238E27FC236}">
                <a16:creationId xmlns:a16="http://schemas.microsoft.com/office/drawing/2014/main" id="{11B84AF6-2507-4B2D-AEFE-C82A96070350}"/>
              </a:ext>
            </a:extLst>
          </p:cNvPr>
          <p:cNvSpPr txBox="1">
            <a:spLocks/>
          </p:cNvSpPr>
          <p:nvPr/>
        </p:nvSpPr>
        <p:spPr>
          <a:xfrm>
            <a:off x="4953000" y="2588204"/>
            <a:ext cx="9556956" cy="382156"/>
          </a:xfrm>
          <a:prstGeom prst="rect">
            <a:avLst/>
          </a:prstGeom>
        </p:spPr>
        <p:txBody>
          <a:bodyPr vert="horz" wrap="square" lIns="0" tIns="12700" rIns="0" bIns="0" rtlCol="0">
            <a:spAutoFit/>
          </a:bodyPr>
          <a:lstStyle>
            <a:lvl1pPr>
              <a:defRPr sz="6650" b="0" i="0">
                <a:solidFill>
                  <a:schemeClr val="bg1"/>
                </a:solidFill>
                <a:latin typeface="WenQuanYi Micro Hei Mono"/>
                <a:ea typeface="+mj-ea"/>
                <a:cs typeface="WenQuanYi Micro Hei Mono"/>
              </a:defRPr>
            </a:lvl1pPr>
          </a:lstStyle>
          <a:p>
            <a:pPr marL="12700">
              <a:spcBef>
                <a:spcPts val="100"/>
              </a:spcBef>
            </a:pPr>
            <a:r>
              <a:rPr lang="en-US" altLang="zh-CN" sz="2400" b="1" kern="0" spc="390" dirty="0">
                <a:solidFill>
                  <a:schemeClr val="tx1"/>
                </a:solidFill>
                <a:latin typeface="腾讯体 W7" panose="020C08030202040F0204" pitchFamily="34" charset="-122"/>
                <a:ea typeface="腾讯体 W7" panose="020C08030202040F0204" pitchFamily="34" charset="-122"/>
                <a:cs typeface="Noto Sans CJK JP Medium"/>
              </a:rPr>
              <a:t>Serve more than 500K enterprise customers </a:t>
            </a:r>
            <a:endParaRPr lang="en-US" sz="2400" b="1" kern="0" dirty="0">
              <a:solidFill>
                <a:schemeClr val="tx1"/>
              </a:solidFill>
              <a:latin typeface="腾讯体 W7" panose="020C08030202040F0204" pitchFamily="34" charset="-122"/>
              <a:ea typeface="腾讯体 W7" panose="020C08030202040F0204" pitchFamily="34" charset="-122"/>
              <a:cs typeface="Noto Sans CJK JP Medium"/>
            </a:endParaRPr>
          </a:p>
        </p:txBody>
      </p:sp>
      <p:sp>
        <p:nvSpPr>
          <p:cNvPr id="16" name="object 2">
            <a:extLst>
              <a:ext uri="{FF2B5EF4-FFF2-40B4-BE49-F238E27FC236}">
                <a16:creationId xmlns:a16="http://schemas.microsoft.com/office/drawing/2014/main" id="{8A11C990-75C8-4823-AA21-1530A87C6AEE}"/>
              </a:ext>
            </a:extLst>
          </p:cNvPr>
          <p:cNvSpPr txBox="1">
            <a:spLocks/>
          </p:cNvSpPr>
          <p:nvPr/>
        </p:nvSpPr>
        <p:spPr>
          <a:xfrm>
            <a:off x="4968009" y="3306603"/>
            <a:ext cx="7543800" cy="382156"/>
          </a:xfrm>
          <a:prstGeom prst="rect">
            <a:avLst/>
          </a:prstGeom>
        </p:spPr>
        <p:txBody>
          <a:bodyPr vert="horz" wrap="square" lIns="0" tIns="12700" rIns="0" bIns="0" rtlCol="0">
            <a:spAutoFit/>
          </a:bodyPr>
          <a:lstStyle>
            <a:lvl1pPr>
              <a:defRPr sz="6650" b="0" i="0">
                <a:solidFill>
                  <a:schemeClr val="bg1"/>
                </a:solidFill>
                <a:latin typeface="WenQuanYi Micro Hei Mono"/>
                <a:ea typeface="+mj-ea"/>
                <a:cs typeface="WenQuanYi Micro Hei Mono"/>
              </a:defRPr>
            </a:lvl1pPr>
          </a:lstStyle>
          <a:p>
            <a:pPr marL="12700">
              <a:spcBef>
                <a:spcPts val="100"/>
              </a:spcBef>
            </a:pPr>
            <a:r>
              <a:rPr lang="en-US" altLang="zh-CN" sz="2400" b="1" kern="0" spc="390" dirty="0">
                <a:solidFill>
                  <a:schemeClr val="tx1"/>
                </a:solidFill>
                <a:latin typeface="腾讯体 W7" panose="020C08030202040F0204" pitchFamily="34" charset="-122"/>
                <a:ea typeface="腾讯体 W7" panose="020C08030202040F0204" pitchFamily="34" charset="-122"/>
                <a:cs typeface="Noto Sans CJK JP Medium"/>
              </a:rPr>
              <a:t>Applications cover billions of users</a:t>
            </a:r>
            <a:endParaRPr lang="en-US" sz="2400" b="1" kern="0" dirty="0">
              <a:solidFill>
                <a:schemeClr val="tx1"/>
              </a:solidFill>
              <a:latin typeface="腾讯体 W7" panose="020C08030202040F0204" pitchFamily="34" charset="-122"/>
              <a:ea typeface="腾讯体 W7" panose="020C08030202040F0204" pitchFamily="34" charset="-122"/>
              <a:cs typeface="Noto Sans CJK JP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0" y="3175"/>
            <a:ext cx="18288000" cy="10287000"/>
          </a:xfrm>
          <a:prstGeom prst="rect">
            <a:avLst/>
          </a:prstGeom>
        </p:spPr>
      </p:pic>
      <p:pic>
        <p:nvPicPr>
          <p:cNvPr id="3" name="图片 2"/>
          <p:cNvPicPr>
            <a:picLocks noChangeAspect="1"/>
          </p:cNvPicPr>
          <p:nvPr/>
        </p:nvPicPr>
        <p:blipFill>
          <a:blip r:embed="rId4"/>
          <a:stretch>
            <a:fillRect/>
          </a:stretch>
        </p:blipFill>
        <p:spPr>
          <a:xfrm>
            <a:off x="16489965" y="-647286"/>
            <a:ext cx="2152518" cy="2152518"/>
          </a:xfrm>
          <a:prstGeom prst="rect">
            <a:avLst/>
          </a:prstGeom>
        </p:spPr>
      </p:pic>
      <p:pic>
        <p:nvPicPr>
          <p:cNvPr id="4" name="图片 3"/>
          <p:cNvPicPr>
            <a:picLocks noChangeAspect="1"/>
          </p:cNvPicPr>
          <p:nvPr/>
        </p:nvPicPr>
        <p:blipFill>
          <a:blip r:embed="rId5"/>
          <a:stretch>
            <a:fillRect/>
          </a:stretch>
        </p:blipFill>
        <p:spPr>
          <a:xfrm>
            <a:off x="-562736" y="2470815"/>
            <a:ext cx="1995240" cy="1995240"/>
          </a:xfrm>
          <a:prstGeom prst="rect">
            <a:avLst/>
          </a:prstGeom>
        </p:spPr>
      </p:pic>
      <p:pic>
        <p:nvPicPr>
          <p:cNvPr id="5" name="图片 4"/>
          <p:cNvPicPr>
            <a:picLocks noChangeAspect="1"/>
          </p:cNvPicPr>
          <p:nvPr/>
        </p:nvPicPr>
        <p:blipFill>
          <a:blip r:embed="rId6"/>
          <a:stretch>
            <a:fillRect/>
          </a:stretch>
        </p:blipFill>
        <p:spPr>
          <a:xfrm>
            <a:off x="-1343023" y="5965825"/>
            <a:ext cx="20974050" cy="5219700"/>
          </a:xfrm>
          <a:prstGeom prst="rect">
            <a:avLst/>
          </a:prstGeom>
        </p:spPr>
      </p:pic>
      <p:pic>
        <p:nvPicPr>
          <p:cNvPr id="7" name="图片 6"/>
          <p:cNvPicPr>
            <a:picLocks noChangeAspect="1"/>
          </p:cNvPicPr>
          <p:nvPr/>
        </p:nvPicPr>
        <p:blipFill>
          <a:blip r:embed="rId7"/>
          <a:stretch>
            <a:fillRect/>
          </a:stretch>
        </p:blipFill>
        <p:spPr>
          <a:xfrm>
            <a:off x="14123575" y="760984"/>
            <a:ext cx="1103994" cy="1103994"/>
          </a:xfrm>
          <a:prstGeom prst="rect">
            <a:avLst/>
          </a:prstGeom>
        </p:spPr>
      </p:pic>
      <p:pic>
        <p:nvPicPr>
          <p:cNvPr id="8" name="图片 7"/>
          <p:cNvPicPr>
            <a:picLocks noChangeAspect="1"/>
          </p:cNvPicPr>
          <p:nvPr/>
        </p:nvPicPr>
        <p:blipFill>
          <a:blip r:embed="rId8"/>
          <a:stretch>
            <a:fillRect/>
          </a:stretch>
        </p:blipFill>
        <p:spPr>
          <a:xfrm>
            <a:off x="-612552" y="-911129"/>
            <a:ext cx="1999956" cy="1991972"/>
          </a:xfrm>
          <a:prstGeom prst="rect">
            <a:avLst/>
          </a:prstGeom>
        </p:spPr>
      </p:pic>
      <p:pic>
        <p:nvPicPr>
          <p:cNvPr id="9" name="图片 8"/>
          <p:cNvPicPr>
            <a:picLocks noChangeAspect="1"/>
          </p:cNvPicPr>
          <p:nvPr/>
        </p:nvPicPr>
        <p:blipFill>
          <a:blip r:embed="rId9"/>
          <a:stretch>
            <a:fillRect/>
          </a:stretch>
        </p:blipFill>
        <p:spPr>
          <a:xfrm>
            <a:off x="90200" y="-91788"/>
            <a:ext cx="1504956" cy="1433102"/>
          </a:xfrm>
          <a:prstGeom prst="rect">
            <a:avLst/>
          </a:prstGeom>
        </p:spPr>
      </p:pic>
      <p:pic>
        <p:nvPicPr>
          <p:cNvPr id="10" name="图片 9"/>
          <p:cNvPicPr>
            <a:picLocks noChangeAspect="1"/>
          </p:cNvPicPr>
          <p:nvPr/>
        </p:nvPicPr>
        <p:blipFill>
          <a:blip r:embed="rId10"/>
          <a:stretch>
            <a:fillRect/>
          </a:stretch>
        </p:blipFill>
        <p:spPr>
          <a:xfrm>
            <a:off x="304322" y="43275"/>
            <a:ext cx="1576812" cy="1576812"/>
          </a:xfrm>
          <a:prstGeom prst="rect">
            <a:avLst/>
          </a:prstGeom>
        </p:spPr>
      </p:pic>
      <p:pic>
        <p:nvPicPr>
          <p:cNvPr id="11" name="图片 10"/>
          <p:cNvPicPr>
            <a:picLocks noChangeAspect="1"/>
          </p:cNvPicPr>
          <p:nvPr/>
        </p:nvPicPr>
        <p:blipFill>
          <a:blip r:embed="rId11"/>
          <a:stretch>
            <a:fillRect/>
          </a:stretch>
        </p:blipFill>
        <p:spPr>
          <a:xfrm>
            <a:off x="544448" y="330264"/>
            <a:ext cx="1100272" cy="792622"/>
          </a:xfrm>
          <a:prstGeom prst="rect">
            <a:avLst/>
          </a:prstGeom>
        </p:spPr>
      </p:pic>
      <p:sp>
        <p:nvSpPr>
          <p:cNvPr id="13" name="文本框 12"/>
          <p:cNvSpPr txBox="1"/>
          <p:nvPr/>
        </p:nvSpPr>
        <p:spPr>
          <a:xfrm>
            <a:off x="1191692" y="405033"/>
            <a:ext cx="3761308" cy="756744"/>
          </a:xfrm>
          <a:prstGeom prst="rect">
            <a:avLst/>
          </a:prstGeom>
        </p:spPr>
        <p:txBody>
          <a:bodyPr anchor="ctr">
            <a:scene3d>
              <a:camera prst="legacyObliqueTopLeft">
                <a:rot lat="0" lon="0" rev="0"/>
              </a:camera>
              <a:lightRig rig="legacyFlat1" dir="tl"/>
            </a:scene3d>
          </a:bodyPr>
          <a:lstStyle/>
          <a:p>
            <a:pPr algn="ctr">
              <a:lnSpc>
                <a:spcPct val="113000"/>
              </a:lnSpc>
            </a:pPr>
            <a:r>
              <a:rPr lang="en-US" sz="4410" kern="100" dirty="0">
                <a:solidFill>
                  <a:srgbClr val="3266F5">
                    <a:alpha val="100000"/>
                  </a:srgbClr>
                </a:solidFill>
                <a:latin typeface="腾讯体 W7" panose="020C08030202040F0204" charset="-122"/>
                <a:ea typeface="腾讯体 W7" panose="020C08030202040F0204" charset="-122"/>
              </a:rPr>
              <a:t>TDSQL</a:t>
            </a:r>
            <a:endParaRPr sz="4410" kern="100" dirty="0">
              <a:solidFill>
                <a:srgbClr val="3266F5">
                  <a:alpha val="100000"/>
                </a:srgbClr>
              </a:solidFill>
              <a:latin typeface="腾讯体 W7" panose="020C08030202040F0204" charset="-122"/>
              <a:ea typeface="腾讯体 W7" panose="020C08030202040F0204" charset="-122"/>
            </a:endParaRPr>
          </a:p>
        </p:txBody>
      </p:sp>
      <p:sp>
        <p:nvSpPr>
          <p:cNvPr id="14" name="object 2">
            <a:extLst>
              <a:ext uri="{FF2B5EF4-FFF2-40B4-BE49-F238E27FC236}">
                <a16:creationId xmlns:a16="http://schemas.microsoft.com/office/drawing/2014/main" id="{8E8749F6-9366-4012-8F95-A639D3F77FA1}"/>
              </a:ext>
            </a:extLst>
          </p:cNvPr>
          <p:cNvSpPr txBox="1">
            <a:spLocks/>
          </p:cNvSpPr>
          <p:nvPr/>
        </p:nvSpPr>
        <p:spPr>
          <a:xfrm>
            <a:off x="4968009" y="1864978"/>
            <a:ext cx="8718755" cy="382156"/>
          </a:xfrm>
          <a:prstGeom prst="rect">
            <a:avLst/>
          </a:prstGeom>
        </p:spPr>
        <p:txBody>
          <a:bodyPr vert="horz" wrap="square" lIns="0" tIns="12700" rIns="0" bIns="0" rtlCol="0">
            <a:spAutoFit/>
          </a:bodyPr>
          <a:lstStyle>
            <a:lvl1pPr>
              <a:defRPr sz="6650" b="0" i="0">
                <a:solidFill>
                  <a:schemeClr val="bg1"/>
                </a:solidFill>
                <a:latin typeface="WenQuanYi Micro Hei Mono"/>
                <a:ea typeface="+mj-ea"/>
                <a:cs typeface="WenQuanYi Micro Hei Mono"/>
              </a:defRPr>
            </a:lvl1pPr>
          </a:lstStyle>
          <a:p>
            <a:pPr marL="12700">
              <a:spcBef>
                <a:spcPts val="100"/>
              </a:spcBef>
            </a:pPr>
            <a:r>
              <a:rPr lang="en-US" altLang="zh-CN" sz="2400" b="1" kern="0" spc="390" dirty="0">
                <a:solidFill>
                  <a:schemeClr val="tx1"/>
                </a:solidFill>
                <a:latin typeface="腾讯体 W7" panose="020C08030202040F0204" pitchFamily="34" charset="-122"/>
                <a:ea typeface="腾讯体 W7" panose="020C08030202040F0204" pitchFamily="34" charset="-122"/>
                <a:cs typeface="Noto Sans CJK JP Medium"/>
              </a:rPr>
              <a:t>Tencent Enterprise Distributed Database</a:t>
            </a:r>
            <a:endParaRPr lang="en-US" sz="2400" b="1" kern="0" dirty="0">
              <a:solidFill>
                <a:schemeClr val="tx1"/>
              </a:solidFill>
              <a:latin typeface="腾讯体 W7" panose="020C08030202040F0204" pitchFamily="34" charset="-122"/>
              <a:ea typeface="腾讯体 W7" panose="020C08030202040F0204" pitchFamily="34" charset="-122"/>
              <a:cs typeface="Noto Sans CJK JP Medium"/>
            </a:endParaRPr>
          </a:p>
        </p:txBody>
      </p:sp>
      <p:sp>
        <p:nvSpPr>
          <p:cNvPr id="15" name="object 2">
            <a:extLst>
              <a:ext uri="{FF2B5EF4-FFF2-40B4-BE49-F238E27FC236}">
                <a16:creationId xmlns:a16="http://schemas.microsoft.com/office/drawing/2014/main" id="{11B84AF6-2507-4B2D-AEFE-C82A96070350}"/>
              </a:ext>
            </a:extLst>
          </p:cNvPr>
          <p:cNvSpPr txBox="1">
            <a:spLocks/>
          </p:cNvSpPr>
          <p:nvPr/>
        </p:nvSpPr>
        <p:spPr>
          <a:xfrm>
            <a:off x="4953000" y="2588204"/>
            <a:ext cx="9556956" cy="382156"/>
          </a:xfrm>
          <a:prstGeom prst="rect">
            <a:avLst/>
          </a:prstGeom>
        </p:spPr>
        <p:txBody>
          <a:bodyPr vert="horz" wrap="square" lIns="0" tIns="12700" rIns="0" bIns="0" rtlCol="0">
            <a:spAutoFit/>
          </a:bodyPr>
          <a:lstStyle>
            <a:lvl1pPr>
              <a:defRPr sz="6650" b="0" i="0">
                <a:solidFill>
                  <a:schemeClr val="bg1"/>
                </a:solidFill>
                <a:latin typeface="WenQuanYi Micro Hei Mono"/>
                <a:ea typeface="+mj-ea"/>
                <a:cs typeface="WenQuanYi Micro Hei Mono"/>
              </a:defRPr>
            </a:lvl1pPr>
          </a:lstStyle>
          <a:p>
            <a:pPr marL="12700">
              <a:spcBef>
                <a:spcPts val="100"/>
              </a:spcBef>
            </a:pPr>
            <a:r>
              <a:rPr lang="en-US" altLang="zh-CN" sz="2400" b="1" kern="0" spc="390" dirty="0">
                <a:solidFill>
                  <a:schemeClr val="tx1"/>
                </a:solidFill>
                <a:latin typeface="腾讯体 W7" panose="020C08030202040F0204" pitchFamily="34" charset="-122"/>
                <a:ea typeface="腾讯体 W7" panose="020C08030202040F0204" pitchFamily="34" charset="-122"/>
                <a:cs typeface="Noto Sans CJK JP Medium"/>
              </a:rPr>
              <a:t>Serve more than 500K enterprise customers </a:t>
            </a:r>
            <a:endParaRPr lang="en-US" sz="2400" b="1" kern="0" dirty="0">
              <a:solidFill>
                <a:schemeClr val="tx1"/>
              </a:solidFill>
              <a:latin typeface="腾讯体 W7" panose="020C08030202040F0204" pitchFamily="34" charset="-122"/>
              <a:ea typeface="腾讯体 W7" panose="020C08030202040F0204" pitchFamily="34" charset="-122"/>
              <a:cs typeface="Noto Sans CJK JP Medium"/>
            </a:endParaRPr>
          </a:p>
        </p:txBody>
      </p:sp>
      <p:sp>
        <p:nvSpPr>
          <p:cNvPr id="16" name="object 2">
            <a:extLst>
              <a:ext uri="{FF2B5EF4-FFF2-40B4-BE49-F238E27FC236}">
                <a16:creationId xmlns:a16="http://schemas.microsoft.com/office/drawing/2014/main" id="{8A11C990-75C8-4823-AA21-1530A87C6AEE}"/>
              </a:ext>
            </a:extLst>
          </p:cNvPr>
          <p:cNvSpPr txBox="1">
            <a:spLocks/>
          </p:cNvSpPr>
          <p:nvPr/>
        </p:nvSpPr>
        <p:spPr>
          <a:xfrm>
            <a:off x="4968009" y="3306603"/>
            <a:ext cx="7543800" cy="382156"/>
          </a:xfrm>
          <a:prstGeom prst="rect">
            <a:avLst/>
          </a:prstGeom>
        </p:spPr>
        <p:txBody>
          <a:bodyPr vert="horz" wrap="square" lIns="0" tIns="12700" rIns="0" bIns="0" rtlCol="0">
            <a:spAutoFit/>
          </a:bodyPr>
          <a:lstStyle>
            <a:lvl1pPr>
              <a:defRPr sz="6650" b="0" i="0">
                <a:solidFill>
                  <a:schemeClr val="bg1"/>
                </a:solidFill>
                <a:latin typeface="WenQuanYi Micro Hei Mono"/>
                <a:ea typeface="+mj-ea"/>
                <a:cs typeface="WenQuanYi Micro Hei Mono"/>
              </a:defRPr>
            </a:lvl1pPr>
          </a:lstStyle>
          <a:p>
            <a:pPr marL="12700">
              <a:spcBef>
                <a:spcPts val="100"/>
              </a:spcBef>
            </a:pPr>
            <a:r>
              <a:rPr lang="en-US" altLang="zh-CN" sz="2400" b="1" kern="0" spc="390" dirty="0">
                <a:solidFill>
                  <a:schemeClr val="tx1"/>
                </a:solidFill>
                <a:latin typeface="腾讯体 W7" panose="020C08030202040F0204" pitchFamily="34" charset="-122"/>
                <a:ea typeface="腾讯体 W7" panose="020C08030202040F0204" pitchFamily="34" charset="-122"/>
                <a:cs typeface="Noto Sans CJK JP Medium"/>
              </a:rPr>
              <a:t>Applications cover billions of users</a:t>
            </a:r>
            <a:endParaRPr lang="en-US" sz="2400" b="1" kern="0" dirty="0">
              <a:solidFill>
                <a:schemeClr val="tx1"/>
              </a:solidFill>
              <a:latin typeface="腾讯体 W7" panose="020C08030202040F0204" pitchFamily="34" charset="-122"/>
              <a:ea typeface="腾讯体 W7" panose="020C08030202040F0204" pitchFamily="34" charset="-122"/>
              <a:cs typeface="Noto Sans CJK JP Medium"/>
            </a:endParaRPr>
          </a:p>
        </p:txBody>
      </p:sp>
      <p:pic>
        <p:nvPicPr>
          <p:cNvPr id="17" name="图片 16" descr="图标&#10;&#10;描述已自动生成">
            <a:extLst>
              <a:ext uri="{FF2B5EF4-FFF2-40B4-BE49-F238E27FC236}">
                <a16:creationId xmlns:a16="http://schemas.microsoft.com/office/drawing/2014/main" id="{F04B05A4-5ACB-4F79-9875-BEA2CEAF11B7}"/>
              </a:ext>
            </a:extLst>
          </p:cNvPr>
          <p:cNvPicPr>
            <a:picLocks noChangeAspect="1"/>
          </p:cNvPicPr>
          <p:nvPr/>
        </p:nvPicPr>
        <p:blipFill>
          <a:blip r:embed="rId12"/>
          <a:stretch>
            <a:fillRect/>
          </a:stretch>
        </p:blipFill>
        <p:spPr>
          <a:xfrm>
            <a:off x="8577960" y="6371896"/>
            <a:ext cx="869384" cy="702462"/>
          </a:xfrm>
          <a:prstGeom prst="rect">
            <a:avLst/>
          </a:prstGeom>
        </p:spPr>
      </p:pic>
      <p:pic>
        <p:nvPicPr>
          <p:cNvPr id="18" name="图片 17" descr="图片包含 人, 女孩, 年轻, 小&#10;&#10;描述已自动生成">
            <a:extLst>
              <a:ext uri="{FF2B5EF4-FFF2-40B4-BE49-F238E27FC236}">
                <a16:creationId xmlns:a16="http://schemas.microsoft.com/office/drawing/2014/main" id="{96B75D2C-8054-448D-BAC8-7D709E3170E9}"/>
              </a:ext>
            </a:extLst>
          </p:cNvPr>
          <p:cNvPicPr>
            <a:picLocks noChangeAspect="1"/>
          </p:cNvPicPr>
          <p:nvPr/>
        </p:nvPicPr>
        <p:blipFill>
          <a:blip r:embed="rId13"/>
          <a:stretch>
            <a:fillRect/>
          </a:stretch>
        </p:blipFill>
        <p:spPr>
          <a:xfrm>
            <a:off x="10974611" y="6336673"/>
            <a:ext cx="767650" cy="767650"/>
          </a:xfrm>
          <a:prstGeom prst="rect">
            <a:avLst/>
          </a:prstGeom>
        </p:spPr>
      </p:pic>
      <p:pic>
        <p:nvPicPr>
          <p:cNvPr id="19" name="Picture 1">
            <a:extLst>
              <a:ext uri="{FF2B5EF4-FFF2-40B4-BE49-F238E27FC236}">
                <a16:creationId xmlns:a16="http://schemas.microsoft.com/office/drawing/2014/main" id="{47578035-72B0-4ECA-A2CE-65C5E8F2E121}"/>
              </a:ext>
            </a:extLst>
          </p:cNvPr>
          <p:cNvPicPr>
            <a:picLocks noChangeAspect="1"/>
          </p:cNvPicPr>
          <p:nvPr/>
        </p:nvPicPr>
        <p:blipFill>
          <a:blip r:embed="rId14"/>
          <a:stretch>
            <a:fillRect/>
          </a:stretch>
        </p:blipFill>
        <p:spPr>
          <a:xfrm>
            <a:off x="6085047" y="6194414"/>
            <a:ext cx="1233789" cy="951932"/>
          </a:xfrm>
          <a:prstGeom prst="rect">
            <a:avLst/>
          </a:prstGeom>
        </p:spPr>
      </p:pic>
      <p:grpSp>
        <p:nvGrpSpPr>
          <p:cNvPr id="20" name="Group 27">
            <a:extLst>
              <a:ext uri="{FF2B5EF4-FFF2-40B4-BE49-F238E27FC236}">
                <a16:creationId xmlns:a16="http://schemas.microsoft.com/office/drawing/2014/main" id="{AC688E94-1719-4F05-9AD5-48CCF8B1FBFC}"/>
              </a:ext>
            </a:extLst>
          </p:cNvPr>
          <p:cNvGrpSpPr/>
          <p:nvPr/>
        </p:nvGrpSpPr>
        <p:grpSpPr>
          <a:xfrm>
            <a:off x="5870311" y="4995257"/>
            <a:ext cx="1593114" cy="794092"/>
            <a:chOff x="26" y="0"/>
            <a:chExt cx="2537073" cy="777600"/>
          </a:xfrm>
        </p:grpSpPr>
        <p:sp>
          <p:nvSpPr>
            <p:cNvPr id="21" name="Rectangle 28">
              <a:extLst>
                <a:ext uri="{FF2B5EF4-FFF2-40B4-BE49-F238E27FC236}">
                  <a16:creationId xmlns:a16="http://schemas.microsoft.com/office/drawing/2014/main" id="{3B6E8E58-97DA-4E77-9961-6B076626D15E}"/>
                </a:ext>
              </a:extLst>
            </p:cNvPr>
            <p:cNvSpPr/>
            <p:nvPr/>
          </p:nvSpPr>
          <p:spPr>
            <a:xfrm>
              <a:off x="26" y="0"/>
              <a:ext cx="2537073" cy="777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2" name="TextBox 29">
              <a:extLst>
                <a:ext uri="{FF2B5EF4-FFF2-40B4-BE49-F238E27FC236}">
                  <a16:creationId xmlns:a16="http://schemas.microsoft.com/office/drawing/2014/main" id="{4626726F-1170-42CA-A0E8-2013F9FFFD43}"/>
                </a:ext>
              </a:extLst>
            </p:cNvPr>
            <p:cNvSpPr txBox="1"/>
            <p:nvPr/>
          </p:nvSpPr>
          <p:spPr>
            <a:xfrm>
              <a:off x="26" y="0"/>
              <a:ext cx="2537073" cy="777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Financial</a:t>
              </a:r>
            </a:p>
          </p:txBody>
        </p:sp>
      </p:grpSp>
      <p:grpSp>
        <p:nvGrpSpPr>
          <p:cNvPr id="23" name="Group 30">
            <a:extLst>
              <a:ext uri="{FF2B5EF4-FFF2-40B4-BE49-F238E27FC236}">
                <a16:creationId xmlns:a16="http://schemas.microsoft.com/office/drawing/2014/main" id="{0B73D003-04C3-414D-B0BC-E2E5B762BF05}"/>
              </a:ext>
            </a:extLst>
          </p:cNvPr>
          <p:cNvGrpSpPr/>
          <p:nvPr/>
        </p:nvGrpSpPr>
        <p:grpSpPr>
          <a:xfrm>
            <a:off x="8216095" y="4995257"/>
            <a:ext cx="1593114" cy="794092"/>
            <a:chOff x="26" y="0"/>
            <a:chExt cx="2537073" cy="777600"/>
          </a:xfrm>
        </p:grpSpPr>
        <p:sp>
          <p:nvSpPr>
            <p:cNvPr id="24" name="Rectangle 31">
              <a:extLst>
                <a:ext uri="{FF2B5EF4-FFF2-40B4-BE49-F238E27FC236}">
                  <a16:creationId xmlns:a16="http://schemas.microsoft.com/office/drawing/2014/main" id="{69792786-2C24-41E2-BF94-360932A62980}"/>
                </a:ext>
              </a:extLst>
            </p:cNvPr>
            <p:cNvSpPr/>
            <p:nvPr/>
          </p:nvSpPr>
          <p:spPr>
            <a:xfrm>
              <a:off x="26" y="0"/>
              <a:ext cx="2537073" cy="777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5" name="TextBox 32">
              <a:extLst>
                <a:ext uri="{FF2B5EF4-FFF2-40B4-BE49-F238E27FC236}">
                  <a16:creationId xmlns:a16="http://schemas.microsoft.com/office/drawing/2014/main" id="{BD44B808-12AB-445B-AB4A-0966FCA0AA04}"/>
                </a:ext>
              </a:extLst>
            </p:cNvPr>
            <p:cNvSpPr txBox="1"/>
            <p:nvPr/>
          </p:nvSpPr>
          <p:spPr>
            <a:xfrm>
              <a:off x="26" y="0"/>
              <a:ext cx="2537073" cy="777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t>Social</a:t>
              </a:r>
              <a:r>
                <a:rPr lang="zh-CN" altLang="en-US" sz="2400" kern="1200" dirty="0"/>
                <a:t> </a:t>
              </a:r>
              <a:r>
                <a:rPr lang="en-US" altLang="zh-CN" sz="2400" kern="1200" dirty="0"/>
                <a:t>Network</a:t>
              </a:r>
              <a:endParaRPr lang="en-US" sz="2400" kern="1200" dirty="0"/>
            </a:p>
          </p:txBody>
        </p:sp>
      </p:grpSp>
      <p:grpSp>
        <p:nvGrpSpPr>
          <p:cNvPr id="26" name="Group 33">
            <a:extLst>
              <a:ext uri="{FF2B5EF4-FFF2-40B4-BE49-F238E27FC236}">
                <a16:creationId xmlns:a16="http://schemas.microsoft.com/office/drawing/2014/main" id="{AB38D764-8850-4B78-88C0-BADA1C277222}"/>
              </a:ext>
            </a:extLst>
          </p:cNvPr>
          <p:cNvGrpSpPr/>
          <p:nvPr/>
        </p:nvGrpSpPr>
        <p:grpSpPr>
          <a:xfrm>
            <a:off x="10561879" y="4995257"/>
            <a:ext cx="1593114" cy="794092"/>
            <a:chOff x="26" y="0"/>
            <a:chExt cx="2537073" cy="777600"/>
          </a:xfrm>
        </p:grpSpPr>
        <p:sp>
          <p:nvSpPr>
            <p:cNvPr id="27" name="Rectangle 34">
              <a:extLst>
                <a:ext uri="{FF2B5EF4-FFF2-40B4-BE49-F238E27FC236}">
                  <a16:creationId xmlns:a16="http://schemas.microsoft.com/office/drawing/2014/main" id="{2159766F-C4B8-4721-B123-1AC8EF852EBD}"/>
                </a:ext>
              </a:extLst>
            </p:cNvPr>
            <p:cNvSpPr/>
            <p:nvPr/>
          </p:nvSpPr>
          <p:spPr>
            <a:xfrm>
              <a:off x="26" y="0"/>
              <a:ext cx="2537073" cy="777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28" name="TextBox 35">
              <a:extLst>
                <a:ext uri="{FF2B5EF4-FFF2-40B4-BE49-F238E27FC236}">
                  <a16:creationId xmlns:a16="http://schemas.microsoft.com/office/drawing/2014/main" id="{4908485F-314A-465D-A8EA-3C9F7BD0432D}"/>
                </a:ext>
              </a:extLst>
            </p:cNvPr>
            <p:cNvSpPr txBox="1"/>
            <p:nvPr/>
          </p:nvSpPr>
          <p:spPr>
            <a:xfrm>
              <a:off x="26" y="0"/>
              <a:ext cx="2537073" cy="777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dirty="0"/>
                <a:t>Entertainment</a:t>
              </a:r>
              <a:endParaRPr lang="en-US" sz="2400" kern="1200" dirty="0"/>
            </a:p>
          </p:txBody>
        </p:sp>
      </p:grpSp>
      <p:grpSp>
        <p:nvGrpSpPr>
          <p:cNvPr id="29" name="Group 36">
            <a:extLst>
              <a:ext uri="{FF2B5EF4-FFF2-40B4-BE49-F238E27FC236}">
                <a16:creationId xmlns:a16="http://schemas.microsoft.com/office/drawing/2014/main" id="{06F58676-93AE-4FFE-9A8F-1E6218FB5A85}"/>
              </a:ext>
            </a:extLst>
          </p:cNvPr>
          <p:cNvGrpSpPr/>
          <p:nvPr/>
        </p:nvGrpSpPr>
        <p:grpSpPr>
          <a:xfrm>
            <a:off x="13189828" y="4995257"/>
            <a:ext cx="1593114" cy="794092"/>
            <a:chOff x="26" y="0"/>
            <a:chExt cx="2537073" cy="777600"/>
          </a:xfrm>
        </p:grpSpPr>
        <p:sp>
          <p:nvSpPr>
            <p:cNvPr id="30" name="Rectangle 37">
              <a:extLst>
                <a:ext uri="{FF2B5EF4-FFF2-40B4-BE49-F238E27FC236}">
                  <a16:creationId xmlns:a16="http://schemas.microsoft.com/office/drawing/2014/main" id="{1F071228-46C5-4749-A0E2-4E9581DECDD2}"/>
                </a:ext>
              </a:extLst>
            </p:cNvPr>
            <p:cNvSpPr/>
            <p:nvPr/>
          </p:nvSpPr>
          <p:spPr>
            <a:xfrm>
              <a:off x="26" y="0"/>
              <a:ext cx="2537073" cy="777600"/>
            </a:xfrm>
            <a:prstGeom prst="rect">
              <a:avLst/>
            </a:prstGeom>
          </p:spPr>
          <p:style>
            <a:lnRef idx="2">
              <a:schemeClr val="accen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31" name="TextBox 38">
              <a:extLst>
                <a:ext uri="{FF2B5EF4-FFF2-40B4-BE49-F238E27FC236}">
                  <a16:creationId xmlns:a16="http://schemas.microsoft.com/office/drawing/2014/main" id="{773CCAEF-AF5B-42C9-94A7-EDE158C34460}"/>
                </a:ext>
              </a:extLst>
            </p:cNvPr>
            <p:cNvSpPr txBox="1"/>
            <p:nvPr/>
          </p:nvSpPr>
          <p:spPr>
            <a:xfrm>
              <a:off x="26" y="0"/>
              <a:ext cx="2537073" cy="7776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dirty="0"/>
                <a:t>Video</a:t>
              </a:r>
              <a:endParaRPr lang="en-US" sz="2400" kern="1200" dirty="0"/>
            </a:p>
          </p:txBody>
        </p:sp>
      </p:grpSp>
      <p:pic>
        <p:nvPicPr>
          <p:cNvPr id="32" name="图片 31" descr="徽标&#10;&#10;描述已自动生成">
            <a:extLst>
              <a:ext uri="{FF2B5EF4-FFF2-40B4-BE49-F238E27FC236}">
                <a16:creationId xmlns:a16="http://schemas.microsoft.com/office/drawing/2014/main" id="{0E3F1709-BEBC-4F58-BCC2-AC01F8D6A5FD}"/>
              </a:ext>
            </a:extLst>
          </p:cNvPr>
          <p:cNvPicPr>
            <a:picLocks noChangeAspect="1"/>
          </p:cNvPicPr>
          <p:nvPr/>
        </p:nvPicPr>
        <p:blipFill>
          <a:blip r:embed="rId15"/>
          <a:stretch>
            <a:fillRect/>
          </a:stretch>
        </p:blipFill>
        <p:spPr>
          <a:xfrm>
            <a:off x="13053922" y="6270498"/>
            <a:ext cx="2067567" cy="900000"/>
          </a:xfrm>
          <a:prstGeom prst="rect">
            <a:avLst/>
          </a:prstGeom>
        </p:spPr>
      </p:pic>
    </p:spTree>
    <p:extLst>
      <p:ext uri="{BB962C8B-B14F-4D97-AF65-F5344CB8AC3E}">
        <p14:creationId xmlns:p14="http://schemas.microsoft.com/office/powerpoint/2010/main" val="2259721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0"/>
            <a:ext cx="18291175" cy="10288905"/>
          </a:xfrm>
          <a:custGeom>
            <a:avLst/>
            <a:gdLst/>
            <a:ahLst/>
            <a:cxnLst/>
            <a:rect l="l" t="t" r="r" b="b"/>
            <a:pathLst>
              <a:path w="18291175" h="10288905">
                <a:moveTo>
                  <a:pt x="18291048" y="0"/>
                </a:moveTo>
                <a:lnTo>
                  <a:pt x="0" y="0"/>
                </a:lnTo>
                <a:lnTo>
                  <a:pt x="0" y="10288524"/>
                </a:lnTo>
                <a:lnTo>
                  <a:pt x="18291048" y="10288524"/>
                </a:lnTo>
                <a:lnTo>
                  <a:pt x="18291048" y="0"/>
                </a:lnTo>
                <a:close/>
              </a:path>
            </a:pathLst>
          </a:custGeom>
          <a:solidFill>
            <a:srgbClr val="000000">
              <a:alpha val="39999"/>
            </a:srgbClr>
          </a:solidFill>
        </p:spPr>
        <p:txBody>
          <a:bodyPr wrap="square" lIns="0" tIns="0" rIns="0" bIns="0" rtlCol="0"/>
          <a:lstStyle/>
          <a:p>
            <a:endParaRPr/>
          </a:p>
        </p:txBody>
      </p:sp>
      <p:pic>
        <p:nvPicPr>
          <p:cNvPr id="8" name="图片 7"/>
          <p:cNvPicPr>
            <a:picLocks noChangeAspect="1"/>
          </p:cNvPicPr>
          <p:nvPr/>
        </p:nvPicPr>
        <p:blipFill>
          <a:blip r:embed="rId3"/>
          <a:stretch>
            <a:fillRect/>
          </a:stretch>
        </p:blipFill>
        <p:spPr>
          <a:xfrm>
            <a:off x="656843" y="629042"/>
            <a:ext cx="1080000" cy="1080000"/>
          </a:xfrm>
          <a:prstGeom prst="rect">
            <a:avLst/>
          </a:prstGeom>
        </p:spPr>
      </p:pic>
      <p:sp>
        <p:nvSpPr>
          <p:cNvPr id="9" name="object 2"/>
          <p:cNvSpPr txBox="1"/>
          <p:nvPr/>
        </p:nvSpPr>
        <p:spPr>
          <a:xfrm>
            <a:off x="1981200" y="965842"/>
            <a:ext cx="2895600" cy="396904"/>
          </a:xfrm>
          <a:prstGeom prst="rect">
            <a:avLst/>
          </a:prstGeom>
        </p:spPr>
        <p:txBody>
          <a:bodyPr vert="horz" wrap="square" lIns="0" tIns="12065" rIns="0" bIns="0" rtlCol="0">
            <a:spAutoFit/>
          </a:bodyPr>
          <a:lstStyle/>
          <a:p>
            <a:pPr marL="12700">
              <a:lnSpc>
                <a:spcPct val="100000"/>
              </a:lnSpc>
              <a:spcBef>
                <a:spcPts val="95"/>
              </a:spcBef>
            </a:pPr>
            <a:r>
              <a:rPr lang="en-US" altLang="zh-CN" sz="2500" spc="-5" dirty="0">
                <a:solidFill>
                  <a:srgbClr val="FFFFFF"/>
                </a:solidFill>
                <a:latin typeface="腾讯体 W7" panose="020C08030202040F0204" pitchFamily="34" charset="-122"/>
                <a:ea typeface="腾讯体 W7" panose="020C08030202040F0204" pitchFamily="34" charset="-122"/>
                <a:cs typeface="WenQuanYi Micro Hei Mono"/>
              </a:rPr>
              <a:t>TDSQL Products</a:t>
            </a:r>
            <a:endParaRPr sz="2500" dirty="0">
              <a:latin typeface="腾讯体 W7" panose="020C08030202040F0204" pitchFamily="34" charset="-122"/>
              <a:ea typeface="腾讯体 W7" panose="020C08030202040F0204" pitchFamily="34" charset="-122"/>
              <a:cs typeface="WenQuanYi Micro Hei Mono"/>
            </a:endParaRP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
        <p:nvSpPr>
          <p:cNvPr id="4" name="矩形 3">
            <a:extLst>
              <a:ext uri="{FF2B5EF4-FFF2-40B4-BE49-F238E27FC236}">
                <a16:creationId xmlns:a16="http://schemas.microsoft.com/office/drawing/2014/main" id="{82344F53-51C2-4FD7-8D95-094A1BD1CD9C}"/>
              </a:ext>
            </a:extLst>
          </p:cNvPr>
          <p:cNvSpPr/>
          <p:nvPr/>
        </p:nvSpPr>
        <p:spPr>
          <a:xfrm>
            <a:off x="1981200" y="2860675"/>
            <a:ext cx="9829800" cy="1676400"/>
          </a:xfrm>
          <a:prstGeom prst="rect">
            <a:avLst/>
          </a:prstGeom>
          <a:solidFill>
            <a:schemeClr val="accent6">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6600" dirty="0">
                <a:latin typeface="腾讯体 W7" panose="020C08030202040F0204" pitchFamily="34" charset="-122"/>
                <a:ea typeface="腾讯体 W7" panose="020C08030202040F0204" pitchFamily="34" charset="-122"/>
              </a:rPr>
              <a:t>OLTP</a:t>
            </a:r>
            <a:endParaRPr lang="zh-CN" altLang="en-US" sz="6600" dirty="0">
              <a:latin typeface="腾讯体 W7" panose="020C08030202040F0204" pitchFamily="34" charset="-122"/>
              <a:ea typeface="腾讯体 W7" panose="020C08030202040F0204" pitchFamily="34" charset="-122"/>
            </a:endParaRPr>
          </a:p>
        </p:txBody>
      </p:sp>
      <p:sp>
        <p:nvSpPr>
          <p:cNvPr id="10" name="矩形 9">
            <a:extLst>
              <a:ext uri="{FF2B5EF4-FFF2-40B4-BE49-F238E27FC236}">
                <a16:creationId xmlns:a16="http://schemas.microsoft.com/office/drawing/2014/main" id="{B836CAEB-7106-43A4-813B-297D107482B2}"/>
              </a:ext>
            </a:extLst>
          </p:cNvPr>
          <p:cNvSpPr/>
          <p:nvPr/>
        </p:nvSpPr>
        <p:spPr>
          <a:xfrm>
            <a:off x="13411200" y="2862820"/>
            <a:ext cx="2895600" cy="1676400"/>
          </a:xfrm>
          <a:prstGeom prst="rect">
            <a:avLst/>
          </a:prstGeom>
          <a:solidFill>
            <a:schemeClr val="accent3">
              <a:lumMod val="60000"/>
              <a:lumOff val="4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altLang="zh-CN" sz="6600" dirty="0">
                <a:latin typeface="腾讯体 W7" panose="020C08030202040F0204" pitchFamily="34" charset="-122"/>
                <a:ea typeface="腾讯体 W7" panose="020C08030202040F0204" pitchFamily="34" charset="-122"/>
              </a:rPr>
              <a:t>OLAP</a:t>
            </a:r>
            <a:endParaRPr lang="zh-CN" altLang="en-US" sz="6600" dirty="0">
              <a:latin typeface="腾讯体 W7" panose="020C08030202040F0204" pitchFamily="34" charset="-122"/>
              <a:ea typeface="腾讯体 W7" panose="020C08030202040F0204" pitchFamily="34" charset="-122"/>
            </a:endParaRPr>
          </a:p>
        </p:txBody>
      </p:sp>
      <p:sp>
        <p:nvSpPr>
          <p:cNvPr id="5" name="矩形: 圆角 4">
            <a:extLst>
              <a:ext uri="{FF2B5EF4-FFF2-40B4-BE49-F238E27FC236}">
                <a16:creationId xmlns:a16="http://schemas.microsoft.com/office/drawing/2014/main" id="{790DB660-5D53-4C23-AB1C-B128C3B4EC83}"/>
              </a:ext>
            </a:extLst>
          </p:cNvPr>
          <p:cNvSpPr/>
          <p:nvPr/>
        </p:nvSpPr>
        <p:spPr>
          <a:xfrm>
            <a:off x="1981200" y="5375275"/>
            <a:ext cx="2895600" cy="990600"/>
          </a:xfrm>
          <a:prstGeom prst="roundRect">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Enterprise  MySQL(CDB)</a:t>
            </a:r>
            <a:endParaRPr lang="zh-CN" altLang="en-US" sz="3200" dirty="0"/>
          </a:p>
        </p:txBody>
      </p:sp>
      <p:sp>
        <p:nvSpPr>
          <p:cNvPr id="13" name="矩形: 圆角 12">
            <a:extLst>
              <a:ext uri="{FF2B5EF4-FFF2-40B4-BE49-F238E27FC236}">
                <a16:creationId xmlns:a16="http://schemas.microsoft.com/office/drawing/2014/main" id="{41087D50-EBD1-41A1-8FB6-D2EC62A2E448}"/>
              </a:ext>
            </a:extLst>
          </p:cNvPr>
          <p:cNvSpPr/>
          <p:nvPr/>
        </p:nvSpPr>
        <p:spPr>
          <a:xfrm>
            <a:off x="5410200" y="5375275"/>
            <a:ext cx="2895600" cy="990600"/>
          </a:xfrm>
          <a:prstGeom prst="roundRect">
            <a:avLst/>
          </a:prstGeom>
          <a:solidFill>
            <a:srgbClr val="0052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TDSQL-C</a:t>
            </a:r>
            <a:endParaRPr lang="zh-CN" altLang="en-US" sz="3200" dirty="0"/>
          </a:p>
        </p:txBody>
      </p:sp>
      <p:sp>
        <p:nvSpPr>
          <p:cNvPr id="14" name="矩形: 圆角 13">
            <a:extLst>
              <a:ext uri="{FF2B5EF4-FFF2-40B4-BE49-F238E27FC236}">
                <a16:creationId xmlns:a16="http://schemas.microsoft.com/office/drawing/2014/main" id="{3E5DFFD3-194A-4206-BC0D-DF87A15156EC}"/>
              </a:ext>
            </a:extLst>
          </p:cNvPr>
          <p:cNvSpPr/>
          <p:nvPr/>
        </p:nvSpPr>
        <p:spPr>
          <a:xfrm>
            <a:off x="8839200" y="5375275"/>
            <a:ext cx="2895600" cy="990600"/>
          </a:xfrm>
          <a:prstGeom prst="roundRect">
            <a:avLst/>
          </a:prstGeom>
          <a:solidFill>
            <a:srgbClr val="0052D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TDSQL</a:t>
            </a:r>
            <a:endParaRPr lang="zh-CN" altLang="en-US" sz="3200" dirty="0"/>
          </a:p>
        </p:txBody>
      </p:sp>
      <p:sp>
        <p:nvSpPr>
          <p:cNvPr id="15" name="矩形: 圆角 14">
            <a:extLst>
              <a:ext uri="{FF2B5EF4-FFF2-40B4-BE49-F238E27FC236}">
                <a16:creationId xmlns:a16="http://schemas.microsoft.com/office/drawing/2014/main" id="{95032A85-91FC-4B00-9AFA-572CCEDDB5BE}"/>
              </a:ext>
            </a:extLst>
          </p:cNvPr>
          <p:cNvSpPr/>
          <p:nvPr/>
        </p:nvSpPr>
        <p:spPr>
          <a:xfrm>
            <a:off x="13411199" y="5375275"/>
            <a:ext cx="2895600" cy="990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t>TDSQL-A</a:t>
            </a:r>
            <a:endParaRPr lang="zh-CN" altLang="en-US" sz="3200" dirty="0"/>
          </a:p>
        </p:txBody>
      </p:sp>
      <p:sp>
        <p:nvSpPr>
          <p:cNvPr id="16" name="矩形: 圆角 15">
            <a:extLst>
              <a:ext uri="{FF2B5EF4-FFF2-40B4-BE49-F238E27FC236}">
                <a16:creationId xmlns:a16="http://schemas.microsoft.com/office/drawing/2014/main" id="{E7859101-9641-4455-AEF5-55FDD9BE2CF4}"/>
              </a:ext>
            </a:extLst>
          </p:cNvPr>
          <p:cNvSpPr/>
          <p:nvPr/>
        </p:nvSpPr>
        <p:spPr>
          <a:xfrm>
            <a:off x="1981200" y="6407150"/>
            <a:ext cx="2895600" cy="29203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457200" indent="-457200">
              <a:buFont typeface="Arial" panose="020B0604020202020204" pitchFamily="34" charset="0"/>
              <a:buChar char="•"/>
            </a:pPr>
            <a:r>
              <a:rPr lang="en-US" altLang="zh-CN" sz="2400" dirty="0"/>
              <a:t>MySQL Compatible</a:t>
            </a:r>
          </a:p>
          <a:p>
            <a:pPr marL="457200" indent="-457200">
              <a:buFont typeface="Arial" panose="020B0604020202020204" pitchFamily="34" charset="0"/>
              <a:buChar char="•"/>
            </a:pPr>
            <a:r>
              <a:rPr lang="en-US" altLang="zh-CN" sz="2400" dirty="0"/>
              <a:t>Enhanced with enterprise-level features</a:t>
            </a:r>
            <a:endParaRPr lang="zh-CN" altLang="en-US" sz="2400" dirty="0"/>
          </a:p>
        </p:txBody>
      </p:sp>
      <p:sp>
        <p:nvSpPr>
          <p:cNvPr id="17" name="矩形: 圆角 16">
            <a:extLst>
              <a:ext uri="{FF2B5EF4-FFF2-40B4-BE49-F238E27FC236}">
                <a16:creationId xmlns:a16="http://schemas.microsoft.com/office/drawing/2014/main" id="{B6292CE2-ADF4-4E29-844F-41E74559F37B}"/>
              </a:ext>
            </a:extLst>
          </p:cNvPr>
          <p:cNvSpPr/>
          <p:nvPr/>
        </p:nvSpPr>
        <p:spPr>
          <a:xfrm>
            <a:off x="5410200" y="6407150"/>
            <a:ext cx="2895600" cy="29203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457200" indent="-457200">
              <a:buFont typeface="Arial" panose="020B0604020202020204" pitchFamily="34" charset="0"/>
              <a:buChar char="•"/>
            </a:pPr>
            <a:r>
              <a:rPr lang="en-US" altLang="zh-CN" sz="2400" dirty="0"/>
              <a:t>Cloud native</a:t>
            </a:r>
          </a:p>
          <a:p>
            <a:pPr marL="457200" indent="-457200">
              <a:buFont typeface="Arial" panose="020B0604020202020204" pitchFamily="34" charset="0"/>
              <a:buChar char="•"/>
            </a:pPr>
            <a:r>
              <a:rPr lang="en-US" altLang="zh-CN" sz="2400" dirty="0"/>
              <a:t>Shared storage</a:t>
            </a:r>
          </a:p>
          <a:p>
            <a:pPr marL="457200" indent="-457200">
              <a:buFont typeface="Arial" panose="020B0604020202020204" pitchFamily="34" charset="0"/>
              <a:buChar char="•"/>
            </a:pPr>
            <a:r>
              <a:rPr lang="en-US" altLang="zh-CN" sz="2400" dirty="0"/>
              <a:t>MySQL and PG compatible</a:t>
            </a:r>
            <a:endParaRPr lang="zh-CN" altLang="en-US" sz="2400" dirty="0"/>
          </a:p>
        </p:txBody>
      </p:sp>
      <p:sp>
        <p:nvSpPr>
          <p:cNvPr id="18" name="矩形: 圆角 17">
            <a:extLst>
              <a:ext uri="{FF2B5EF4-FFF2-40B4-BE49-F238E27FC236}">
                <a16:creationId xmlns:a16="http://schemas.microsoft.com/office/drawing/2014/main" id="{D0D899D3-339E-42DE-BED0-0CDAF0F84BA1}"/>
              </a:ext>
            </a:extLst>
          </p:cNvPr>
          <p:cNvSpPr/>
          <p:nvPr/>
        </p:nvSpPr>
        <p:spPr>
          <a:xfrm>
            <a:off x="8839200" y="6407150"/>
            <a:ext cx="2895600" cy="29203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457200" indent="-457200">
              <a:buFont typeface="Arial" panose="020B0604020202020204" pitchFamily="34" charset="0"/>
              <a:buChar char="•"/>
            </a:pPr>
            <a:r>
              <a:rPr lang="en-US" altLang="zh-CN" sz="2400" dirty="0"/>
              <a:t>Shared nothing</a:t>
            </a:r>
          </a:p>
          <a:p>
            <a:pPr marL="457200" indent="-457200">
              <a:buFont typeface="Arial" panose="020B0604020202020204" pitchFamily="34" charset="0"/>
              <a:buChar char="•"/>
            </a:pPr>
            <a:r>
              <a:rPr lang="en-US" altLang="zh-CN" sz="2400" dirty="0"/>
              <a:t>MySQL compatible</a:t>
            </a:r>
            <a:endParaRPr lang="zh-CN" altLang="en-US" sz="2400" dirty="0"/>
          </a:p>
        </p:txBody>
      </p:sp>
      <p:sp>
        <p:nvSpPr>
          <p:cNvPr id="19" name="矩形: 圆角 18">
            <a:extLst>
              <a:ext uri="{FF2B5EF4-FFF2-40B4-BE49-F238E27FC236}">
                <a16:creationId xmlns:a16="http://schemas.microsoft.com/office/drawing/2014/main" id="{A6DD915C-691A-4B62-AE29-130DB7974535}"/>
              </a:ext>
            </a:extLst>
          </p:cNvPr>
          <p:cNvSpPr/>
          <p:nvPr/>
        </p:nvSpPr>
        <p:spPr>
          <a:xfrm>
            <a:off x="13411199" y="6407150"/>
            <a:ext cx="2895600" cy="292035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marL="457200" indent="-457200">
              <a:buFont typeface="Arial" panose="020B0604020202020204" pitchFamily="34" charset="0"/>
              <a:buChar char="•"/>
            </a:pPr>
            <a:r>
              <a:rPr lang="en-US" altLang="zh-CN" sz="2400" dirty="0"/>
              <a:t>Shared nothing</a:t>
            </a:r>
          </a:p>
          <a:p>
            <a:pPr marL="457200" indent="-457200">
              <a:buFont typeface="Arial" panose="020B0604020202020204" pitchFamily="34" charset="0"/>
              <a:buChar char="•"/>
            </a:pPr>
            <a:r>
              <a:rPr lang="en-US" altLang="zh-CN" sz="2400" dirty="0"/>
              <a:t>MPP + Column store</a:t>
            </a:r>
          </a:p>
          <a:p>
            <a:pPr marL="457200" indent="-457200">
              <a:buFont typeface="Arial" panose="020B0604020202020204" pitchFamily="34" charset="0"/>
              <a:buChar char="•"/>
            </a:pPr>
            <a:r>
              <a:rPr lang="en-US" altLang="zh-CN" sz="2400" dirty="0"/>
              <a:t>Oracle Compatible</a:t>
            </a:r>
            <a:endParaRPr lang="zh-CN" altLang="en-US" sz="2400" dirty="0"/>
          </a:p>
        </p:txBody>
      </p:sp>
    </p:spTree>
    <p:extLst>
      <p:ext uri="{BB962C8B-B14F-4D97-AF65-F5344CB8AC3E}">
        <p14:creationId xmlns:p14="http://schemas.microsoft.com/office/powerpoint/2010/main" val="2598499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8291175" cy="10288905"/>
            <a:chOff x="0" y="0"/>
            <a:chExt cx="18291175" cy="10288905"/>
          </a:xfrm>
        </p:grpSpPr>
        <p:sp>
          <p:nvSpPr>
            <p:cNvPr id="3" name="object 3"/>
            <p:cNvSpPr/>
            <p:nvPr/>
          </p:nvSpPr>
          <p:spPr>
            <a:xfrm>
              <a:off x="3025140" y="2665475"/>
              <a:ext cx="10450067" cy="42871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550919" y="7388390"/>
              <a:ext cx="12170664" cy="2114804"/>
            </a:xfrm>
            <a:prstGeom prst="rect">
              <a:avLst/>
            </a:prstGeom>
            <a:blipFill>
              <a:blip r:embed="rId4" cstate="print"/>
              <a:stretch>
                <a:fillRect/>
              </a:stretch>
            </a:blipFill>
          </p:spPr>
          <p:txBody>
            <a:bodyPr wrap="square" lIns="0" tIns="0" rIns="0" bIns="0" rtlCol="0"/>
            <a:lstStyle/>
            <a:p>
              <a:endParaRPr/>
            </a:p>
          </p:txBody>
        </p:sp>
      </p:grpSp>
      <p:sp>
        <p:nvSpPr>
          <p:cNvPr id="5" name="object 5"/>
          <p:cNvSpPr/>
          <p:nvPr/>
        </p:nvSpPr>
        <p:spPr>
          <a:xfrm>
            <a:off x="-3175" y="4445"/>
            <a:ext cx="18291175" cy="10288905"/>
          </a:xfrm>
          <a:custGeom>
            <a:avLst/>
            <a:gdLst/>
            <a:ahLst/>
            <a:cxnLst/>
            <a:rect l="l" t="t" r="r" b="b"/>
            <a:pathLst>
              <a:path w="18291175" h="10288905">
                <a:moveTo>
                  <a:pt x="18291048" y="0"/>
                </a:moveTo>
                <a:lnTo>
                  <a:pt x="0" y="0"/>
                </a:lnTo>
                <a:lnTo>
                  <a:pt x="0" y="10288524"/>
                </a:lnTo>
                <a:lnTo>
                  <a:pt x="18291048" y="10288524"/>
                </a:lnTo>
                <a:lnTo>
                  <a:pt x="18291048" y="0"/>
                </a:lnTo>
                <a:close/>
              </a:path>
            </a:pathLst>
          </a:custGeom>
          <a:solidFill>
            <a:srgbClr val="000000">
              <a:alpha val="39999"/>
            </a:srgbClr>
          </a:solidFill>
        </p:spPr>
        <p:txBody>
          <a:bodyPr wrap="square" lIns="0" tIns="0" rIns="0" bIns="0" rtlCol="0"/>
          <a:lstStyle/>
          <a:p>
            <a:endParaRPr/>
          </a:p>
        </p:txBody>
      </p:sp>
      <p:sp>
        <p:nvSpPr>
          <p:cNvPr id="10" name="object 10"/>
          <p:cNvSpPr txBox="1"/>
          <p:nvPr/>
        </p:nvSpPr>
        <p:spPr>
          <a:xfrm>
            <a:off x="11458195" y="6920313"/>
            <a:ext cx="2730244" cy="628377"/>
          </a:xfrm>
          <a:prstGeom prst="rect">
            <a:avLst/>
          </a:prstGeom>
        </p:spPr>
        <p:txBody>
          <a:bodyPr vert="horz" wrap="square" lIns="0" tIns="12700" rIns="0" bIns="0" rtlCol="0">
            <a:spAutoFit/>
          </a:bodyPr>
          <a:lstStyle/>
          <a:p>
            <a:pPr marL="12700">
              <a:lnSpc>
                <a:spcPct val="100000"/>
              </a:lnSpc>
              <a:spcBef>
                <a:spcPts val="100"/>
              </a:spcBef>
            </a:pPr>
            <a:r>
              <a:rPr lang="en-US" sz="2000" dirty="0">
                <a:solidFill>
                  <a:srgbClr val="FFFFFF"/>
                </a:solidFill>
                <a:latin typeface="微软雅黑" panose="020B0503020204020204" pitchFamily="34" charset="-122"/>
                <a:ea typeface="微软雅黑" panose="020B0503020204020204" pitchFamily="34" charset="-122"/>
                <a:cs typeface="WenQuanYi Micro Hei Mono"/>
              </a:rPr>
              <a:t>Anomaly occurrences by ANSI</a:t>
            </a:r>
            <a:r>
              <a:rPr lang="zh-CN" altLang="en-US" sz="2000" dirty="0">
                <a:solidFill>
                  <a:srgbClr val="FFFFFF"/>
                </a:solidFill>
                <a:latin typeface="微软雅黑" panose="020B0503020204020204" pitchFamily="34" charset="-122"/>
                <a:ea typeface="微软雅黑" panose="020B0503020204020204" pitchFamily="34" charset="-122"/>
                <a:cs typeface="WenQuanYi Micro Hei Mono"/>
              </a:rPr>
              <a:t> </a:t>
            </a:r>
            <a:r>
              <a:rPr lang="en-US" altLang="zh-CN" sz="2000" dirty="0">
                <a:solidFill>
                  <a:srgbClr val="FFFFFF"/>
                </a:solidFill>
                <a:latin typeface="微软雅黑" panose="020B0503020204020204" pitchFamily="34" charset="-122"/>
                <a:ea typeface="微软雅黑" panose="020B0503020204020204" pitchFamily="34" charset="-122"/>
                <a:cs typeface="WenQuanYi Micro Hei Mono"/>
              </a:rPr>
              <a:t>SQL</a:t>
            </a:r>
            <a:endParaRPr sz="2000" dirty="0">
              <a:latin typeface="微软雅黑" panose="020B0503020204020204" pitchFamily="34" charset="-122"/>
              <a:ea typeface="微软雅黑" panose="020B0503020204020204" pitchFamily="34" charset="-122"/>
              <a:cs typeface="WenQuanYi Micro Hei Mono"/>
            </a:endParaRPr>
          </a:p>
        </p:txBody>
      </p:sp>
      <p:sp>
        <p:nvSpPr>
          <p:cNvPr id="12" name="object 12"/>
          <p:cNvSpPr/>
          <p:nvPr/>
        </p:nvSpPr>
        <p:spPr>
          <a:xfrm>
            <a:off x="14275435" y="7285906"/>
            <a:ext cx="964565" cy="15875"/>
          </a:xfrm>
          <a:prstGeom prst="rect">
            <a:avLst/>
          </a:prstGeom>
          <a:solidFill>
            <a:srgbClr val="3DEDFF"/>
          </a:solidFill>
        </p:spPr>
        <p:txBody>
          <a:bodyPr wrap="square" lIns="0" tIns="0" rIns="0" bIns="0" rtlCol="0"/>
          <a:lstStyle/>
          <a:p>
            <a:endParaRPr/>
          </a:p>
        </p:txBody>
      </p:sp>
      <p:sp>
        <p:nvSpPr>
          <p:cNvPr id="15" name="object 15"/>
          <p:cNvSpPr txBox="1"/>
          <p:nvPr/>
        </p:nvSpPr>
        <p:spPr>
          <a:xfrm>
            <a:off x="2007489" y="6712305"/>
            <a:ext cx="7796961" cy="979114"/>
          </a:xfrm>
          <a:prstGeom prst="rect">
            <a:avLst/>
          </a:prstGeom>
        </p:spPr>
        <p:txBody>
          <a:bodyPr vert="horz" wrap="square" lIns="0" tIns="12700" rIns="0" bIns="0" rtlCol="0">
            <a:spAutoFit/>
          </a:bodyPr>
          <a:lstStyle/>
          <a:p>
            <a:pPr marL="12700" marR="556895">
              <a:lnSpc>
                <a:spcPct val="150000"/>
              </a:lnSpc>
              <a:spcBef>
                <a:spcPts val="100"/>
              </a:spcBef>
            </a:pPr>
            <a:endParaRPr lang="en-US" altLang="zh-CN" sz="2000" dirty="0">
              <a:solidFill>
                <a:srgbClr val="FFFFFF"/>
              </a:solidFill>
              <a:latin typeface="微软雅黑" panose="020B0503020204020204" pitchFamily="34" charset="-122"/>
              <a:ea typeface="微软雅黑" panose="020B0503020204020204" pitchFamily="34" charset="-122"/>
              <a:cs typeface="WenQuanYi Micro Hei Mono"/>
            </a:endParaRPr>
          </a:p>
          <a:p>
            <a:pPr marL="12700" marR="556895">
              <a:lnSpc>
                <a:spcPct val="150000"/>
              </a:lnSpc>
              <a:spcBef>
                <a:spcPts val="100"/>
              </a:spcBef>
            </a:pPr>
            <a:r>
              <a:rPr lang="en-US" altLang="zh-CN" sz="2400" dirty="0">
                <a:solidFill>
                  <a:srgbClr val="FFFFFF"/>
                </a:solidFill>
                <a:latin typeface="腾讯体 W7" panose="020C08030202040F0204" pitchFamily="34" charset="-122"/>
                <a:ea typeface="腾讯体 W7" panose="020C08030202040F0204" pitchFamily="34" charset="-122"/>
                <a:cs typeface="WenQuanYi Micro Hei Mono"/>
              </a:rPr>
              <a:t>The stronger the levels, the less the anomalies</a:t>
            </a:r>
            <a:endParaRPr sz="2400" dirty="0">
              <a:latin typeface="腾讯体 W7" panose="020C08030202040F0204" pitchFamily="34" charset="-122"/>
              <a:ea typeface="腾讯体 W7" panose="020C08030202040F0204" pitchFamily="34" charset="-122"/>
              <a:cs typeface="WenQuanYi Micro Hei Mono"/>
            </a:endParaRPr>
          </a:p>
        </p:txBody>
      </p:sp>
      <p:sp>
        <p:nvSpPr>
          <p:cNvPr id="16" name="object 16"/>
          <p:cNvSpPr/>
          <p:nvPr/>
        </p:nvSpPr>
        <p:spPr>
          <a:xfrm>
            <a:off x="2010155" y="6507480"/>
            <a:ext cx="3261995" cy="0"/>
          </a:xfrm>
          <a:custGeom>
            <a:avLst/>
            <a:gdLst/>
            <a:ahLst/>
            <a:cxnLst/>
            <a:rect l="l" t="t" r="r" b="b"/>
            <a:pathLst>
              <a:path w="3261995">
                <a:moveTo>
                  <a:pt x="0" y="0"/>
                </a:moveTo>
                <a:lnTo>
                  <a:pt x="3261741" y="0"/>
                </a:lnTo>
              </a:path>
            </a:pathLst>
          </a:custGeom>
          <a:ln w="6350">
            <a:solidFill>
              <a:srgbClr val="FFFFFF"/>
            </a:solidFill>
          </a:ln>
        </p:spPr>
        <p:txBody>
          <a:bodyPr wrap="square" lIns="0" tIns="0" rIns="0" bIns="0" rtlCol="0"/>
          <a:lstStyle/>
          <a:p>
            <a:endParaRPr/>
          </a:p>
        </p:txBody>
      </p:sp>
      <p:sp>
        <p:nvSpPr>
          <p:cNvPr id="19" name="object 2"/>
          <p:cNvSpPr txBox="1"/>
          <p:nvPr/>
        </p:nvSpPr>
        <p:spPr>
          <a:xfrm>
            <a:off x="1981200" y="965842"/>
            <a:ext cx="3505200" cy="396904"/>
          </a:xfrm>
          <a:prstGeom prst="rect">
            <a:avLst/>
          </a:prstGeom>
        </p:spPr>
        <p:txBody>
          <a:bodyPr vert="horz" wrap="square" lIns="0" tIns="12065" rIns="0" bIns="0" rtlCol="0">
            <a:spAutoFit/>
          </a:bodyPr>
          <a:lstStyle/>
          <a:p>
            <a:pPr marL="12700">
              <a:lnSpc>
                <a:spcPct val="100000"/>
              </a:lnSpc>
              <a:spcBef>
                <a:spcPts val="95"/>
              </a:spcBef>
            </a:pPr>
            <a:r>
              <a:rPr lang="en-US" altLang="zh-CN" sz="2500" spc="-5" dirty="0">
                <a:solidFill>
                  <a:srgbClr val="FFFFFF"/>
                </a:solidFill>
                <a:latin typeface="腾讯体 W7" panose="020C08030202040F0204" pitchFamily="34" charset="-122"/>
                <a:ea typeface="腾讯体 W7" panose="020C08030202040F0204" pitchFamily="34" charset="-122"/>
                <a:cs typeface="WenQuanYi Micro Hei Mono"/>
              </a:rPr>
              <a:t>Background</a:t>
            </a:r>
            <a:endParaRPr lang="en-US" altLang="zh-CN" sz="2500" dirty="0">
              <a:latin typeface="腾讯体 W7" panose="020C08030202040F0204" pitchFamily="34" charset="-122"/>
              <a:ea typeface="腾讯体 W7" panose="020C08030202040F0204" pitchFamily="34" charset="-122"/>
              <a:cs typeface="WenQuanYi Micro Hei Mono"/>
            </a:endParaRPr>
          </a:p>
        </p:txBody>
      </p:sp>
      <p:pic>
        <p:nvPicPr>
          <p:cNvPr id="20" name="图片 19"/>
          <p:cNvPicPr>
            <a:picLocks noChangeAspect="1"/>
          </p:cNvPicPr>
          <p:nvPr/>
        </p:nvPicPr>
        <p:blipFill>
          <a:blip r:embed="rId5"/>
          <a:stretch>
            <a:fillRect/>
          </a:stretch>
        </p:blipFill>
        <p:spPr>
          <a:xfrm>
            <a:off x="656843" y="629042"/>
            <a:ext cx="1080000" cy="1080000"/>
          </a:xfrm>
          <a:prstGeom prst="rect">
            <a:avLst/>
          </a:prstGeom>
        </p:spPr>
      </p:pic>
      <p:pic>
        <p:nvPicPr>
          <p:cNvPr id="23" name="图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46157" y="585809"/>
            <a:ext cx="3285000" cy="360000"/>
          </a:xfrm>
          <a:prstGeom prst="rect">
            <a:avLst/>
          </a:prstGeom>
        </p:spPr>
      </p:pic>
      <p:sp>
        <p:nvSpPr>
          <p:cNvPr id="13" name="矩形 12"/>
          <p:cNvSpPr/>
          <p:nvPr/>
        </p:nvSpPr>
        <p:spPr>
          <a:xfrm>
            <a:off x="9691814" y="3421440"/>
            <a:ext cx="5863590" cy="3281387"/>
          </a:xfrm>
          <a:prstGeom prst="rect">
            <a:avLst/>
          </a:prstGeom>
          <a:noFill/>
          <a:ln w="25400">
            <a:gradFill flip="none" rotWithShape="1">
              <a:gsLst>
                <a:gs pos="0">
                  <a:srgbClr val="3DEDFF"/>
                </a:gs>
                <a:gs pos="100000">
                  <a:srgbClr val="0052D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7" name="表格 6">
            <a:extLst>
              <a:ext uri="{FF2B5EF4-FFF2-40B4-BE49-F238E27FC236}">
                <a16:creationId xmlns:a16="http://schemas.microsoft.com/office/drawing/2014/main" id="{ECACF6CE-915A-4848-9B80-7D6638214E8F}"/>
              </a:ext>
            </a:extLst>
          </p:cNvPr>
          <p:cNvGraphicFramePr>
            <a:graphicFrameLocks noGrp="1"/>
          </p:cNvGraphicFramePr>
          <p:nvPr>
            <p:extLst>
              <p:ext uri="{D42A27DB-BD31-4B8C-83A1-F6EECF244321}">
                <p14:modId xmlns:p14="http://schemas.microsoft.com/office/powerpoint/2010/main" val="1228324401"/>
              </p:ext>
            </p:extLst>
          </p:nvPr>
        </p:nvGraphicFramePr>
        <p:xfrm>
          <a:off x="7393594" y="2330335"/>
          <a:ext cx="10450067" cy="4481235"/>
        </p:xfrm>
        <a:graphic>
          <a:graphicData uri="http://schemas.openxmlformats.org/drawingml/2006/table">
            <a:tbl>
              <a:tblPr firstRow="1" bandRow="1">
                <a:tableStyleId>{5C22544A-7EE6-4342-B048-85BDC9FD1C3A}</a:tableStyleId>
              </a:tblPr>
              <a:tblGrid>
                <a:gridCol w="2090013">
                  <a:extLst>
                    <a:ext uri="{9D8B030D-6E8A-4147-A177-3AD203B41FA5}">
                      <a16:colId xmlns:a16="http://schemas.microsoft.com/office/drawing/2014/main" val="3760966729"/>
                    </a:ext>
                  </a:extLst>
                </a:gridCol>
                <a:gridCol w="2090013">
                  <a:extLst>
                    <a:ext uri="{9D8B030D-6E8A-4147-A177-3AD203B41FA5}">
                      <a16:colId xmlns:a16="http://schemas.microsoft.com/office/drawing/2014/main" val="4037162738"/>
                    </a:ext>
                  </a:extLst>
                </a:gridCol>
                <a:gridCol w="2021893">
                  <a:extLst>
                    <a:ext uri="{9D8B030D-6E8A-4147-A177-3AD203B41FA5}">
                      <a16:colId xmlns:a16="http://schemas.microsoft.com/office/drawing/2014/main" val="4066949902"/>
                    </a:ext>
                  </a:extLst>
                </a:gridCol>
                <a:gridCol w="2158135">
                  <a:extLst>
                    <a:ext uri="{9D8B030D-6E8A-4147-A177-3AD203B41FA5}">
                      <a16:colId xmlns:a16="http://schemas.microsoft.com/office/drawing/2014/main" val="637270761"/>
                    </a:ext>
                  </a:extLst>
                </a:gridCol>
                <a:gridCol w="2090013">
                  <a:extLst>
                    <a:ext uri="{9D8B030D-6E8A-4147-A177-3AD203B41FA5}">
                      <a16:colId xmlns:a16="http://schemas.microsoft.com/office/drawing/2014/main" val="3947130644"/>
                    </a:ext>
                  </a:extLst>
                </a:gridCol>
              </a:tblGrid>
              <a:tr h="823224">
                <a:tc>
                  <a:txBody>
                    <a:bodyPr/>
                    <a:lstStyle/>
                    <a:p>
                      <a:endParaRPr lang="zh-CN" altLang="en-US" sz="2400" dirty="0">
                        <a:latin typeface="腾讯体 W7" panose="020C08030202040F0204" pitchFamily="34" charset="-122"/>
                        <a:ea typeface="腾讯体 W7" panose="020C08030202040F0204" pitchFamily="34" charset="-122"/>
                      </a:endParaRPr>
                    </a:p>
                  </a:txBody>
                  <a:tcPr/>
                </a:tc>
                <a:tc>
                  <a:txBody>
                    <a:bodyPr/>
                    <a:lstStyle/>
                    <a:p>
                      <a:r>
                        <a:rPr lang="en-US" altLang="zh-CN" sz="2400" dirty="0">
                          <a:latin typeface="腾讯体 W7" panose="020C08030202040F0204" pitchFamily="34" charset="-122"/>
                          <a:ea typeface="腾讯体 W7" panose="020C08030202040F0204" pitchFamily="34" charset="-122"/>
                        </a:rPr>
                        <a:t>P0:Dirty Write</a:t>
                      </a:r>
                      <a:endParaRPr lang="zh-CN" altLang="en-US" sz="2400" dirty="0">
                        <a:latin typeface="腾讯体 W7" panose="020C08030202040F0204" pitchFamily="34" charset="-122"/>
                        <a:ea typeface="腾讯体 W7" panose="020C08030202040F0204" pitchFamily="34" charset="-122"/>
                      </a:endParaRPr>
                    </a:p>
                  </a:txBody>
                  <a:tcPr/>
                </a:tc>
                <a:tc>
                  <a:txBody>
                    <a:bodyPr/>
                    <a:lstStyle/>
                    <a:p>
                      <a:r>
                        <a:rPr lang="en-US" altLang="zh-CN" sz="2400" dirty="0">
                          <a:latin typeface="腾讯体 W7" panose="020C08030202040F0204" pitchFamily="34" charset="-122"/>
                          <a:ea typeface="腾讯体 W7" panose="020C08030202040F0204" pitchFamily="34" charset="-122"/>
                        </a:rPr>
                        <a:t>P1:Dirty Read</a:t>
                      </a:r>
                      <a:endParaRPr lang="zh-CN" altLang="en-US" sz="2400" dirty="0">
                        <a:latin typeface="腾讯体 W7" panose="020C08030202040F0204" pitchFamily="34" charset="-122"/>
                        <a:ea typeface="腾讯体 W7" panose="020C08030202040F0204" pitchFamily="34" charset="-122"/>
                      </a:endParaRPr>
                    </a:p>
                  </a:txBody>
                  <a:tcPr/>
                </a:tc>
                <a:tc>
                  <a:txBody>
                    <a:bodyPr/>
                    <a:lstStyle/>
                    <a:p>
                      <a:r>
                        <a:rPr lang="en-US" altLang="zh-CN" sz="2400" dirty="0">
                          <a:latin typeface="腾讯体 W7" panose="020C08030202040F0204" pitchFamily="34" charset="-122"/>
                          <a:ea typeface="腾讯体 W7" panose="020C08030202040F0204" pitchFamily="34" charset="-122"/>
                        </a:rPr>
                        <a:t>P2:Non-repeatable Read</a:t>
                      </a:r>
                      <a:endParaRPr lang="zh-CN" altLang="en-US" sz="2400" dirty="0">
                        <a:latin typeface="腾讯体 W7" panose="020C08030202040F0204" pitchFamily="34" charset="-122"/>
                        <a:ea typeface="腾讯体 W7" panose="020C08030202040F0204" pitchFamily="34" charset="-122"/>
                      </a:endParaRPr>
                    </a:p>
                  </a:txBody>
                  <a:tcPr/>
                </a:tc>
                <a:tc>
                  <a:txBody>
                    <a:bodyPr/>
                    <a:lstStyle/>
                    <a:p>
                      <a:r>
                        <a:rPr lang="en-US" altLang="zh-CN" sz="2400" dirty="0">
                          <a:latin typeface="腾讯体 W7" panose="020C08030202040F0204" pitchFamily="34" charset="-122"/>
                          <a:ea typeface="腾讯体 W7" panose="020C08030202040F0204" pitchFamily="34" charset="-122"/>
                        </a:rPr>
                        <a:t>P3:Phantom</a:t>
                      </a:r>
                      <a:endParaRPr lang="zh-CN" altLang="en-US" sz="24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3872758440"/>
                  </a:ext>
                </a:extLst>
              </a:tr>
              <a:tr h="823224">
                <a:tc>
                  <a:txBody>
                    <a:bodyPr/>
                    <a:lstStyle/>
                    <a:p>
                      <a:r>
                        <a:rPr lang="en-US" altLang="zh-CN" sz="2400" dirty="0">
                          <a:latin typeface="腾讯体 W7" panose="020C08030202040F0204" pitchFamily="34" charset="-122"/>
                          <a:ea typeface="腾讯体 W7" panose="020C08030202040F0204" pitchFamily="34" charset="-122"/>
                        </a:rPr>
                        <a:t>Read Uncommitted</a:t>
                      </a:r>
                      <a:endParaRPr lang="zh-CN" altLang="en-US" sz="2400" dirty="0">
                        <a:latin typeface="腾讯体 W7" panose="020C08030202040F0204" pitchFamily="34" charset="-122"/>
                        <a:ea typeface="腾讯体 W7" panose="020C08030202040F0204" pitchFamily="34" charset="-122"/>
                      </a:endParaRPr>
                    </a:p>
                  </a:txBody>
                  <a:tcPr/>
                </a:tc>
                <a:tc>
                  <a:txBody>
                    <a:bodyPr/>
                    <a:lstStyle/>
                    <a:p>
                      <a:r>
                        <a:rPr lang="en-US" altLang="zh-CN" sz="2400" dirty="0">
                          <a:latin typeface="腾讯体 W7" panose="020C08030202040F0204" pitchFamily="34" charset="-122"/>
                          <a:ea typeface="腾讯体 W7" panose="020C08030202040F0204" pitchFamily="34" charset="-122"/>
                        </a:rPr>
                        <a:t>Not 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r>
                        <a:rPr lang="en-US" altLang="zh-CN" sz="2400" dirty="0">
                          <a:latin typeface="腾讯体 W7" panose="020C08030202040F0204" pitchFamily="34" charset="-122"/>
                          <a:ea typeface="腾讯体 W7" panose="020C08030202040F0204" pitchFamily="34" charset="-122"/>
                        </a:rPr>
                        <a:t>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r>
                        <a:rPr lang="en-US" altLang="zh-CN" sz="2400" dirty="0">
                          <a:latin typeface="腾讯体 W7" panose="020C08030202040F0204" pitchFamily="34" charset="-122"/>
                          <a:ea typeface="腾讯体 W7" panose="020C08030202040F0204" pitchFamily="34" charset="-122"/>
                        </a:rPr>
                        <a:t>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r>
                        <a:rPr lang="en-US" altLang="zh-CN" sz="2400" dirty="0">
                          <a:latin typeface="腾讯体 W7" panose="020C08030202040F0204" pitchFamily="34" charset="-122"/>
                          <a:ea typeface="腾讯体 W7" panose="020C08030202040F0204" pitchFamily="34" charset="-122"/>
                        </a:rPr>
                        <a:t>Possible</a:t>
                      </a:r>
                      <a:endParaRPr lang="zh-CN" altLang="en-US" sz="24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2472399186"/>
                  </a:ext>
                </a:extLst>
              </a:tr>
              <a:tr h="823224">
                <a:tc>
                  <a:txBody>
                    <a:bodyPr/>
                    <a:lstStyle/>
                    <a:p>
                      <a:r>
                        <a:rPr lang="en-US" altLang="zh-CN" sz="2400" dirty="0">
                          <a:latin typeface="腾讯体 W7" panose="020C08030202040F0204" pitchFamily="34" charset="-122"/>
                          <a:ea typeface="腾讯体 W7" panose="020C08030202040F0204" pitchFamily="34" charset="-122"/>
                        </a:rPr>
                        <a:t>Read Committed</a:t>
                      </a:r>
                      <a:endParaRPr lang="zh-CN" altLang="en-US" sz="24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latin typeface="腾讯体 W7" panose="020C08030202040F0204" pitchFamily="34" charset="-122"/>
                          <a:ea typeface="腾讯体 W7" panose="020C08030202040F0204" pitchFamily="34" charset="-122"/>
                        </a:rPr>
                        <a:t>Not 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latin typeface="腾讯体 W7" panose="020C08030202040F0204" pitchFamily="34" charset="-122"/>
                          <a:ea typeface="腾讯体 W7" panose="020C08030202040F0204" pitchFamily="34" charset="-122"/>
                        </a:rPr>
                        <a:t>Not 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r>
                        <a:rPr lang="en-US" altLang="zh-CN" sz="2400" dirty="0">
                          <a:latin typeface="腾讯体 W7" panose="020C08030202040F0204" pitchFamily="34" charset="-122"/>
                          <a:ea typeface="腾讯体 W7" panose="020C08030202040F0204" pitchFamily="34" charset="-122"/>
                        </a:rPr>
                        <a:t>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r>
                        <a:rPr lang="en-US" altLang="zh-CN" sz="2400" dirty="0">
                          <a:latin typeface="腾讯体 W7" panose="020C08030202040F0204" pitchFamily="34" charset="-122"/>
                          <a:ea typeface="腾讯体 W7" panose="020C08030202040F0204" pitchFamily="34" charset="-122"/>
                        </a:rPr>
                        <a:t>Possible</a:t>
                      </a:r>
                      <a:endParaRPr lang="zh-CN" altLang="en-US" sz="24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1892957837"/>
                  </a:ext>
                </a:extLst>
              </a:tr>
              <a:tr h="823224">
                <a:tc>
                  <a:txBody>
                    <a:bodyPr/>
                    <a:lstStyle/>
                    <a:p>
                      <a:r>
                        <a:rPr lang="en-US" altLang="zh-CN" sz="2400" dirty="0">
                          <a:latin typeface="腾讯体 W7" panose="020C08030202040F0204" pitchFamily="34" charset="-122"/>
                          <a:ea typeface="腾讯体 W7" panose="020C08030202040F0204" pitchFamily="34" charset="-122"/>
                        </a:rPr>
                        <a:t>Repeatable Read</a:t>
                      </a:r>
                      <a:endParaRPr lang="zh-CN" altLang="en-US" sz="24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latin typeface="腾讯体 W7" panose="020C08030202040F0204" pitchFamily="34" charset="-122"/>
                          <a:ea typeface="腾讯体 W7" panose="020C08030202040F0204" pitchFamily="34" charset="-122"/>
                        </a:rPr>
                        <a:t>Not 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latin typeface="腾讯体 W7" panose="020C08030202040F0204" pitchFamily="34" charset="-122"/>
                          <a:ea typeface="腾讯体 W7" panose="020C08030202040F0204" pitchFamily="34" charset="-122"/>
                        </a:rPr>
                        <a:t>Not 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latin typeface="腾讯体 W7" panose="020C08030202040F0204" pitchFamily="34" charset="-122"/>
                          <a:ea typeface="腾讯体 W7" panose="020C08030202040F0204" pitchFamily="34" charset="-122"/>
                        </a:rPr>
                        <a:t>Not 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r>
                        <a:rPr lang="en-US" altLang="zh-CN" sz="2400" dirty="0">
                          <a:latin typeface="腾讯体 W7" panose="020C08030202040F0204" pitchFamily="34" charset="-122"/>
                          <a:ea typeface="腾讯体 W7" panose="020C08030202040F0204" pitchFamily="34" charset="-122"/>
                        </a:rPr>
                        <a:t>Possible</a:t>
                      </a:r>
                      <a:endParaRPr lang="zh-CN" altLang="en-US" sz="24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1243674886"/>
                  </a:ext>
                </a:extLst>
              </a:tr>
              <a:tr h="457347">
                <a:tc>
                  <a:txBody>
                    <a:bodyPr/>
                    <a:lstStyle/>
                    <a:p>
                      <a:r>
                        <a:rPr lang="en-US" altLang="zh-CN" sz="2400" dirty="0">
                          <a:latin typeface="腾讯体 W7" panose="020C08030202040F0204" pitchFamily="34" charset="-122"/>
                          <a:ea typeface="腾讯体 W7" panose="020C08030202040F0204" pitchFamily="34" charset="-122"/>
                        </a:rPr>
                        <a:t>Serializable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latin typeface="腾讯体 W7" panose="020C08030202040F0204" pitchFamily="34" charset="-122"/>
                          <a:ea typeface="腾讯体 W7" panose="020C08030202040F0204" pitchFamily="34" charset="-122"/>
                        </a:rPr>
                        <a:t>Not 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latin typeface="腾讯体 W7" panose="020C08030202040F0204" pitchFamily="34" charset="-122"/>
                          <a:ea typeface="腾讯体 W7" panose="020C08030202040F0204" pitchFamily="34" charset="-122"/>
                        </a:rPr>
                        <a:t>Not 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latin typeface="腾讯体 W7" panose="020C08030202040F0204" pitchFamily="34" charset="-122"/>
                          <a:ea typeface="腾讯体 W7" panose="020C08030202040F0204" pitchFamily="34" charset="-122"/>
                        </a:rPr>
                        <a:t>Not Possible</a:t>
                      </a:r>
                      <a:endParaRPr lang="zh-CN" altLang="en-US" sz="24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dirty="0">
                          <a:latin typeface="腾讯体 W7" panose="020C08030202040F0204" pitchFamily="34" charset="-122"/>
                          <a:ea typeface="腾讯体 W7" panose="020C08030202040F0204" pitchFamily="34" charset="-122"/>
                        </a:rPr>
                        <a:t>Not Possible</a:t>
                      </a:r>
                      <a:endParaRPr lang="zh-CN" altLang="en-US" sz="24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4245579331"/>
                  </a:ext>
                </a:extLst>
              </a:tr>
            </a:tbl>
          </a:graphicData>
        </a:graphic>
      </p:graphicFrame>
      <p:sp>
        <p:nvSpPr>
          <p:cNvPr id="18" name="object 17">
            <a:extLst>
              <a:ext uri="{FF2B5EF4-FFF2-40B4-BE49-F238E27FC236}">
                <a16:creationId xmlns:a16="http://schemas.microsoft.com/office/drawing/2014/main" id="{BB289F45-4058-47C1-9B31-4D096DB8B3FE}"/>
              </a:ext>
            </a:extLst>
          </p:cNvPr>
          <p:cNvSpPr txBox="1"/>
          <p:nvPr/>
        </p:nvSpPr>
        <p:spPr>
          <a:xfrm>
            <a:off x="2008758" y="3889375"/>
            <a:ext cx="4773042" cy="2057615"/>
          </a:xfrm>
          <a:prstGeom prst="rect">
            <a:avLst/>
          </a:prstGeom>
        </p:spPr>
        <p:txBody>
          <a:bodyPr vert="horz" wrap="square" lIns="0" tIns="13335" rIns="0" bIns="0" rtlCol="0">
            <a:spAutoFit/>
          </a:bodyPr>
          <a:lstStyle/>
          <a:p>
            <a:pPr marL="12700">
              <a:lnSpc>
                <a:spcPct val="100000"/>
              </a:lnSpc>
              <a:spcBef>
                <a:spcPts val="105"/>
              </a:spcBef>
            </a:pPr>
            <a:r>
              <a:rPr lang="en-US" altLang="zh-CN" sz="4400" b="1" dirty="0">
                <a:solidFill>
                  <a:srgbClr val="FFFFFF"/>
                </a:solidFill>
                <a:latin typeface="腾讯体 W7" panose="020C08030202040F0204" pitchFamily="34" charset="-122"/>
                <a:ea typeface="腾讯体 W7" panose="020C08030202040F0204" pitchFamily="34" charset="-122"/>
                <a:cs typeface="Noto Sans CJK JP Medium"/>
              </a:rPr>
              <a:t>Isolation levels vs.</a:t>
            </a:r>
          </a:p>
          <a:p>
            <a:pPr marL="12700">
              <a:lnSpc>
                <a:spcPct val="100000"/>
              </a:lnSpc>
              <a:spcBef>
                <a:spcPts val="105"/>
              </a:spcBef>
            </a:pPr>
            <a:r>
              <a:rPr lang="en-US" sz="4400" b="1" dirty="0">
                <a:solidFill>
                  <a:srgbClr val="FFFFFF"/>
                </a:solidFill>
                <a:latin typeface="腾讯体 W7" panose="020C08030202040F0204" pitchFamily="34" charset="-122"/>
                <a:ea typeface="腾讯体 W7" panose="020C08030202040F0204" pitchFamily="34" charset="-122"/>
                <a:cs typeface="Noto Sans CJK JP Medium"/>
              </a:rPr>
              <a:t>Data</a:t>
            </a:r>
            <a:r>
              <a:rPr lang="zh-CN" altLang="en-US" sz="4400" b="1" dirty="0">
                <a:solidFill>
                  <a:srgbClr val="FFFFFF"/>
                </a:solidFill>
                <a:latin typeface="腾讯体 W7" panose="020C08030202040F0204" pitchFamily="34" charset="-122"/>
                <a:ea typeface="腾讯体 W7" panose="020C08030202040F0204" pitchFamily="34" charset="-122"/>
                <a:cs typeface="Noto Sans CJK JP Medium"/>
              </a:rPr>
              <a:t> </a:t>
            </a:r>
            <a:r>
              <a:rPr lang="en-US" altLang="zh-CN" sz="4400" b="1" dirty="0">
                <a:solidFill>
                  <a:srgbClr val="FFFFFF"/>
                </a:solidFill>
                <a:latin typeface="腾讯体 W7" panose="020C08030202040F0204" pitchFamily="34" charset="-122"/>
                <a:ea typeface="腾讯体 W7" panose="020C08030202040F0204" pitchFamily="34" charset="-122"/>
                <a:cs typeface="Noto Sans CJK JP Medium"/>
              </a:rPr>
              <a:t>anomalies</a:t>
            </a:r>
            <a:endParaRPr sz="4400" b="1" dirty="0">
              <a:latin typeface="腾讯体 W7" panose="020C08030202040F0204" pitchFamily="34" charset="-122"/>
              <a:ea typeface="腾讯体 W7" panose="020C08030202040F0204" pitchFamily="34" charset="-122"/>
              <a:cs typeface="Noto Sans CJK JP Medium"/>
            </a:endParaRPr>
          </a:p>
        </p:txBody>
      </p:sp>
      <p:sp>
        <p:nvSpPr>
          <p:cNvPr id="21" name="object 12">
            <a:extLst>
              <a:ext uri="{FF2B5EF4-FFF2-40B4-BE49-F238E27FC236}">
                <a16:creationId xmlns:a16="http://schemas.microsoft.com/office/drawing/2014/main" id="{8E9797A5-94AF-480B-AED8-D95C7A509AF1}"/>
              </a:ext>
            </a:extLst>
          </p:cNvPr>
          <p:cNvSpPr/>
          <p:nvPr/>
        </p:nvSpPr>
        <p:spPr>
          <a:xfrm>
            <a:off x="10149040" y="7263886"/>
            <a:ext cx="964565" cy="15875"/>
          </a:xfrm>
          <a:prstGeom prst="rect">
            <a:avLst/>
          </a:prstGeom>
          <a:solidFill>
            <a:srgbClr val="3DEDFF"/>
          </a:solidFill>
        </p:spPr>
        <p:txBody>
          <a:bodyPr wrap="square" lIns="0" tIns="0" rIns="0" bIns="0" rtlCol="0"/>
          <a:lstStyle/>
          <a:p>
            <a:endParaRPr/>
          </a:p>
        </p:txBody>
      </p:sp>
    </p:spTree>
    <p:extLst>
      <p:ext uri="{BB962C8B-B14F-4D97-AF65-F5344CB8AC3E}">
        <p14:creationId xmlns:p14="http://schemas.microsoft.com/office/powerpoint/2010/main" val="3750220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599361" y="-505066"/>
            <a:ext cx="18291175" cy="10288905"/>
            <a:chOff x="0" y="0"/>
            <a:chExt cx="18291175" cy="10288905"/>
          </a:xfrm>
        </p:grpSpPr>
        <p:sp>
          <p:nvSpPr>
            <p:cNvPr id="3" name="object 3"/>
            <p:cNvSpPr/>
            <p:nvPr/>
          </p:nvSpPr>
          <p:spPr>
            <a:xfrm>
              <a:off x="3025140" y="2665475"/>
              <a:ext cx="10450067" cy="4287139"/>
            </a:xfrm>
            <a:prstGeom prst="rect">
              <a:avLst/>
            </a:prstGeom>
            <a:blipFill>
              <a:blip r:embed="rId3" cstate="print"/>
              <a:stretch>
                <a:fillRect/>
              </a:stretch>
            </a:blipFill>
          </p:spPr>
          <p:txBody>
            <a:bodyPr wrap="square" lIns="0" tIns="0" rIns="0" bIns="0" rtlCol="0"/>
            <a:lstStyle/>
            <a:p>
              <a:endParaRPr/>
            </a:p>
          </p:txBody>
        </p:sp>
        <p:sp>
          <p:nvSpPr>
            <p:cNvPr id="4" name="object 4"/>
            <p:cNvSpPr/>
            <p:nvPr/>
          </p:nvSpPr>
          <p:spPr>
            <a:xfrm>
              <a:off x="3550919" y="7388390"/>
              <a:ext cx="12170664" cy="2114804"/>
            </a:xfrm>
            <a:prstGeom prst="rect">
              <a:avLst/>
            </a:prstGeom>
            <a:blipFill>
              <a:blip r:embed="rId4" cstate="print"/>
              <a:stretch>
                <a:fillRect/>
              </a:stretch>
            </a:blipFill>
          </p:spPr>
          <p:txBody>
            <a:bodyPr wrap="square" lIns="0" tIns="0" rIns="0" bIns="0" rtlCol="0"/>
            <a:lstStyle/>
            <a:p>
              <a:endParaRPr/>
            </a:p>
          </p:txBody>
        </p:sp>
      </p:grpSp>
      <p:sp>
        <p:nvSpPr>
          <p:cNvPr id="5" name="object 5"/>
          <p:cNvSpPr/>
          <p:nvPr/>
        </p:nvSpPr>
        <p:spPr>
          <a:xfrm>
            <a:off x="-98076" y="-13211"/>
            <a:ext cx="18291175" cy="10288905"/>
          </a:xfrm>
          <a:custGeom>
            <a:avLst/>
            <a:gdLst/>
            <a:ahLst/>
            <a:cxnLst/>
            <a:rect l="l" t="t" r="r" b="b"/>
            <a:pathLst>
              <a:path w="18291175" h="10288905">
                <a:moveTo>
                  <a:pt x="18291048" y="0"/>
                </a:moveTo>
                <a:lnTo>
                  <a:pt x="0" y="0"/>
                </a:lnTo>
                <a:lnTo>
                  <a:pt x="0" y="10288524"/>
                </a:lnTo>
                <a:lnTo>
                  <a:pt x="18291048" y="10288524"/>
                </a:lnTo>
                <a:lnTo>
                  <a:pt x="18291048" y="0"/>
                </a:lnTo>
                <a:close/>
              </a:path>
            </a:pathLst>
          </a:custGeom>
          <a:solidFill>
            <a:srgbClr val="000000">
              <a:alpha val="39999"/>
            </a:srgbClr>
          </a:solidFill>
        </p:spPr>
        <p:txBody>
          <a:bodyPr wrap="square" lIns="0" tIns="0" rIns="0" bIns="0" rtlCol="0"/>
          <a:lstStyle/>
          <a:p>
            <a:endParaRPr dirty="0"/>
          </a:p>
        </p:txBody>
      </p:sp>
      <p:sp>
        <p:nvSpPr>
          <p:cNvPr id="10" name="object 10"/>
          <p:cNvSpPr txBox="1"/>
          <p:nvPr/>
        </p:nvSpPr>
        <p:spPr>
          <a:xfrm>
            <a:off x="6324599" y="8965336"/>
            <a:ext cx="4648201" cy="320601"/>
          </a:xfrm>
          <a:prstGeom prst="rect">
            <a:avLst/>
          </a:prstGeom>
        </p:spPr>
        <p:txBody>
          <a:bodyPr vert="horz" wrap="square" lIns="0" tIns="12700" rIns="0" bIns="0" rtlCol="0">
            <a:spAutoFit/>
          </a:bodyPr>
          <a:lstStyle/>
          <a:p>
            <a:pPr marL="12700">
              <a:lnSpc>
                <a:spcPct val="100000"/>
              </a:lnSpc>
              <a:spcBef>
                <a:spcPts val="100"/>
              </a:spcBef>
            </a:pPr>
            <a:r>
              <a:rPr lang="en-US" altLang="zh-CN" sz="2000" dirty="0">
                <a:solidFill>
                  <a:srgbClr val="FFFFFF"/>
                </a:solidFill>
                <a:latin typeface="腾讯体 W7" panose="020C08030202040F0204" pitchFamily="34" charset="-122"/>
                <a:ea typeface="腾讯体 W7" panose="020C08030202040F0204" pitchFamily="34" charset="-122"/>
                <a:cs typeface="WenQuanYi Micro Hei Mono"/>
              </a:rPr>
              <a:t>More isolation levels and anomalies</a:t>
            </a:r>
            <a:endParaRPr sz="2000" dirty="0">
              <a:latin typeface="腾讯体 W7" panose="020C08030202040F0204" pitchFamily="34" charset="-122"/>
              <a:ea typeface="腾讯体 W7" panose="020C08030202040F0204" pitchFamily="34" charset="-122"/>
              <a:cs typeface="WenQuanYi Micro Hei Mono"/>
            </a:endParaRPr>
          </a:p>
        </p:txBody>
      </p:sp>
      <p:sp>
        <p:nvSpPr>
          <p:cNvPr id="11" name="object 11"/>
          <p:cNvSpPr/>
          <p:nvPr/>
        </p:nvSpPr>
        <p:spPr>
          <a:xfrm>
            <a:off x="5181600" y="9083113"/>
            <a:ext cx="964565" cy="15875"/>
          </a:xfrm>
          <a:prstGeom prst="rect">
            <a:avLst/>
          </a:prstGeom>
          <a:solidFill>
            <a:srgbClr val="3DEDFF"/>
          </a:solidFill>
        </p:spPr>
        <p:txBody>
          <a:bodyPr wrap="square" lIns="0" tIns="0" rIns="0" bIns="0" rtlCol="0"/>
          <a:lstStyle/>
          <a:p>
            <a:endParaRPr>
              <a:solidFill>
                <a:srgbClr val="3DEDFF"/>
              </a:solidFill>
            </a:endParaRPr>
          </a:p>
        </p:txBody>
      </p:sp>
      <p:sp>
        <p:nvSpPr>
          <p:cNvPr id="12" name="object 12"/>
          <p:cNvSpPr/>
          <p:nvPr/>
        </p:nvSpPr>
        <p:spPr>
          <a:xfrm>
            <a:off x="10972800" y="9125636"/>
            <a:ext cx="964565" cy="15875"/>
          </a:xfrm>
          <a:prstGeom prst="rect">
            <a:avLst/>
          </a:prstGeom>
          <a:solidFill>
            <a:srgbClr val="3DEDFF"/>
          </a:solidFill>
        </p:spPr>
        <p:txBody>
          <a:bodyPr wrap="square" lIns="0" tIns="0" rIns="0" bIns="0" rtlCol="0"/>
          <a:lstStyle/>
          <a:p>
            <a:endParaRPr/>
          </a:p>
        </p:txBody>
      </p:sp>
      <p:sp>
        <p:nvSpPr>
          <p:cNvPr id="19" name="object 2"/>
          <p:cNvSpPr txBox="1"/>
          <p:nvPr/>
        </p:nvSpPr>
        <p:spPr>
          <a:xfrm>
            <a:off x="1981200" y="965842"/>
            <a:ext cx="3505200" cy="396904"/>
          </a:xfrm>
          <a:prstGeom prst="rect">
            <a:avLst/>
          </a:prstGeom>
        </p:spPr>
        <p:txBody>
          <a:bodyPr vert="horz" wrap="square" lIns="0" tIns="12065" rIns="0" bIns="0" rtlCol="0">
            <a:spAutoFit/>
          </a:bodyPr>
          <a:lstStyle/>
          <a:p>
            <a:pPr marL="12700">
              <a:lnSpc>
                <a:spcPct val="100000"/>
              </a:lnSpc>
              <a:spcBef>
                <a:spcPts val="95"/>
              </a:spcBef>
            </a:pPr>
            <a:r>
              <a:rPr lang="en-US" altLang="zh-CN" sz="2500" spc="-5" dirty="0">
                <a:solidFill>
                  <a:srgbClr val="FFFFFF"/>
                </a:solidFill>
                <a:latin typeface="腾讯体 W7" panose="020C08030202040F0204" pitchFamily="34" charset="-122"/>
                <a:ea typeface="腾讯体 W7" panose="020C08030202040F0204" pitchFamily="34" charset="-122"/>
                <a:cs typeface="WenQuanYi Micro Hei Mono"/>
              </a:rPr>
              <a:t>Background</a:t>
            </a:r>
            <a:endParaRPr lang="en-US" altLang="zh-CN" sz="2500" dirty="0">
              <a:latin typeface="腾讯体 W7" panose="020C08030202040F0204" pitchFamily="34" charset="-122"/>
              <a:ea typeface="腾讯体 W7" panose="020C08030202040F0204" pitchFamily="34" charset="-122"/>
              <a:cs typeface="WenQuanYi Micro Hei Mono"/>
            </a:endParaRPr>
          </a:p>
        </p:txBody>
      </p:sp>
      <p:pic>
        <p:nvPicPr>
          <p:cNvPr id="20" name="图片 19"/>
          <p:cNvPicPr>
            <a:picLocks noChangeAspect="1"/>
          </p:cNvPicPr>
          <p:nvPr/>
        </p:nvPicPr>
        <p:blipFill>
          <a:blip r:embed="rId5"/>
          <a:stretch>
            <a:fillRect/>
          </a:stretch>
        </p:blipFill>
        <p:spPr>
          <a:xfrm>
            <a:off x="656843" y="629042"/>
            <a:ext cx="1080000" cy="1080000"/>
          </a:xfrm>
          <a:prstGeom prst="rect">
            <a:avLst/>
          </a:prstGeom>
        </p:spPr>
      </p:pic>
      <p:pic>
        <p:nvPicPr>
          <p:cNvPr id="23" name="图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346157" y="585809"/>
            <a:ext cx="3285000" cy="360000"/>
          </a:xfrm>
          <a:prstGeom prst="rect">
            <a:avLst/>
          </a:prstGeom>
        </p:spPr>
      </p:pic>
      <p:sp>
        <p:nvSpPr>
          <p:cNvPr id="13" name="矩形 12"/>
          <p:cNvSpPr/>
          <p:nvPr/>
        </p:nvSpPr>
        <p:spPr>
          <a:xfrm>
            <a:off x="9691814" y="3421440"/>
            <a:ext cx="5863590" cy="3281387"/>
          </a:xfrm>
          <a:prstGeom prst="rect">
            <a:avLst/>
          </a:prstGeom>
          <a:noFill/>
          <a:ln w="25400">
            <a:gradFill flip="none" rotWithShape="1">
              <a:gsLst>
                <a:gs pos="0">
                  <a:srgbClr val="3DEDFF"/>
                </a:gs>
                <a:gs pos="100000">
                  <a:srgbClr val="0052D9"/>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aphicFrame>
        <p:nvGraphicFramePr>
          <p:cNvPr id="7" name="表格 6">
            <a:extLst>
              <a:ext uri="{FF2B5EF4-FFF2-40B4-BE49-F238E27FC236}">
                <a16:creationId xmlns:a16="http://schemas.microsoft.com/office/drawing/2014/main" id="{ECACF6CE-915A-4848-9B80-7D6638214E8F}"/>
              </a:ext>
            </a:extLst>
          </p:cNvPr>
          <p:cNvGraphicFramePr>
            <a:graphicFrameLocks noGrp="1"/>
          </p:cNvGraphicFramePr>
          <p:nvPr>
            <p:extLst>
              <p:ext uri="{D42A27DB-BD31-4B8C-83A1-F6EECF244321}">
                <p14:modId xmlns:p14="http://schemas.microsoft.com/office/powerpoint/2010/main" val="2402426419"/>
              </p:ext>
            </p:extLst>
          </p:nvPr>
        </p:nvGraphicFramePr>
        <p:xfrm>
          <a:off x="564611" y="1869342"/>
          <a:ext cx="16965800" cy="6684034"/>
        </p:xfrm>
        <a:graphic>
          <a:graphicData uri="http://schemas.openxmlformats.org/drawingml/2006/table">
            <a:tbl>
              <a:tblPr firstRow="1" bandRow="1">
                <a:tableStyleId>{5C22544A-7EE6-4342-B048-85BDC9FD1C3A}</a:tableStyleId>
              </a:tblPr>
              <a:tblGrid>
                <a:gridCol w="1885089">
                  <a:extLst>
                    <a:ext uri="{9D8B030D-6E8A-4147-A177-3AD203B41FA5}">
                      <a16:colId xmlns:a16="http://schemas.microsoft.com/office/drawing/2014/main" val="3760966729"/>
                    </a:ext>
                  </a:extLst>
                </a:gridCol>
                <a:gridCol w="1766449">
                  <a:extLst>
                    <a:ext uri="{9D8B030D-6E8A-4147-A177-3AD203B41FA5}">
                      <a16:colId xmlns:a16="http://schemas.microsoft.com/office/drawing/2014/main" val="4037162738"/>
                    </a:ext>
                  </a:extLst>
                </a:gridCol>
                <a:gridCol w="1793001">
                  <a:extLst>
                    <a:ext uri="{9D8B030D-6E8A-4147-A177-3AD203B41FA5}">
                      <a16:colId xmlns:a16="http://schemas.microsoft.com/office/drawing/2014/main" val="4066949902"/>
                    </a:ext>
                  </a:extLst>
                </a:gridCol>
                <a:gridCol w="2095816">
                  <a:extLst>
                    <a:ext uri="{9D8B030D-6E8A-4147-A177-3AD203B41FA5}">
                      <a16:colId xmlns:a16="http://schemas.microsoft.com/office/drawing/2014/main" val="637270761"/>
                    </a:ext>
                  </a:extLst>
                </a:gridCol>
                <a:gridCol w="1885089">
                  <a:extLst>
                    <a:ext uri="{9D8B030D-6E8A-4147-A177-3AD203B41FA5}">
                      <a16:colId xmlns:a16="http://schemas.microsoft.com/office/drawing/2014/main" val="3947130644"/>
                    </a:ext>
                  </a:extLst>
                </a:gridCol>
                <a:gridCol w="1885089">
                  <a:extLst>
                    <a:ext uri="{9D8B030D-6E8A-4147-A177-3AD203B41FA5}">
                      <a16:colId xmlns:a16="http://schemas.microsoft.com/office/drawing/2014/main" val="1936264568"/>
                    </a:ext>
                  </a:extLst>
                </a:gridCol>
                <a:gridCol w="1885089">
                  <a:extLst>
                    <a:ext uri="{9D8B030D-6E8A-4147-A177-3AD203B41FA5}">
                      <a16:colId xmlns:a16="http://schemas.microsoft.com/office/drawing/2014/main" val="1959105927"/>
                    </a:ext>
                  </a:extLst>
                </a:gridCol>
                <a:gridCol w="1885089">
                  <a:extLst>
                    <a:ext uri="{9D8B030D-6E8A-4147-A177-3AD203B41FA5}">
                      <a16:colId xmlns:a16="http://schemas.microsoft.com/office/drawing/2014/main" val="1356922430"/>
                    </a:ext>
                  </a:extLst>
                </a:gridCol>
                <a:gridCol w="1885089">
                  <a:extLst>
                    <a:ext uri="{9D8B030D-6E8A-4147-A177-3AD203B41FA5}">
                      <a16:colId xmlns:a16="http://schemas.microsoft.com/office/drawing/2014/main" val="1183912365"/>
                    </a:ext>
                  </a:extLst>
                </a:gridCol>
              </a:tblGrid>
              <a:tr h="1129404">
                <a:tc>
                  <a:txBody>
                    <a:bodyPr/>
                    <a:lstStyle/>
                    <a:p>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P0:Dirty Write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P1:Dirty Read</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P4C:Cursor Lost Update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P4:Lost Update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P2:Non-repeatable Read</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P3:Phantom</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A5A:</a:t>
                      </a:r>
                      <a:r>
                        <a:rPr lang="zh-CN" altLang="en-US" sz="2000" dirty="0">
                          <a:latin typeface="腾讯体 W7" panose="020C08030202040F0204" pitchFamily="34" charset="-122"/>
                          <a:ea typeface="腾讯体 W7" panose="020C08030202040F0204" pitchFamily="34" charset="-122"/>
                        </a:rPr>
                        <a:t> </a:t>
                      </a:r>
                      <a:r>
                        <a:rPr lang="en-US" altLang="zh-CN" sz="2000" dirty="0">
                          <a:latin typeface="腾讯体 W7" panose="020C08030202040F0204" pitchFamily="34" charset="-122"/>
                          <a:ea typeface="腾讯体 W7" panose="020C08030202040F0204" pitchFamily="34" charset="-122"/>
                        </a:rPr>
                        <a:t>Read</a:t>
                      </a:r>
                      <a:r>
                        <a:rPr lang="zh-CN" altLang="en-US" sz="2000" dirty="0">
                          <a:latin typeface="腾讯体 W7" panose="020C08030202040F0204" pitchFamily="34" charset="-122"/>
                          <a:ea typeface="腾讯体 W7" panose="020C08030202040F0204" pitchFamily="34" charset="-122"/>
                        </a:rPr>
                        <a:t> </a:t>
                      </a:r>
                      <a:r>
                        <a:rPr lang="en-US" altLang="zh-CN" sz="2000" dirty="0">
                          <a:latin typeface="腾讯体 W7" panose="020C08030202040F0204" pitchFamily="34" charset="-122"/>
                          <a:ea typeface="腾讯体 W7" panose="020C08030202040F0204" pitchFamily="34" charset="-122"/>
                        </a:rPr>
                        <a:t>Skew</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A5B: Write Skew</a:t>
                      </a:r>
                      <a:endParaRPr lang="zh-CN" altLang="en-US" sz="20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3872758440"/>
                  </a:ext>
                </a:extLst>
              </a:tr>
              <a:tr h="971319">
                <a:tc>
                  <a:txBody>
                    <a:bodyPr/>
                    <a:lstStyle/>
                    <a:p>
                      <a:r>
                        <a:rPr lang="en-US" altLang="zh-CN" sz="2000" dirty="0">
                          <a:latin typeface="腾讯体 W7" panose="020C08030202040F0204" pitchFamily="34" charset="-122"/>
                          <a:ea typeface="腾讯体 W7" panose="020C08030202040F0204" pitchFamily="34" charset="-122"/>
                        </a:rPr>
                        <a:t>Read Uncommitted</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2472399186"/>
                  </a:ext>
                </a:extLst>
              </a:tr>
              <a:tr h="950354">
                <a:tc>
                  <a:txBody>
                    <a:bodyPr/>
                    <a:lstStyle/>
                    <a:p>
                      <a:r>
                        <a:rPr lang="en-US" altLang="zh-CN" sz="2000" dirty="0">
                          <a:latin typeface="腾讯体 W7" panose="020C08030202040F0204" pitchFamily="34" charset="-122"/>
                          <a:ea typeface="腾讯体 W7" panose="020C08030202040F0204" pitchFamily="34" charset="-122"/>
                        </a:rPr>
                        <a:t>Read Committed</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1892957837"/>
                  </a:ext>
                </a:extLst>
              </a:tr>
              <a:tr h="950354">
                <a:tc>
                  <a:txBody>
                    <a:bodyPr/>
                    <a:lstStyle/>
                    <a:p>
                      <a:r>
                        <a:rPr lang="en-US" altLang="zh-CN" sz="2000" dirty="0">
                          <a:latin typeface="腾讯体 W7" panose="020C08030202040F0204" pitchFamily="34" charset="-122"/>
                          <a:ea typeface="腾讯体 W7" panose="020C08030202040F0204" pitchFamily="34" charset="-122"/>
                        </a:rPr>
                        <a:t>Cursor Stability</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2044968527"/>
                  </a:ext>
                </a:extLst>
              </a:tr>
              <a:tr h="950354">
                <a:tc>
                  <a:txBody>
                    <a:bodyPr/>
                    <a:lstStyle/>
                    <a:p>
                      <a:r>
                        <a:rPr lang="en-US" altLang="zh-CN" sz="2000" dirty="0">
                          <a:latin typeface="腾讯体 W7" panose="020C08030202040F0204" pitchFamily="34" charset="-122"/>
                          <a:ea typeface="腾讯体 W7" panose="020C08030202040F0204" pitchFamily="34" charset="-122"/>
                        </a:rPr>
                        <a:t>Repeatable Read</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1243674886"/>
                  </a:ext>
                </a:extLst>
              </a:tr>
              <a:tr h="950354">
                <a:tc>
                  <a:txBody>
                    <a:bodyPr/>
                    <a:lstStyle/>
                    <a:p>
                      <a:r>
                        <a:rPr lang="en-US" altLang="zh-CN" sz="2000" dirty="0">
                          <a:latin typeface="腾讯体 W7" panose="020C08030202040F0204" pitchFamily="34" charset="-122"/>
                          <a:ea typeface="腾讯体 W7" panose="020C08030202040F0204" pitchFamily="34" charset="-122"/>
                        </a:rPr>
                        <a:t>Snapshot Isolation</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r>
                        <a:rPr lang="en-US" altLang="zh-CN" sz="2000" dirty="0">
                          <a:latin typeface="腾讯体 W7" panose="020C08030202040F0204" pitchFamily="34" charset="-122"/>
                          <a:ea typeface="腾讯体 W7" panose="020C08030202040F0204" pitchFamily="34" charset="-122"/>
                        </a:rPr>
                        <a:t>Possible</a:t>
                      </a:r>
                      <a:endParaRPr lang="zh-CN" altLang="en-US" sz="20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1589896067"/>
                  </a:ext>
                </a:extLst>
              </a:tr>
              <a:tr h="781895">
                <a:tc>
                  <a:txBody>
                    <a:bodyPr/>
                    <a:lstStyle/>
                    <a:p>
                      <a:r>
                        <a:rPr lang="en-US" altLang="zh-CN" sz="2000" dirty="0">
                          <a:latin typeface="腾讯体 W7" panose="020C08030202040F0204" pitchFamily="34" charset="-122"/>
                          <a:ea typeface="腾讯体 W7" panose="020C08030202040F0204" pitchFamily="34" charset="-122"/>
                        </a:rPr>
                        <a:t>Serializable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endParaRPr lang="zh-CN" altLang="en-US" sz="2000" dirty="0">
                        <a:latin typeface="腾讯体 W7" panose="020C08030202040F0204" pitchFamily="34" charset="-122"/>
                        <a:ea typeface="腾讯体 W7" panose="020C08030202040F0204" pitchFamily="34" charset="-122"/>
                      </a:endParaRPr>
                    </a:p>
                  </a:txBody>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000" dirty="0">
                          <a:latin typeface="腾讯体 W7" panose="020C08030202040F0204" pitchFamily="34" charset="-122"/>
                          <a:ea typeface="腾讯体 W7" panose="020C08030202040F0204" pitchFamily="34" charset="-122"/>
                        </a:rPr>
                        <a:t>Not Possible</a:t>
                      </a:r>
                    </a:p>
                    <a:p>
                      <a:pPr marL="0" marR="0" lvl="0" indent="0" defTabSz="914400" eaLnBrk="1" fontAlgn="auto" latinLnBrk="0" hangingPunct="1">
                        <a:lnSpc>
                          <a:spcPct val="100000"/>
                        </a:lnSpc>
                        <a:spcBef>
                          <a:spcPts val="0"/>
                        </a:spcBef>
                        <a:spcAft>
                          <a:spcPts val="0"/>
                        </a:spcAft>
                        <a:buClrTx/>
                        <a:buSzTx/>
                        <a:buFontTx/>
                        <a:buNone/>
                        <a:tabLst/>
                        <a:defRPr/>
                      </a:pPr>
                      <a:endParaRPr lang="zh-CN" altLang="en-US" sz="2000" dirty="0">
                        <a:latin typeface="腾讯体 W7" panose="020C08030202040F0204" pitchFamily="34" charset="-122"/>
                        <a:ea typeface="腾讯体 W7" panose="020C08030202040F0204" pitchFamily="34" charset="-122"/>
                      </a:endParaRPr>
                    </a:p>
                  </a:txBody>
                  <a:tcPr/>
                </a:tc>
                <a:extLst>
                  <a:ext uri="{0D108BD9-81ED-4DB2-BD59-A6C34878D82A}">
                    <a16:rowId xmlns:a16="http://schemas.microsoft.com/office/drawing/2014/main" val="4245579331"/>
                  </a:ext>
                </a:extLst>
              </a:tr>
            </a:tbl>
          </a:graphicData>
        </a:graphic>
      </p:graphicFrame>
      <p:sp>
        <p:nvSpPr>
          <p:cNvPr id="21" name="object 3">
            <a:extLst>
              <a:ext uri="{FF2B5EF4-FFF2-40B4-BE49-F238E27FC236}">
                <a16:creationId xmlns:a16="http://schemas.microsoft.com/office/drawing/2014/main" id="{8C973B71-9097-4328-97E3-98ABA5FBA163}"/>
              </a:ext>
            </a:extLst>
          </p:cNvPr>
          <p:cNvSpPr txBox="1"/>
          <p:nvPr/>
        </p:nvSpPr>
        <p:spPr>
          <a:xfrm>
            <a:off x="139447" y="9393914"/>
            <a:ext cx="11447145" cy="881780"/>
          </a:xfrm>
          <a:prstGeom prst="rect">
            <a:avLst/>
          </a:prstGeom>
        </p:spPr>
        <p:txBody>
          <a:bodyPr vert="horz" wrap="square" lIns="0" tIns="12700" rIns="0" bIns="0" rtlCol="0">
            <a:spAutoFit/>
          </a:bodyPr>
          <a:lstStyle/>
          <a:p>
            <a:pPr marL="12700" marR="5080" algn="just">
              <a:lnSpc>
                <a:spcPct val="150000"/>
              </a:lnSpc>
              <a:spcBef>
                <a:spcPts val="100"/>
              </a:spcBef>
            </a:pPr>
            <a:r>
              <a:rPr lang="en-US" sz="2000" spc="45" dirty="0">
                <a:solidFill>
                  <a:srgbClr val="FFFFFF"/>
                </a:solidFill>
                <a:latin typeface="腾讯体 W7" panose="020C08030202040F0204" pitchFamily="34" charset="-122"/>
                <a:ea typeface="腾讯体 W7" panose="020C08030202040F0204" pitchFamily="34" charset="-122"/>
                <a:cs typeface="WenQuanYi Micro Hei Mono"/>
              </a:rPr>
              <a:t>Reference: Hal Berenson, Philip A. Bernstein, Jim Gray, Jim Melton, Elizabeth J. O'Neil, Patrick E. O'Neil: A Critique of ANSI SQL Isolation Levels. SIGMOD Conference 1995: 1-10</a:t>
            </a:r>
            <a:endParaRPr sz="2000" dirty="0">
              <a:latin typeface="腾讯体 W7" panose="020C08030202040F0204" pitchFamily="34" charset="-122"/>
              <a:ea typeface="腾讯体 W7" panose="020C08030202040F0204" pitchFamily="34" charset="-122"/>
              <a:cs typeface="WenQuanYi Micro Hei Mono"/>
            </a:endParaRPr>
          </a:p>
        </p:txBody>
      </p:sp>
    </p:spTree>
    <p:extLst>
      <p:ext uri="{BB962C8B-B14F-4D97-AF65-F5344CB8AC3E}">
        <p14:creationId xmlns:p14="http://schemas.microsoft.com/office/powerpoint/2010/main" val="40650503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43600" y="4210521"/>
            <a:ext cx="4800600" cy="936154"/>
          </a:xfrm>
          <a:prstGeom prst="rect">
            <a:avLst/>
          </a:prstGeom>
        </p:spPr>
        <p:txBody>
          <a:bodyPr vert="horz" wrap="square" lIns="0" tIns="12700" rIns="0" bIns="0" rtlCol="0">
            <a:spAutoFit/>
          </a:bodyPr>
          <a:lstStyle/>
          <a:p>
            <a:pPr marL="12700">
              <a:lnSpc>
                <a:spcPct val="100000"/>
              </a:lnSpc>
              <a:spcBef>
                <a:spcPts val="100"/>
              </a:spcBef>
            </a:pPr>
            <a:r>
              <a:rPr lang="en-US" altLang="zh-CN" sz="6000" b="1" spc="390" dirty="0">
                <a:latin typeface="腾讯体 W7" panose="020C08030202040F0204" pitchFamily="34" charset="-122"/>
                <a:ea typeface="腾讯体 W7" panose="020C08030202040F0204" pitchFamily="34" charset="-122"/>
                <a:cs typeface="Noto Sans CJK JP Medium"/>
              </a:rPr>
              <a:t>Motivation</a:t>
            </a:r>
            <a:endParaRPr sz="6000" b="1" dirty="0">
              <a:latin typeface="腾讯体 W7" panose="020C08030202040F0204" pitchFamily="34" charset="-122"/>
              <a:ea typeface="腾讯体 W7" panose="020C08030202040F0204" pitchFamily="34" charset="-122"/>
              <a:cs typeface="Noto Sans CJK JP Medium"/>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1800" y="478368"/>
            <a:ext cx="3285000" cy="360000"/>
          </a:xfrm>
          <a:prstGeom prst="rect">
            <a:avLst/>
          </a:prstGeom>
        </p:spPr>
      </p:pic>
    </p:spTree>
    <p:extLst>
      <p:ext uri="{BB962C8B-B14F-4D97-AF65-F5344CB8AC3E}">
        <p14:creationId xmlns:p14="http://schemas.microsoft.com/office/powerpoint/2010/main" val="290117938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mI0OTU3MmZhMmU0OTQyMjQ4Y2NhNzdjY2NiM2Q5OGQ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FFFF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15922</TotalTime>
  <Words>1446</Words>
  <Application>Microsoft Office PowerPoint</Application>
  <PresentationFormat>自定义</PresentationFormat>
  <Paragraphs>228</Paragraphs>
  <Slides>19</Slides>
  <Notes>14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Noto Sans CJK JP Medium</vt:lpstr>
      <vt:lpstr>WenQuanYi Micro Hei Mono</vt:lpstr>
      <vt:lpstr>等线</vt:lpstr>
      <vt:lpstr>腾讯体 W7</vt:lpstr>
      <vt:lpstr>微软雅黑</vt:lpstr>
      <vt:lpstr>Arial</vt:lpstr>
      <vt:lpstr>Calibri</vt:lpstr>
      <vt:lpstr>Office Theme</vt:lpstr>
      <vt:lpstr>Consistency Checking for Transactional Databases</vt:lpstr>
      <vt:lpstr>PowerPoint 演示文稿</vt:lpstr>
      <vt:lpstr>Background</vt:lpstr>
      <vt:lpstr>PowerPoint 演示文稿</vt:lpstr>
      <vt:lpstr>PowerPoint 演示文稿</vt:lpstr>
      <vt:lpstr>PowerPoint 演示文稿</vt:lpstr>
      <vt:lpstr>PowerPoint 演示文稿</vt:lpstr>
      <vt:lpstr>PowerPoint 演示文稿</vt:lpstr>
      <vt:lpstr>Motivation</vt:lpstr>
      <vt:lpstr>PowerPoint 演示文稿</vt:lpstr>
      <vt:lpstr>PowerPoint 演示文稿</vt:lpstr>
      <vt:lpstr>PowerPoint 演示文稿</vt:lpstr>
      <vt:lpstr>Solutions</vt:lpstr>
      <vt:lpstr>PowerPoint 演示文稿</vt:lpstr>
      <vt:lpstr>PowerPoint 演示文稿</vt:lpstr>
      <vt:lpstr>Summary</vt:lpstr>
      <vt:lpstr>PowerPoint 演示文稿</vt:lpstr>
      <vt:lpstr>Thanks</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雨辰 梁</dc:creator>
  <cp:lastModifiedBy>Chen, Yuxing</cp:lastModifiedBy>
  <cp:revision>159</cp:revision>
  <dcterms:created xsi:type="dcterms:W3CDTF">2021-07-27T09:57:00Z</dcterms:created>
  <dcterms:modified xsi:type="dcterms:W3CDTF">2022-09-05T10:21:37Z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2021-07-27T08:00:00Z</vt:filetime>
  </property>
  <property fmtid="{D5CDD505-2E9C-101B-9397-08002B2CF9AE}" pid="3" name="Creator">
    <vt:lpwstr>Microsoft® PowerPoint® for Microsoft 365</vt:lpwstr>
  </property>
  <property fmtid="{D5CDD505-2E9C-101B-9397-08002B2CF9AE}" pid="4" name="LastSaved">
    <vt:filetime>2021-07-27T08:00:00Z</vt:filetime>
  </property>
  <property fmtid="{D5CDD505-2E9C-101B-9397-08002B2CF9AE}" pid="5" name="ICV">
    <vt:lpwstr>71F3B891E53148B29F74618790662157</vt:lpwstr>
  </property>
  <property fmtid="{D5CDD505-2E9C-101B-9397-08002B2CF9AE}" pid="6" name="KSOProductBuildVer">
    <vt:lpwstr>2052-11.1.0.12302</vt:lpwstr>
  </property>
</Properties>
</file>