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2.xml" ContentType="application/vnd.openxmlformats-officedocument.theme+xml"/>
  <Override PartName="/ppt/tags/tag36.xml" ContentType="application/vnd.openxmlformats-officedocument.presentationml.tags+xml"/>
  <Override PartName="/ppt/notesSlides/notesSlide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xml" ContentType="application/vnd.openxmlformats-officedocument.presentationml.notesSlide+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4" r:id="rId3"/>
    <p:sldId id="261" r:id="rId4"/>
    <p:sldId id="273" r:id="rId5"/>
    <p:sldId id="274" r:id="rId6"/>
    <p:sldId id="270" r:id="rId7"/>
    <p:sldId id="275" r:id="rId8"/>
    <p:sldId id="276" r:id="rId9"/>
    <p:sldId id="271" r:id="rId10"/>
    <p:sldId id="277" r:id="rId11"/>
    <p:sldId id="278" r:id="rId12"/>
    <p:sldId id="279" r:id="rId13"/>
    <p:sldId id="280" r:id="rId14"/>
    <p:sldId id="281" r:id="rId15"/>
    <p:sldId id="282" r:id="rId16"/>
    <p:sldId id="283" r:id="rId17"/>
    <p:sldId id="288" r:id="rId18"/>
    <p:sldId id="285" r:id="rId19"/>
    <p:sldId id="272" r:id="rId20"/>
    <p:sldId id="286" r:id="rId21"/>
    <p:sldId id="287" r:id="rId22"/>
    <p:sldId id="284" r:id="rId23"/>
    <p:sldId id="26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1">
          <p15:clr>
            <a:srgbClr val="A4A3A4"/>
          </p15:clr>
        </p15:guide>
        <p15:guide id="2"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A40E1"/>
    <a:srgbClr val="0071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1" autoAdjust="0"/>
    <p:restoredTop sz="62577" autoAdjust="0"/>
  </p:normalViewPr>
  <p:slideViewPr>
    <p:cSldViewPr snapToGrid="0">
      <p:cViewPr varScale="1">
        <p:scale>
          <a:sx n="54" d="100"/>
          <a:sy n="54" d="100"/>
        </p:scale>
        <p:origin x="1764" y="38"/>
      </p:cViewPr>
      <p:guideLst>
        <p:guide orient="horz" pos="2151"/>
        <p:guide pos="384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900" dirty="0"/>
              <a:t>存储模块由一组单元组成，包括数据节点和代理节点。数据节点用于存储副本，在高可用性场景中，一个组通常包含一个主副本和两个次要副本，分布在三个物理节点上。代理节点是辅助模块，主要监控数据节点的健康状况，向</a:t>
            </a:r>
            <a:r>
              <a:rPr lang="en-US" altLang="zh-CN" sz="900" dirty="0" err="1"/>
              <a:t>ZooKeeper</a:t>
            </a:r>
            <a:r>
              <a:rPr lang="zh-CN" altLang="en-US" sz="900" dirty="0"/>
              <a:t>报告心跳信息，报告资源使用情况、表大小、访问频率等，监控主从复制和数据同步，并执行迁移、表一致性检查和镜像备份等任务。数据节点指的是类似</a:t>
            </a:r>
            <a:r>
              <a:rPr lang="en-US" altLang="zh-CN" sz="900" dirty="0" err="1"/>
              <a:t>InnoDB</a:t>
            </a:r>
            <a:r>
              <a:rPr lang="zh-CN" altLang="en-US" sz="900" dirty="0"/>
              <a:t>的存储引擎，主要包括用于缓存数据和索引的缓冲池，用于主从同步和恢复的重做日志。</a:t>
            </a:r>
            <a:endParaRPr lang="en-US" altLang="zh-CN" sz="9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9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900" dirty="0"/>
              <a:t>计算模块包括账户认证、连接管理、</a:t>
            </a:r>
            <a:r>
              <a:rPr lang="en-US" altLang="zh-CN" sz="900" dirty="0"/>
              <a:t>SQL</a:t>
            </a:r>
            <a:r>
              <a:rPr lang="zh-CN" altLang="en-US" sz="900" dirty="0"/>
              <a:t>解析和路由分配。它采用分布式架构和并行计算能力设计。它封装了权限验证、词法分析、语法解析和分布式事务控制等功能。在分布式场景中，</a:t>
            </a:r>
            <a:r>
              <a:rPr lang="en-US" altLang="zh-CN" sz="900" dirty="0"/>
              <a:t>TDSQL</a:t>
            </a:r>
            <a:r>
              <a:rPr lang="zh-CN" altLang="en-US" sz="900" dirty="0"/>
              <a:t>的</a:t>
            </a:r>
            <a:r>
              <a:rPr lang="en-US" altLang="zh-CN" sz="900" dirty="0"/>
              <a:t>SQL</a:t>
            </a:r>
            <a:r>
              <a:rPr lang="zh-CN" altLang="en-US" sz="900" dirty="0"/>
              <a:t>引擎还负责处理分布式事务和维护全局唯一的自增字段。</a:t>
            </a:r>
            <a:endParaRPr lang="en-US" altLang="zh-CN" sz="900"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98310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F"/>
                </a:solidFill>
                <a:effectLst/>
                <a:latin typeface="-apple-system"/>
              </a:rPr>
              <a:t>分布式事务处理通常涉及多轮跨节点通信，因此，往往比较慢。为了提高性能，现有的方法通过将共享访问的分区迁移到同一节点或建立一个包含整个数据库副本的超级节点，将分布式事务转换为单节点事务。然而，基于迁移的方法可能会因等待数据迁移而导致事务被阻塞，而超级节点可能会成为瓶颈。</a:t>
            </a:r>
          </a:p>
          <a:p>
            <a:pPr algn="l"/>
            <a:endParaRPr lang="en-US" altLang="zh-CN" b="0" i="0" dirty="0">
              <a:solidFill>
                <a:srgbClr val="24292F"/>
              </a:solidFill>
              <a:effectLst/>
              <a:latin typeface="-apple-system"/>
            </a:endParaRPr>
          </a:p>
          <a:p>
            <a:pPr algn="l"/>
            <a:r>
              <a:rPr lang="zh-CN" altLang="en-US" b="0" i="0" dirty="0">
                <a:solidFill>
                  <a:srgbClr val="24292F"/>
                </a:solidFill>
                <a:effectLst/>
                <a:latin typeface="-apple-system"/>
              </a:rPr>
              <a:t>在本文中，我们提出了</a:t>
            </a:r>
            <a:r>
              <a:rPr lang="en-US" altLang="zh-CN" b="0" i="0" dirty="0">
                <a:solidFill>
                  <a:srgbClr val="24292F"/>
                </a:solidFill>
                <a:effectLst/>
                <a:latin typeface="-apple-system"/>
              </a:rPr>
              <a:t>Lion</a:t>
            </a:r>
            <a:r>
              <a:rPr lang="zh-CN" altLang="en-US" b="0" i="0" dirty="0">
                <a:solidFill>
                  <a:srgbClr val="24292F"/>
                </a:solidFill>
                <a:effectLst/>
                <a:latin typeface="-apple-system"/>
              </a:rPr>
              <a:t>，一种新的事务处理协议，它利用基于分区的复制来减少分布式事务的发生。受到现代分布式数据库水平分区数据的启发，每个分区都有多个副本，</a:t>
            </a:r>
            <a:r>
              <a:rPr lang="en-US" altLang="zh-CN" b="0" i="0" dirty="0">
                <a:solidFill>
                  <a:srgbClr val="24292F"/>
                </a:solidFill>
                <a:effectLst/>
                <a:latin typeface="-apple-system"/>
              </a:rPr>
              <a:t>Lion</a:t>
            </a:r>
            <a:r>
              <a:rPr lang="zh-CN" altLang="en-US" b="0" i="0" dirty="0">
                <a:solidFill>
                  <a:srgbClr val="24292F"/>
                </a:solidFill>
                <a:effectLst/>
                <a:latin typeface="-apple-system"/>
              </a:rPr>
              <a:t>的目标是为一个节点分配一个来自每个参与给定事务读或写操作的分区的副本。为了确保这样的节点可用，我们提出了一种自适应的副本提供机制，该机制增强了基于</a:t>
            </a:r>
            <a:r>
              <a:rPr lang="en-US" altLang="zh-CN" b="0" i="0" dirty="0">
                <a:solidFill>
                  <a:srgbClr val="24292F"/>
                </a:solidFill>
                <a:effectLst/>
                <a:latin typeface="-apple-system"/>
              </a:rPr>
              <a:t>LSTM</a:t>
            </a:r>
            <a:r>
              <a:rPr lang="zh-CN" altLang="en-US" b="0" i="0" dirty="0">
                <a:solidFill>
                  <a:srgbClr val="24292F"/>
                </a:solidFill>
                <a:effectLst/>
                <a:latin typeface="-apple-system"/>
              </a:rPr>
              <a:t>的工作负载预测算法，以确定定位共享访问分区副本的适当节点。副本位置的调整是预先和异步进行的，从而最小化其对性能的影响。通过采用这种自适应的副本放置策略，我们确保大多数事务可以在单个节点上有效地处理，而无需额外的开销。只有一小部分事务在这样的节点不可用时，需要被视为常规的分布式事务。因此，</a:t>
            </a:r>
            <a:r>
              <a:rPr lang="en-US" altLang="zh-CN" b="0" i="0" dirty="0">
                <a:solidFill>
                  <a:srgbClr val="24292F"/>
                </a:solidFill>
                <a:effectLst/>
                <a:latin typeface="-apple-system"/>
              </a:rPr>
              <a:t>Lion</a:t>
            </a:r>
            <a:r>
              <a:rPr lang="zh-CN" altLang="en-US" b="0" i="0" dirty="0">
                <a:solidFill>
                  <a:srgbClr val="24292F"/>
                </a:solidFill>
                <a:effectLst/>
                <a:latin typeface="-apple-system"/>
              </a:rPr>
              <a:t>有效地最小化了分布式事务，同时避免了由数据迁移或超级节点的创建引起的任何中断。我们进行了大量的实验，将</a:t>
            </a:r>
            <a:r>
              <a:rPr lang="en-US" altLang="zh-CN" b="0" i="0" dirty="0">
                <a:solidFill>
                  <a:srgbClr val="24292F"/>
                </a:solidFill>
                <a:effectLst/>
                <a:latin typeface="-apple-system"/>
              </a:rPr>
              <a:t>Lion</a:t>
            </a:r>
            <a:r>
              <a:rPr lang="zh-CN" altLang="en-US" b="0" i="0" dirty="0">
                <a:solidFill>
                  <a:srgbClr val="24292F"/>
                </a:solidFill>
                <a:effectLst/>
                <a:latin typeface="-apple-system"/>
              </a:rPr>
              <a:t>与各种事务处理协议进行比较。结果显示，与这些最先进的方法相比，</a:t>
            </a:r>
            <a:r>
              <a:rPr lang="en-US" altLang="zh-CN" b="0" i="0" dirty="0">
                <a:solidFill>
                  <a:srgbClr val="24292F"/>
                </a:solidFill>
                <a:effectLst/>
                <a:latin typeface="-apple-system"/>
              </a:rPr>
              <a:t>Lion</a:t>
            </a:r>
            <a:r>
              <a:rPr lang="zh-CN" altLang="en-US" b="0" i="0" dirty="0">
                <a:solidFill>
                  <a:srgbClr val="24292F"/>
                </a:solidFill>
                <a:effectLst/>
                <a:latin typeface="-apple-system"/>
              </a:rPr>
              <a:t>的吞吐量提高了最多</a:t>
            </a:r>
            <a:r>
              <a:rPr lang="en-US" altLang="zh-CN" b="0" i="0" dirty="0">
                <a:solidFill>
                  <a:srgbClr val="24292F"/>
                </a:solidFill>
                <a:effectLst/>
                <a:latin typeface="-apple-system"/>
              </a:rPr>
              <a:t>2.7</a:t>
            </a:r>
            <a:r>
              <a:rPr lang="zh-CN" altLang="en-US" b="0" i="0" dirty="0">
                <a:solidFill>
                  <a:srgbClr val="24292F"/>
                </a:solidFill>
                <a:effectLst/>
                <a:latin typeface="-apple-system"/>
              </a:rPr>
              <a:t>倍，可扩展性提高了</a:t>
            </a:r>
            <a:r>
              <a:rPr lang="en-US" altLang="zh-CN" b="0" i="0" dirty="0">
                <a:solidFill>
                  <a:srgbClr val="24292F"/>
                </a:solidFill>
                <a:effectLst/>
                <a:latin typeface="-apple-system"/>
              </a:rPr>
              <a:t>76.4%</a:t>
            </a:r>
            <a:r>
              <a:rPr lang="zh-CN" altLang="en-US" b="0" i="0" dirty="0">
                <a:solidFill>
                  <a:srgbClr val="24292F"/>
                </a:solidFill>
                <a:effectLst/>
                <a:latin typeface="-apple-system"/>
              </a:rPr>
              <a:t>。</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altLang="zh-CN" sz="1200" dirty="0">
              <a:latin typeface="Microsoft YaHei" panose="020B0503020204020204" pitchFamily="34" charset="-122"/>
              <a:ea typeface="Microsoft YaHei"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408426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4292F"/>
                </a:solidFill>
                <a:effectLst/>
                <a:latin typeface="-apple-system"/>
              </a:rPr>
              <a:t>数据库系统中的索引可能会消耗大量内存。当它们变得过大以至于无法全部存放在内存中时，必须将索引的选定部分卸载到二级存储中。在设计跨内存和磁盘的可扩展索引中存在许多挑战。首先，必须解耦索引的内存部分和磁盘部分的设计，以便可以独立地为每个设备做出最佳选择。其次，必须精心设计内存部分向磁盘的选择性卸载，以最大化内存访问的机会并产生最友好的磁盘</a:t>
            </a:r>
            <a:r>
              <a:rPr lang="en-US" altLang="zh-CN" b="0" i="0" dirty="0">
                <a:solidFill>
                  <a:srgbClr val="24292F"/>
                </a:solidFill>
                <a:effectLst/>
                <a:latin typeface="-apple-system"/>
              </a:rPr>
              <a:t>I/O</a:t>
            </a:r>
            <a:r>
              <a:rPr lang="zh-CN" altLang="en-US" b="0" i="0" dirty="0">
                <a:solidFill>
                  <a:srgbClr val="24292F"/>
                </a:solidFill>
                <a:effectLst/>
                <a:latin typeface="-apple-system"/>
              </a:rPr>
              <a:t>访问。第三，必须优化从磁盘重新加载索引并保留在内存中的策略，以实现最高的内存效率。</a:t>
            </a:r>
          </a:p>
          <a:p>
            <a:pPr algn="l"/>
            <a:r>
              <a:rPr lang="zh-CN" altLang="en-US" b="0" i="0" dirty="0">
                <a:solidFill>
                  <a:srgbClr val="24292F"/>
                </a:solidFill>
                <a:effectLst/>
                <a:latin typeface="-apple-system"/>
              </a:rPr>
              <a:t>在本文中，我们提出了一个名为</a:t>
            </a:r>
            <a:r>
              <a:rPr lang="en-US" altLang="zh-CN" b="0" i="0" dirty="0" err="1">
                <a:solidFill>
                  <a:srgbClr val="24292F"/>
                </a:solidFill>
                <a:effectLst/>
                <a:latin typeface="-apple-system"/>
              </a:rPr>
              <a:t>IndeXY</a:t>
            </a:r>
            <a:r>
              <a:rPr lang="zh-CN" altLang="en-US" b="0" i="0" dirty="0">
                <a:solidFill>
                  <a:srgbClr val="24292F"/>
                </a:solidFill>
                <a:effectLst/>
                <a:latin typeface="-apple-system"/>
              </a:rPr>
              <a:t>的内存</a:t>
            </a:r>
            <a:r>
              <a:rPr lang="en-US" altLang="zh-CN" b="0" i="0" dirty="0">
                <a:solidFill>
                  <a:srgbClr val="24292F"/>
                </a:solidFill>
                <a:effectLst/>
                <a:latin typeface="-apple-system"/>
              </a:rPr>
              <a:t>-</a:t>
            </a:r>
            <a:r>
              <a:rPr lang="zh-CN" altLang="en-US" b="0" i="0" dirty="0">
                <a:solidFill>
                  <a:srgbClr val="24292F"/>
                </a:solidFill>
                <a:effectLst/>
                <a:latin typeface="-apple-system"/>
              </a:rPr>
              <a:t>磁盘跨越索引设计，以有效地应对这些挑战。</a:t>
            </a:r>
            <a:r>
              <a:rPr lang="en-US" altLang="zh-CN" b="0" i="0" dirty="0" err="1">
                <a:solidFill>
                  <a:srgbClr val="24292F"/>
                </a:solidFill>
                <a:effectLst/>
                <a:latin typeface="-apple-system"/>
              </a:rPr>
              <a:t>IndeXY</a:t>
            </a:r>
            <a:r>
              <a:rPr lang="zh-CN" altLang="en-US" b="0" i="0" dirty="0">
                <a:solidFill>
                  <a:srgbClr val="24292F"/>
                </a:solidFill>
                <a:effectLst/>
                <a:latin typeface="-apple-system"/>
              </a:rPr>
              <a:t>的特点在于它是一个框架，允许单独采用内存索引设计和被认为对其工作负载最有效的磁盘数据组织和访问方案。这个框架不仅仅是另一个跨内存和磁盘的一刀切索引，它提供了精心设计的机制和策略，将选定的内存索引（索引</a:t>
            </a:r>
            <a:r>
              <a:rPr lang="en-US" altLang="zh-CN" b="0" i="0" dirty="0">
                <a:solidFill>
                  <a:srgbClr val="24292F"/>
                </a:solidFill>
                <a:effectLst/>
                <a:latin typeface="-apple-system"/>
              </a:rPr>
              <a:t>X</a:t>
            </a:r>
            <a:r>
              <a:rPr lang="zh-CN" altLang="en-US" b="0" i="0" dirty="0">
                <a:solidFill>
                  <a:srgbClr val="24292F"/>
                </a:solidFill>
                <a:effectLst/>
                <a:latin typeface="-apple-system"/>
              </a:rPr>
              <a:t>）和磁盘索引（索引</a:t>
            </a:r>
            <a:r>
              <a:rPr lang="en-US" altLang="zh-CN" b="0" i="0" dirty="0">
                <a:solidFill>
                  <a:srgbClr val="24292F"/>
                </a:solidFill>
                <a:effectLst/>
                <a:latin typeface="-apple-system"/>
              </a:rPr>
              <a:t>Y</a:t>
            </a:r>
            <a:r>
              <a:rPr lang="zh-CN" altLang="en-US" b="0" i="0" dirty="0">
                <a:solidFill>
                  <a:srgbClr val="24292F"/>
                </a:solidFill>
                <a:effectLst/>
                <a:latin typeface="-apple-system"/>
              </a:rPr>
              <a:t>）整合成一个可扩展的索引（</a:t>
            </a:r>
            <a:r>
              <a:rPr lang="en-US" altLang="zh-CN" b="0" i="0" dirty="0" err="1">
                <a:solidFill>
                  <a:srgbClr val="24292F"/>
                </a:solidFill>
                <a:effectLst/>
                <a:latin typeface="-apple-system"/>
              </a:rPr>
              <a:t>IndeXY</a:t>
            </a:r>
            <a:r>
              <a:rPr lang="zh-CN" altLang="en-US" b="0" i="0" dirty="0">
                <a:solidFill>
                  <a:srgbClr val="24292F"/>
                </a:solidFill>
                <a:effectLst/>
                <a:latin typeface="-apple-system"/>
              </a:rPr>
              <a:t>）。</a:t>
            </a:r>
          </a:p>
          <a:p>
            <a:pPr algn="l"/>
            <a:r>
              <a:rPr lang="zh-CN" altLang="en-US" b="0" i="0" dirty="0">
                <a:solidFill>
                  <a:srgbClr val="24292F"/>
                </a:solidFill>
                <a:effectLst/>
                <a:latin typeface="-apple-system"/>
              </a:rPr>
              <a:t>我们已经用替代的内存索引（</a:t>
            </a:r>
            <a:r>
              <a:rPr lang="en-US" altLang="zh-CN" b="0" i="0" dirty="0">
                <a:solidFill>
                  <a:srgbClr val="24292F"/>
                </a:solidFill>
                <a:effectLst/>
                <a:latin typeface="-apple-system"/>
              </a:rPr>
              <a:t>ART</a:t>
            </a:r>
            <a:r>
              <a:rPr lang="zh-CN" altLang="en-US" b="0" i="0" dirty="0">
                <a:solidFill>
                  <a:srgbClr val="24292F"/>
                </a:solidFill>
                <a:effectLst/>
                <a:latin typeface="-apple-system"/>
              </a:rPr>
              <a:t>树或</a:t>
            </a:r>
            <a:r>
              <a:rPr lang="en-US" altLang="zh-CN" b="0" i="0" dirty="0">
                <a:solidFill>
                  <a:srgbClr val="24292F"/>
                </a:solidFill>
                <a:effectLst/>
                <a:latin typeface="-apple-system"/>
              </a:rPr>
              <a:t>B+</a:t>
            </a:r>
            <a:r>
              <a:rPr lang="zh-CN" altLang="en-US" b="0" i="0" dirty="0">
                <a:solidFill>
                  <a:srgbClr val="24292F"/>
                </a:solidFill>
                <a:effectLst/>
                <a:latin typeface="-apple-system"/>
              </a:rPr>
              <a:t>树）和替代的磁盘索引（</a:t>
            </a:r>
            <a:r>
              <a:rPr lang="en-US" altLang="zh-CN" b="0" i="0" dirty="0">
                <a:solidFill>
                  <a:srgbClr val="24292F"/>
                </a:solidFill>
                <a:effectLst/>
                <a:latin typeface="-apple-system"/>
              </a:rPr>
              <a:t>LSM</a:t>
            </a:r>
            <a:r>
              <a:rPr lang="zh-CN" altLang="en-US" b="0" i="0" dirty="0">
                <a:solidFill>
                  <a:srgbClr val="24292F"/>
                </a:solidFill>
                <a:effectLst/>
                <a:latin typeface="-apple-system"/>
              </a:rPr>
              <a:t>树或</a:t>
            </a:r>
            <a:r>
              <a:rPr lang="en-US" altLang="zh-CN" b="0" i="0" dirty="0">
                <a:solidFill>
                  <a:srgbClr val="24292F"/>
                </a:solidFill>
                <a:effectLst/>
                <a:latin typeface="-apple-system"/>
              </a:rPr>
              <a:t>B+</a:t>
            </a:r>
            <a:r>
              <a:rPr lang="zh-CN" altLang="en-US" b="0" i="0" dirty="0">
                <a:solidFill>
                  <a:srgbClr val="24292F"/>
                </a:solidFill>
                <a:effectLst/>
                <a:latin typeface="-apple-system"/>
              </a:rPr>
              <a:t>树）实现了</a:t>
            </a:r>
            <a:r>
              <a:rPr lang="en-US" altLang="zh-CN" b="0" i="0" dirty="0" err="1">
                <a:solidFill>
                  <a:srgbClr val="24292F"/>
                </a:solidFill>
                <a:effectLst/>
                <a:latin typeface="-apple-system"/>
              </a:rPr>
              <a:t>IndeXY</a:t>
            </a:r>
            <a:r>
              <a:rPr lang="zh-CN" altLang="en-US" b="0" i="0" dirty="0">
                <a:solidFill>
                  <a:srgbClr val="24292F"/>
                </a:solidFill>
                <a:effectLst/>
                <a:latin typeface="-apple-system"/>
              </a:rPr>
              <a:t>。作为一个轶事般的例子，实验显示，将</a:t>
            </a:r>
            <a:r>
              <a:rPr lang="en-US" altLang="zh-CN" b="0" i="0" dirty="0">
                <a:solidFill>
                  <a:srgbClr val="24292F"/>
                </a:solidFill>
                <a:effectLst/>
                <a:latin typeface="-apple-system"/>
              </a:rPr>
              <a:t>ART</a:t>
            </a:r>
            <a:r>
              <a:rPr lang="zh-CN" altLang="en-US" b="0" i="0" dirty="0">
                <a:solidFill>
                  <a:srgbClr val="24292F"/>
                </a:solidFill>
                <a:effectLst/>
                <a:latin typeface="-apple-system"/>
              </a:rPr>
              <a:t>树和</a:t>
            </a:r>
            <a:r>
              <a:rPr lang="en-US" altLang="zh-CN" b="0" i="0" dirty="0">
                <a:solidFill>
                  <a:srgbClr val="24292F"/>
                </a:solidFill>
                <a:effectLst/>
                <a:latin typeface="-apple-system"/>
              </a:rPr>
              <a:t>LSM</a:t>
            </a:r>
            <a:r>
              <a:rPr lang="zh-CN" altLang="en-US" b="0" i="0" dirty="0">
                <a:solidFill>
                  <a:srgbClr val="24292F"/>
                </a:solidFill>
                <a:effectLst/>
                <a:latin typeface="-apple-system"/>
              </a:rPr>
              <a:t>树集成到框架中，可以在使用</a:t>
            </a:r>
            <a:r>
              <a:rPr lang="en-US" altLang="zh-CN" b="0" i="0" dirty="0">
                <a:solidFill>
                  <a:srgbClr val="24292F"/>
                </a:solidFill>
                <a:effectLst/>
                <a:latin typeface="-apple-system"/>
              </a:rPr>
              <a:t>B+</a:t>
            </a:r>
            <a:r>
              <a:rPr lang="zh-CN" altLang="en-US" b="0" i="0" dirty="0">
                <a:solidFill>
                  <a:srgbClr val="24292F"/>
                </a:solidFill>
                <a:effectLst/>
                <a:latin typeface="-apple-system"/>
              </a:rPr>
              <a:t>树索引的内存和磁盘的</a:t>
            </a:r>
            <a:r>
              <a:rPr lang="en-US" altLang="zh-CN" b="0" i="0" dirty="0" err="1">
                <a:solidFill>
                  <a:srgbClr val="24292F"/>
                </a:solidFill>
                <a:effectLst/>
                <a:latin typeface="-apple-system"/>
              </a:rPr>
              <a:t>LeanStore</a:t>
            </a:r>
            <a:r>
              <a:rPr lang="zh-CN" altLang="en-US" b="0" i="0" dirty="0">
                <a:solidFill>
                  <a:srgbClr val="24292F"/>
                </a:solidFill>
                <a:effectLst/>
                <a:latin typeface="-apple-system"/>
              </a:rPr>
              <a:t>上，对</a:t>
            </a:r>
            <a:r>
              <a:rPr lang="en-US" altLang="zh-CN" b="0" i="0" dirty="0">
                <a:solidFill>
                  <a:srgbClr val="24292F"/>
                </a:solidFill>
                <a:effectLst/>
                <a:latin typeface="-apple-system"/>
              </a:rPr>
              <a:t>TPC-C</a:t>
            </a:r>
            <a:r>
              <a:rPr lang="zh-CN" altLang="en-US" b="0" i="0" dirty="0">
                <a:solidFill>
                  <a:srgbClr val="24292F"/>
                </a:solidFill>
                <a:effectLst/>
                <a:latin typeface="-apple-system"/>
              </a:rPr>
              <a:t>工作负载提高高达</a:t>
            </a:r>
            <a:r>
              <a:rPr lang="en-US" altLang="zh-CN" b="0" i="0" dirty="0">
                <a:solidFill>
                  <a:srgbClr val="24292F"/>
                </a:solidFill>
                <a:effectLst/>
                <a:latin typeface="-apple-system"/>
              </a:rPr>
              <a:t>8.6</a:t>
            </a:r>
            <a:r>
              <a:rPr lang="zh-CN" altLang="en-US" b="0" i="0" dirty="0">
                <a:solidFill>
                  <a:srgbClr val="24292F"/>
                </a:solidFill>
                <a:effectLst/>
                <a:latin typeface="-apple-system"/>
              </a:rPr>
              <a:t>倍的吞吐量，并且可以提高几乎所有</a:t>
            </a:r>
            <a:r>
              <a:rPr lang="en-US" altLang="zh-CN" b="0" i="0" dirty="0">
                <a:solidFill>
                  <a:srgbClr val="24292F"/>
                </a:solidFill>
                <a:effectLst/>
                <a:latin typeface="-apple-system"/>
              </a:rPr>
              <a:t>YCSB</a:t>
            </a:r>
            <a:r>
              <a:rPr lang="zh-CN" altLang="en-US" b="0" i="0" dirty="0">
                <a:solidFill>
                  <a:srgbClr val="24292F"/>
                </a:solidFill>
                <a:effectLst/>
                <a:latin typeface="-apple-system"/>
              </a:rPr>
              <a:t>工作负载的性能。</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4247565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376593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slideMaster" Target="../slideMasters/slideMaster1.xml"/><Relationship Id="rId4" Type="http://schemas.openxmlformats.org/officeDocument/2006/relationships/tags" Target="../tags/tag3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slideMaster" Target="../slideMasters/slideMaster1.xml"/><Relationship Id="rId4" Type="http://schemas.openxmlformats.org/officeDocument/2006/relationships/tags" Target="../tags/tag1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Master" Target="../slideMasters/slideMaster1.xml"/><Relationship Id="rId5" Type="http://schemas.openxmlformats.org/officeDocument/2006/relationships/tags" Target="../tags/tag26.xml"/><Relationship Id="rId4" Type="http://schemas.openxmlformats.org/officeDocument/2006/relationships/tags" Target="../tags/tag2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5" descr="G:\制作文件-青\0413数据库PPT\数据库KV-PPT封面C.jpg数据库KV-PPT封面C"/>
          <p:cNvPicPr>
            <a:picLocks noChangeAspect="1"/>
          </p:cNvPicPr>
          <p:nvPr userDrawn="1">
            <p:custDataLst>
              <p:tags r:id="rId1"/>
            </p:custDataLst>
          </p:nvPr>
        </p:nvPicPr>
        <p:blipFill>
          <a:blip r:embed="rId3"/>
          <a:srcRect/>
          <a:stretch>
            <a:fillRect/>
          </a:stretch>
        </p:blipFill>
        <p:spPr>
          <a:xfrm>
            <a:off x="-317" y="-4762"/>
            <a:ext cx="12190095" cy="6861175"/>
          </a:xfrm>
          <a:prstGeom prst="rect">
            <a:avLst/>
          </a:prstGeom>
        </p:spPr>
      </p:pic>
      <p:pic>
        <p:nvPicPr>
          <p:cNvPr id="7" name="图片 6" descr="资源 2@950x"/>
          <p:cNvPicPr>
            <a:picLocks noChangeAspect="1"/>
          </p:cNvPicPr>
          <p:nvPr userDrawn="1"/>
        </p:nvPicPr>
        <p:blipFill>
          <a:blip r:embed="rId4"/>
          <a:stretch>
            <a:fillRect/>
          </a:stretch>
        </p:blipFill>
        <p:spPr>
          <a:xfrm>
            <a:off x="624840" y="403860"/>
            <a:ext cx="1318895" cy="2844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2024/7/9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12" name="图片 11" descr="E:\桌面\分割d.jpg分割d"/>
          <p:cNvPicPr>
            <a:picLocks noChangeAspect="1"/>
          </p:cNvPicPr>
          <p:nvPr userDrawn="1">
            <p:custDataLst>
              <p:tags r:id="rId1"/>
            </p:custDataLst>
          </p:nvPr>
        </p:nvPicPr>
        <p:blipFill>
          <a:blip r:embed="rId3"/>
          <a:srcRect/>
          <a:stretch>
            <a:fillRect/>
          </a:stretch>
        </p:blipFill>
        <p:spPr>
          <a:xfrm>
            <a:off x="10796" y="-1270"/>
            <a:ext cx="12188190" cy="685419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7" name="图片 6" descr="资源 1@950x"/>
          <p:cNvPicPr>
            <a:picLocks noChangeAspect="1"/>
          </p:cNvPicPr>
          <p:nvPr userDrawn="1"/>
        </p:nvPicPr>
        <p:blipFill>
          <a:blip r:embed="rId2"/>
          <a:stretch>
            <a:fillRect/>
          </a:stretch>
        </p:blipFill>
        <p:spPr>
          <a:xfrm>
            <a:off x="10931320" y="247650"/>
            <a:ext cx="900000" cy="194200"/>
          </a:xfrm>
          <a:prstGeom prst="rect">
            <a:avLst/>
          </a:prstGeom>
        </p:spPr>
      </p:pic>
      <p:grpSp>
        <p:nvGrpSpPr>
          <p:cNvPr id="15" name="组合 14"/>
          <p:cNvGrpSpPr/>
          <p:nvPr userDrawn="1"/>
        </p:nvGrpSpPr>
        <p:grpSpPr>
          <a:xfrm>
            <a:off x="0" y="574675"/>
            <a:ext cx="445135" cy="300990"/>
            <a:chOff x="132" y="987"/>
            <a:chExt cx="701" cy="474"/>
          </a:xfrm>
        </p:grpSpPr>
        <p:sp>
          <p:nvSpPr>
            <p:cNvPr id="8" name="矩形 7"/>
            <p:cNvSpPr/>
            <p:nvPr/>
          </p:nvSpPr>
          <p:spPr>
            <a:xfrm>
              <a:off x="132" y="1145"/>
              <a:ext cx="542" cy="316"/>
            </a:xfrm>
            <a:prstGeom prst="rect">
              <a:avLst/>
            </a:prstGeom>
            <a:solidFill>
              <a:srgbClr val="007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58" y="987"/>
              <a:ext cx="275" cy="278"/>
            </a:xfrm>
            <a:prstGeom prst="rect">
              <a:avLst/>
            </a:prstGeom>
            <a:solidFill>
              <a:srgbClr val="007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58" y="1145"/>
              <a:ext cx="120" cy="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1A40E1"/>
        </a:solidFill>
        <a:effectLst/>
      </p:bgPr>
    </p:bg>
    <p:spTree>
      <p:nvGrpSpPr>
        <p:cNvPr id="1" name=""/>
        <p:cNvGrpSpPr/>
        <p:nvPr/>
      </p:nvGrpSpPr>
      <p:grpSpPr>
        <a:xfrm>
          <a:off x="0" y="0"/>
          <a:ext cx="0" cy="0"/>
          <a:chOff x="0" y="0"/>
          <a:chExt cx="0" cy="0"/>
        </a:xfrm>
      </p:grpSpPr>
      <p:grpSp>
        <p:nvGrpSpPr>
          <p:cNvPr id="15" name="组合 14"/>
          <p:cNvGrpSpPr/>
          <p:nvPr userDrawn="1"/>
        </p:nvGrpSpPr>
        <p:grpSpPr>
          <a:xfrm>
            <a:off x="0" y="574675"/>
            <a:ext cx="445135" cy="300990"/>
            <a:chOff x="132" y="987"/>
            <a:chExt cx="701" cy="474"/>
          </a:xfrm>
        </p:grpSpPr>
        <p:sp>
          <p:nvSpPr>
            <p:cNvPr id="10" name="矩形 9"/>
            <p:cNvSpPr/>
            <p:nvPr/>
          </p:nvSpPr>
          <p:spPr>
            <a:xfrm>
              <a:off x="132" y="1145"/>
              <a:ext cx="542" cy="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58" y="987"/>
              <a:ext cx="275" cy="278"/>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8" y="1145"/>
              <a:ext cx="120" cy="120"/>
            </a:xfrm>
            <a:prstGeom prst="rect">
              <a:avLst/>
            </a:prstGeom>
            <a:solidFill>
              <a:srgbClr val="1A40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 name="图片 18" descr="资源 2@950x"/>
          <p:cNvPicPr>
            <a:picLocks noChangeAspect="1"/>
          </p:cNvPicPr>
          <p:nvPr userDrawn="1"/>
        </p:nvPicPr>
        <p:blipFill>
          <a:blip r:embed="rId2"/>
          <a:stretch>
            <a:fillRect/>
          </a:stretch>
        </p:blipFill>
        <p:spPr>
          <a:xfrm>
            <a:off x="10915650" y="247015"/>
            <a:ext cx="900000" cy="19412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图片 9" descr="G:\制作文件-青\0413数据库PPT\封底.jpg封底"/>
          <p:cNvPicPr>
            <a:picLocks noChangeAspect="1"/>
          </p:cNvPicPr>
          <p:nvPr userDrawn="1"/>
        </p:nvPicPr>
        <p:blipFill>
          <a:blip r:embed="rId2"/>
          <a:srcRect/>
          <a:stretch>
            <a:fillRect/>
          </a:stretch>
        </p:blipFill>
        <p:spPr>
          <a:xfrm>
            <a:off x="-6350" y="-25400"/>
            <a:ext cx="12231370" cy="6881495"/>
          </a:xfrm>
          <a:prstGeom prst="rect">
            <a:avLst/>
          </a:prstGeom>
        </p:spPr>
      </p:pic>
      <p:pic>
        <p:nvPicPr>
          <p:cNvPr id="11" name="图片 10" descr="资源 2@950x"/>
          <p:cNvPicPr>
            <a:picLocks noChangeAspect="1"/>
          </p:cNvPicPr>
          <p:nvPr userDrawn="1"/>
        </p:nvPicPr>
        <p:blipFill>
          <a:blip r:embed="rId3"/>
          <a:stretch>
            <a:fillRect/>
          </a:stretch>
        </p:blipFill>
        <p:spPr>
          <a:xfrm>
            <a:off x="624840" y="403860"/>
            <a:ext cx="1318895" cy="284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2024/7/9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2024/7/9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2024/7/9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2024/7/9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2024/7/9</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4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8.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50.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emf"/><Relationship Id="rId3" Type="http://schemas.openxmlformats.org/officeDocument/2006/relationships/notesSlide" Target="../notesSlides/notesSlide4.xml"/><Relationship Id="rId7" Type="http://schemas.openxmlformats.org/officeDocument/2006/relationships/image" Target="../media/image34.emf"/><Relationship Id="rId12" Type="http://schemas.openxmlformats.org/officeDocument/2006/relationships/image" Target="../media/image39.emf"/><Relationship Id="rId2" Type="http://schemas.openxmlformats.org/officeDocument/2006/relationships/slideLayout" Target="../slideLayouts/slideLayout3.xml"/><Relationship Id="rId1" Type="http://schemas.openxmlformats.org/officeDocument/2006/relationships/tags" Target="../tags/tag53.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5" Type="http://schemas.openxmlformats.org/officeDocument/2006/relationships/image" Target="../media/image4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 Id="rId14" Type="http://schemas.openxmlformats.org/officeDocument/2006/relationships/image" Target="../media/image41.em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56.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ags" Target="../tags/tag4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4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9"/>
          <p:cNvSpPr txBox="1"/>
          <p:nvPr/>
        </p:nvSpPr>
        <p:spPr>
          <a:xfrm>
            <a:off x="461645" y="1290955"/>
            <a:ext cx="8381272" cy="1879677"/>
          </a:xfrm>
          <a:prstGeom prst="rect">
            <a:avLst/>
          </a:prstGeom>
          <a:noFill/>
        </p:spPr>
        <p:txBody>
          <a:bodyPr wrap="square" lIns="32699" tIns="16349" rIns="32699" bIns="16349" rtlCol="0">
            <a:spAutoFit/>
          </a:bodyPr>
          <a:lstStyle>
            <a:defPPr>
              <a:defRPr lang="zh-CN"/>
            </a:defPPr>
            <a:lvl1pPr marL="0" algn="l" defTabSz="327025" rtl="0" eaLnBrk="1" latinLnBrk="0" hangingPunct="1">
              <a:defRPr sz="600" kern="1200">
                <a:solidFill>
                  <a:schemeClr val="tx1"/>
                </a:solidFill>
                <a:latin typeface="+mn-lt"/>
                <a:ea typeface="+mn-ea"/>
                <a:cs typeface="+mn-cs"/>
              </a:defRPr>
            </a:lvl1pPr>
            <a:lvl2pPr marL="163195" algn="l" defTabSz="327025" rtl="0" eaLnBrk="1" latinLnBrk="0" hangingPunct="1">
              <a:defRPr sz="600" kern="1200">
                <a:solidFill>
                  <a:schemeClr val="tx1"/>
                </a:solidFill>
                <a:latin typeface="+mn-lt"/>
                <a:ea typeface="+mn-ea"/>
                <a:cs typeface="+mn-cs"/>
              </a:defRPr>
            </a:lvl2pPr>
            <a:lvl3pPr marL="327025" algn="l" defTabSz="327025" rtl="0" eaLnBrk="1" latinLnBrk="0" hangingPunct="1">
              <a:defRPr sz="600" kern="1200">
                <a:solidFill>
                  <a:schemeClr val="tx1"/>
                </a:solidFill>
                <a:latin typeface="+mn-lt"/>
                <a:ea typeface="+mn-ea"/>
                <a:cs typeface="+mn-cs"/>
              </a:defRPr>
            </a:lvl3pPr>
            <a:lvl4pPr marL="490220" algn="l" defTabSz="327025" rtl="0" eaLnBrk="1" latinLnBrk="0" hangingPunct="1">
              <a:defRPr sz="600" kern="1200">
                <a:solidFill>
                  <a:schemeClr val="tx1"/>
                </a:solidFill>
                <a:latin typeface="+mn-lt"/>
                <a:ea typeface="+mn-ea"/>
                <a:cs typeface="+mn-cs"/>
              </a:defRPr>
            </a:lvl4pPr>
            <a:lvl5pPr marL="654050" algn="l" defTabSz="327025" rtl="0" eaLnBrk="1" latinLnBrk="0" hangingPunct="1">
              <a:defRPr sz="600" kern="1200">
                <a:solidFill>
                  <a:schemeClr val="tx1"/>
                </a:solidFill>
                <a:latin typeface="+mn-lt"/>
                <a:ea typeface="+mn-ea"/>
                <a:cs typeface="+mn-cs"/>
              </a:defRPr>
            </a:lvl5pPr>
            <a:lvl6pPr marL="817245" algn="l" defTabSz="327025" rtl="0" eaLnBrk="1" latinLnBrk="0" hangingPunct="1">
              <a:defRPr sz="600" kern="1200">
                <a:solidFill>
                  <a:schemeClr val="tx1"/>
                </a:solidFill>
                <a:latin typeface="+mn-lt"/>
                <a:ea typeface="+mn-ea"/>
                <a:cs typeface="+mn-cs"/>
              </a:defRPr>
            </a:lvl6pPr>
            <a:lvl7pPr marL="981075" algn="l" defTabSz="327025" rtl="0" eaLnBrk="1" latinLnBrk="0" hangingPunct="1">
              <a:defRPr sz="600" kern="1200">
                <a:solidFill>
                  <a:schemeClr val="tx1"/>
                </a:solidFill>
                <a:latin typeface="+mn-lt"/>
                <a:ea typeface="+mn-ea"/>
                <a:cs typeface="+mn-cs"/>
              </a:defRPr>
            </a:lvl7pPr>
            <a:lvl8pPr marL="1144270" algn="l" defTabSz="327025" rtl="0" eaLnBrk="1" latinLnBrk="0" hangingPunct="1">
              <a:defRPr sz="600" kern="1200">
                <a:solidFill>
                  <a:schemeClr val="tx1"/>
                </a:solidFill>
                <a:latin typeface="+mn-lt"/>
                <a:ea typeface="+mn-ea"/>
                <a:cs typeface="+mn-cs"/>
              </a:defRPr>
            </a:lvl8pPr>
            <a:lvl9pPr marL="1308100" algn="l" defTabSz="327025" rtl="0" eaLnBrk="1" latinLnBrk="0" hangingPunct="1">
              <a:defRPr sz="600" kern="1200">
                <a:solidFill>
                  <a:schemeClr val="tx1"/>
                </a:solidFill>
                <a:latin typeface="+mn-lt"/>
                <a:ea typeface="+mn-ea"/>
                <a:cs typeface="+mn-cs"/>
              </a:defRPr>
            </a:lvl9pPr>
          </a:lstStyle>
          <a:p>
            <a:r>
              <a:rPr kumimoji="1" lang="zh-CN" altLang="en-US" sz="5400" spc="-200" dirty="0">
                <a:solidFill>
                  <a:schemeClr val="bg1"/>
                </a:solidFill>
                <a:uFillTx/>
                <a:latin typeface="腾讯体 W7" panose="020C08030202040F0204" charset="-122"/>
                <a:ea typeface="腾讯体 W7" panose="020C08030202040F0204" charset="-122"/>
                <a:cs typeface="腾讯体 W7" panose="020C08030202040F0204" charset="-122"/>
              </a:rPr>
              <a:t>腾讯云数据库</a:t>
            </a:r>
            <a:r>
              <a:rPr kumimoji="1" lang="en-US" altLang="zh-CN" sz="5400" spc="-200" dirty="0">
                <a:solidFill>
                  <a:schemeClr val="bg1"/>
                </a:solidFill>
                <a:uFillTx/>
                <a:latin typeface="腾讯体 W7" panose="020C08030202040F0204" charset="-122"/>
                <a:ea typeface="腾讯体 W7" panose="020C08030202040F0204" charset="-122"/>
                <a:cs typeface="腾讯体 W7" panose="020C08030202040F0204" charset="-122"/>
              </a:rPr>
              <a:t>TDSQL</a:t>
            </a:r>
            <a:r>
              <a:rPr kumimoji="1" lang="zh-CN" altLang="en-US" sz="5400" spc="-200" dirty="0">
                <a:solidFill>
                  <a:schemeClr val="bg1"/>
                </a:solidFill>
                <a:uFillTx/>
                <a:latin typeface="腾讯体 W7" panose="020C08030202040F0204" charset="-122"/>
                <a:ea typeface="腾讯体 W7" panose="020C08030202040F0204" charset="-122"/>
                <a:cs typeface="腾讯体 W7" panose="020C08030202040F0204" charset="-122"/>
              </a:rPr>
              <a:t>的</a:t>
            </a:r>
            <a:endParaRPr kumimoji="1" lang="en-US" altLang="zh-CN" sz="5400" spc="-200" dirty="0">
              <a:solidFill>
                <a:schemeClr val="bg1"/>
              </a:solidFill>
              <a:uFillTx/>
              <a:latin typeface="腾讯体 W7" panose="020C08030202040F0204" charset="-122"/>
              <a:ea typeface="腾讯体 W7" panose="020C08030202040F0204" charset="-122"/>
              <a:cs typeface="腾讯体 W7" panose="020C08030202040F0204" charset="-122"/>
            </a:endParaRPr>
          </a:p>
          <a:p>
            <a:r>
              <a:rPr kumimoji="1" lang="zh-CN" altLang="en-US" sz="6600" spc="-200" dirty="0">
                <a:solidFill>
                  <a:schemeClr val="bg1"/>
                </a:solidFill>
                <a:uFillTx/>
                <a:latin typeface="腾讯体 W7" panose="020C08030202040F0204" charset="-122"/>
                <a:ea typeface="腾讯体 W7" panose="020C08030202040F0204" charset="-122"/>
                <a:cs typeface="腾讯体 W7" panose="020C08030202040F0204" charset="-122"/>
              </a:rPr>
              <a:t>技术创新与突破</a:t>
            </a:r>
          </a:p>
        </p:txBody>
      </p:sp>
      <p:sp>
        <p:nvSpPr>
          <p:cNvPr id="26" name="文本框 25"/>
          <p:cNvSpPr txBox="1"/>
          <p:nvPr/>
        </p:nvSpPr>
        <p:spPr>
          <a:xfrm>
            <a:off x="518795" y="5333365"/>
            <a:ext cx="3118161" cy="830997"/>
          </a:xfrm>
          <a:prstGeom prst="rect">
            <a:avLst/>
          </a:prstGeom>
          <a:noFill/>
        </p:spPr>
        <p:txBody>
          <a:bodyPr wrap="none" rtlCol="0">
            <a:spAutoFit/>
          </a:bodyPr>
          <a:lstStyle/>
          <a:p>
            <a:pPr algn="l"/>
            <a:r>
              <a:rPr kumimoji="1" lang="zh-CN" altLang="en-US" sz="1600" dirty="0">
                <a:solidFill>
                  <a:schemeClr val="bg1"/>
                </a:solidFill>
                <a:latin typeface="微软雅黑" panose="020B0503020204020204" charset="-122"/>
                <a:ea typeface="微软雅黑" panose="020B0503020204020204" charset="-122"/>
                <a:cs typeface="微软雅黑" panose="020B0503020204020204" charset="-122"/>
              </a:rPr>
              <a:t>陈育兴 腾讯云数据库高级工程师</a:t>
            </a:r>
            <a:endParaRPr kumimoji="1" lang="en-US" altLang="zh-CN" sz="1600" dirty="0">
              <a:solidFill>
                <a:schemeClr val="bg1"/>
              </a:solidFill>
              <a:latin typeface="微软雅黑" panose="020B0503020204020204" charset="-122"/>
              <a:ea typeface="微软雅黑" panose="020B0503020204020204" charset="-122"/>
              <a:cs typeface="微软雅黑" panose="020B0503020204020204" charset="-122"/>
            </a:endParaRPr>
          </a:p>
          <a:p>
            <a:pPr algn="l"/>
            <a:endParaRPr kumimoji="1" lang="en-US" altLang="zh-CN" sz="1600" dirty="0">
              <a:solidFill>
                <a:schemeClr val="bg1"/>
              </a:solidFill>
              <a:latin typeface="微软雅黑" panose="020B0503020204020204" charset="-122"/>
              <a:ea typeface="微软雅黑" panose="020B0503020204020204" charset="-122"/>
              <a:cs typeface="微软雅黑" panose="020B0503020204020204" charset="-122"/>
            </a:endParaRPr>
          </a:p>
          <a:p>
            <a:pPr algn="l"/>
            <a:r>
              <a:rPr kumimoji="1" lang="en-US" altLang="zh-CN" sz="1600" dirty="0">
                <a:solidFill>
                  <a:schemeClr val="bg1"/>
                </a:solidFill>
                <a:latin typeface="微软雅黑" panose="020B0503020204020204" charset="-122"/>
                <a:ea typeface="微软雅黑" panose="020B0503020204020204" charset="-122"/>
                <a:cs typeface="微软雅黑" panose="020B0503020204020204" charset="-122"/>
              </a:rPr>
              <a:t>axingguchen@tencent.com</a:t>
            </a:r>
            <a:endParaRPr kumimoji="1"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研究方向</a:t>
            </a:r>
          </a:p>
        </p:txBody>
      </p:sp>
      <p:pic>
        <p:nvPicPr>
          <p:cNvPr id="13" name="Picture 6" descr="中國人民大學- 維基百科，自由的百科全書">
            <a:extLst>
              <a:ext uri="{FF2B5EF4-FFF2-40B4-BE49-F238E27FC236}">
                <a16:creationId xmlns:a16="http://schemas.microsoft.com/office/drawing/2014/main" id="{0F926F34-3B78-ECF6-43EE-D10A35A6B2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6494" y="1264488"/>
            <a:ext cx="849705" cy="84970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南京大學- 維基百科，自由的百科全書">
            <a:extLst>
              <a:ext uri="{FF2B5EF4-FFF2-40B4-BE49-F238E27FC236}">
                <a16:creationId xmlns:a16="http://schemas.microsoft.com/office/drawing/2014/main" id="{6B2BA80D-DB84-B2A9-D6F2-279457123D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40962" y="1291986"/>
            <a:ext cx="655145" cy="8222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華中科技大學- 維基百科，自由的百科全書">
            <a:extLst>
              <a:ext uri="{FF2B5EF4-FFF2-40B4-BE49-F238E27FC236}">
                <a16:creationId xmlns:a16="http://schemas.microsoft.com/office/drawing/2014/main" id="{A712E5B8-F16F-BD3B-1504-189BD6D428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4058" y="4022167"/>
            <a:ext cx="849705" cy="8497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中國科學技術大學- 維基百科，自由的百科全書">
            <a:extLst>
              <a:ext uri="{FF2B5EF4-FFF2-40B4-BE49-F238E27FC236}">
                <a16:creationId xmlns:a16="http://schemas.microsoft.com/office/drawing/2014/main" id="{B45517E4-5C70-EA71-BBF6-95EA3C5598A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26008" y="4022167"/>
            <a:ext cx="849705" cy="849705"/>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圆角 6">
            <a:extLst>
              <a:ext uri="{FF2B5EF4-FFF2-40B4-BE49-F238E27FC236}">
                <a16:creationId xmlns:a16="http://schemas.microsoft.com/office/drawing/2014/main" id="{30786880-109E-7D6B-4E0A-B761BC9BABF7}"/>
              </a:ext>
            </a:extLst>
          </p:cNvPr>
          <p:cNvSpPr txBox="1"/>
          <p:nvPr/>
        </p:nvSpPr>
        <p:spPr>
          <a:xfrm>
            <a:off x="615042" y="1299896"/>
            <a:ext cx="3441694" cy="721642"/>
          </a:xfrm>
          <a:prstGeom prst="rect">
            <a:avLst/>
          </a:prstGeom>
          <a:solidFill>
            <a:schemeClr val="accent5">
              <a:lumMod val="40000"/>
              <a:lumOff val="6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事务处理</a:t>
            </a:r>
            <a:endParaRPr lang="en-US" sz="2400" kern="1200" dirty="0">
              <a:solidFill>
                <a:schemeClr val="tx1"/>
              </a:solidFill>
            </a:endParaRPr>
          </a:p>
        </p:txBody>
      </p:sp>
      <p:sp>
        <p:nvSpPr>
          <p:cNvPr id="18" name="矩形: 圆角 6">
            <a:extLst>
              <a:ext uri="{FF2B5EF4-FFF2-40B4-BE49-F238E27FC236}">
                <a16:creationId xmlns:a16="http://schemas.microsoft.com/office/drawing/2014/main" id="{93D80CFC-23C4-C0D5-1F56-D52B61AB361C}"/>
              </a:ext>
            </a:extLst>
          </p:cNvPr>
          <p:cNvSpPr txBox="1"/>
          <p:nvPr/>
        </p:nvSpPr>
        <p:spPr>
          <a:xfrm>
            <a:off x="615042" y="4062468"/>
            <a:ext cx="3441694" cy="721642"/>
          </a:xfrm>
          <a:prstGeom prst="rect">
            <a:avLst/>
          </a:prstGeom>
          <a:solidFill>
            <a:schemeClr val="accent5">
              <a:lumMod val="40000"/>
              <a:lumOff val="6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存储优化</a:t>
            </a:r>
            <a:endParaRPr lang="en-US" sz="2400" kern="1200" dirty="0">
              <a:solidFill>
                <a:schemeClr val="tx1"/>
              </a:solidFill>
            </a:endParaRPr>
          </a:p>
        </p:txBody>
      </p:sp>
      <p:sp>
        <p:nvSpPr>
          <p:cNvPr id="19" name="文本框 18">
            <a:extLst>
              <a:ext uri="{FF2B5EF4-FFF2-40B4-BE49-F238E27FC236}">
                <a16:creationId xmlns:a16="http://schemas.microsoft.com/office/drawing/2014/main" id="{91C6E45D-3F5A-D70B-62CA-519A2CDEDDB1}"/>
              </a:ext>
            </a:extLst>
          </p:cNvPr>
          <p:cNvSpPr txBox="1"/>
          <p:nvPr/>
        </p:nvSpPr>
        <p:spPr>
          <a:xfrm>
            <a:off x="543042" y="4871872"/>
            <a:ext cx="11219543" cy="1754326"/>
          </a:xfrm>
          <a:prstGeom prst="rect">
            <a:avLst/>
          </a:prstGeom>
          <a:noFill/>
        </p:spPr>
        <p:txBody>
          <a:bodyPr wrap="square">
            <a:spAutoFit/>
          </a:bodyPr>
          <a:lstStyle/>
          <a:p>
            <a:r>
              <a:rPr lang="en-US" altLang="zh-CN" b="1" dirty="0"/>
              <a:t>ICDE’24 </a:t>
            </a:r>
            <a:r>
              <a:rPr lang="zh-CN" altLang="en-US" dirty="0"/>
              <a:t>IndeXY: A Framework for Constructing Indexes Larger than Memory</a:t>
            </a:r>
            <a:endParaRPr lang="en-US" altLang="zh-CN" dirty="0"/>
          </a:p>
          <a:p>
            <a:r>
              <a:rPr lang="en-US" altLang="zh-CN" b="1" dirty="0"/>
              <a:t>SIGMOD’24</a:t>
            </a:r>
            <a:r>
              <a:rPr lang="en-US" altLang="zh-CN" dirty="0"/>
              <a:t> SALI: A Scalable Adaptive Learned Index Framework based on Probability Models</a:t>
            </a:r>
          </a:p>
          <a:p>
            <a:r>
              <a:rPr lang="en-US" altLang="zh-CN" b="1" dirty="0"/>
              <a:t>SIGMOD’24</a:t>
            </a:r>
            <a:r>
              <a:rPr lang="en-US" altLang="zh-CN" dirty="0"/>
              <a:t> Homomorphic Compression: Making Text Processing on Compression Unlimited</a:t>
            </a:r>
          </a:p>
          <a:p>
            <a:r>
              <a:rPr lang="en-US" altLang="zh-CN" b="1" dirty="0"/>
              <a:t>TKDE’24</a:t>
            </a:r>
            <a:r>
              <a:rPr lang="en-US" altLang="zh-CN" dirty="0"/>
              <a:t> G-Learned Index: Enabling Efficient Learned Index on GPU</a:t>
            </a:r>
            <a:endParaRPr lang="en-US" altLang="zh-CN" b="1" dirty="0"/>
          </a:p>
          <a:p>
            <a:r>
              <a:rPr lang="en-US" altLang="zh-CN" b="1" dirty="0"/>
              <a:t>VLDB’24</a:t>
            </a:r>
            <a:r>
              <a:rPr lang="en-US" altLang="zh-CN" dirty="0"/>
              <a:t> </a:t>
            </a:r>
            <a:r>
              <a:rPr lang="en-US" altLang="zh-CN" dirty="0" err="1"/>
              <a:t>FluidKV</a:t>
            </a:r>
            <a:r>
              <a:rPr lang="en-US" altLang="zh-CN" dirty="0"/>
              <a:t>: Seamlessly Bridging the Gap between Indexing Performance and Memory-Footprint on Ultra-Fast Storage</a:t>
            </a:r>
          </a:p>
        </p:txBody>
      </p:sp>
      <p:sp>
        <p:nvSpPr>
          <p:cNvPr id="20" name="文本框 19">
            <a:extLst>
              <a:ext uri="{FF2B5EF4-FFF2-40B4-BE49-F238E27FC236}">
                <a16:creationId xmlns:a16="http://schemas.microsoft.com/office/drawing/2014/main" id="{A4001E7E-0FC1-F7B2-4459-90FA018965F1}"/>
              </a:ext>
            </a:extLst>
          </p:cNvPr>
          <p:cNvSpPr txBox="1"/>
          <p:nvPr/>
        </p:nvSpPr>
        <p:spPr>
          <a:xfrm>
            <a:off x="543042" y="2065379"/>
            <a:ext cx="11648958" cy="1754326"/>
          </a:xfrm>
          <a:prstGeom prst="rect">
            <a:avLst/>
          </a:prstGeom>
          <a:noFill/>
        </p:spPr>
        <p:txBody>
          <a:bodyPr wrap="square">
            <a:spAutoFit/>
          </a:bodyPr>
          <a:lstStyle/>
          <a:p>
            <a:r>
              <a:rPr lang="en-US" altLang="zh-CN" b="1" dirty="0"/>
              <a:t>ICDE’24</a:t>
            </a:r>
            <a:r>
              <a:rPr lang="en-US" altLang="zh-CN" dirty="0"/>
              <a:t> </a:t>
            </a:r>
            <a:r>
              <a:rPr lang="zh-CN" altLang="en-US" dirty="0"/>
              <a:t>Lion: Minimizing Distributed Transactions through Adaptive Replica Provision</a:t>
            </a:r>
            <a:endParaRPr lang="en-US" altLang="zh-CN" dirty="0"/>
          </a:p>
          <a:p>
            <a:r>
              <a:rPr lang="en-US" altLang="zh-CN" b="1" dirty="0"/>
              <a:t>VLDB’23</a:t>
            </a:r>
            <a:r>
              <a:rPr lang="en-US" altLang="zh-CN" dirty="0"/>
              <a:t> Efficient Black-Box Checking of Snapshot Isolation in Databases</a:t>
            </a:r>
          </a:p>
          <a:p>
            <a:r>
              <a:rPr lang="en-US" altLang="zh-CN" b="1" dirty="0"/>
              <a:t>VLDB’23 </a:t>
            </a:r>
            <a:r>
              <a:rPr lang="en-US" altLang="zh-CN" dirty="0"/>
              <a:t>Online Schema Evolution is (Almost) Free for Snapshot Databases</a:t>
            </a:r>
          </a:p>
          <a:p>
            <a:r>
              <a:rPr lang="en-US" altLang="zh-CN" b="1" dirty="0"/>
              <a:t>VLDBJ’23 </a:t>
            </a:r>
            <a:r>
              <a:rPr lang="en-US" altLang="zh-CN" dirty="0" err="1"/>
              <a:t>RCBench</a:t>
            </a:r>
            <a:r>
              <a:rPr lang="en-US" altLang="zh-CN" dirty="0"/>
              <a:t>: an RDMA-enabled transaction framework for analyzing concurrency control algorithms</a:t>
            </a:r>
          </a:p>
          <a:p>
            <a:r>
              <a:rPr lang="en-US" altLang="zh-CN" b="1" dirty="0"/>
              <a:t>TKDE’23</a:t>
            </a:r>
            <a:r>
              <a:rPr lang="en-US" altLang="zh-CN" dirty="0"/>
              <a:t> Efficiently Supporting Multi-Level Serializability in Decentralized Database Systems</a:t>
            </a:r>
          </a:p>
          <a:p>
            <a:r>
              <a:rPr lang="en-US" altLang="zh-CN" b="1" dirty="0"/>
              <a:t>VLDB’24</a:t>
            </a:r>
            <a:r>
              <a:rPr lang="en-US" altLang="zh-CN" dirty="0"/>
              <a:t> TDSQL: Tencent Distributed Database System</a:t>
            </a:r>
          </a:p>
        </p:txBody>
      </p:sp>
      <p:pic>
        <p:nvPicPr>
          <p:cNvPr id="21" name="Picture 2" descr="University of Texas at Austin - Wikipedia">
            <a:extLst>
              <a:ext uri="{FF2B5EF4-FFF2-40B4-BE49-F238E27FC236}">
                <a16:creationId xmlns:a16="http://schemas.microsoft.com/office/drawing/2014/main" id="{69A08EFF-3FB2-1765-7200-5BA24CBA87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2109" y="3965266"/>
            <a:ext cx="882876" cy="88287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henzhen University - Wikipedia">
            <a:extLst>
              <a:ext uri="{FF2B5EF4-FFF2-40B4-BE49-F238E27FC236}">
                <a16:creationId xmlns:a16="http://schemas.microsoft.com/office/drawing/2014/main" id="{FD688C54-0C3A-8957-3E7F-E3A873D1A4C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62109" y="1299896"/>
            <a:ext cx="849705" cy="8497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4038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TPC-C</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测试</a:t>
            </a:r>
          </a:p>
        </p:txBody>
      </p:sp>
      <p:sp>
        <p:nvSpPr>
          <p:cNvPr id="2" name="矩形 1">
            <a:extLst>
              <a:ext uri="{FF2B5EF4-FFF2-40B4-BE49-F238E27FC236}">
                <a16:creationId xmlns:a16="http://schemas.microsoft.com/office/drawing/2014/main" id="{B5B93E66-E801-6434-5D5C-5A559557D10B}"/>
              </a:ext>
            </a:extLst>
          </p:cNvPr>
          <p:cNvSpPr/>
          <p:nvPr/>
        </p:nvSpPr>
        <p:spPr>
          <a:xfrm>
            <a:off x="3960634" y="2580099"/>
            <a:ext cx="3240354" cy="2800371"/>
          </a:xfrm>
          <a:prstGeom prst="rect">
            <a:avLst/>
          </a:prstGeom>
          <a:solidFill>
            <a:schemeClr val="bg1"/>
          </a:solidFill>
          <a:ln w="3175">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18674D09-7D33-B343-E42C-45D63B2AB445}"/>
              </a:ext>
            </a:extLst>
          </p:cNvPr>
          <p:cNvSpPr/>
          <p:nvPr/>
        </p:nvSpPr>
        <p:spPr>
          <a:xfrm>
            <a:off x="1221972" y="3188013"/>
            <a:ext cx="2551964" cy="1149291"/>
          </a:xfrm>
          <a:prstGeom prst="rect">
            <a:avLst/>
          </a:prstGeom>
          <a:solidFill>
            <a:srgbClr val="F0F0F0"/>
          </a:solid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000"/>
              </a:lnSpc>
              <a:spcBef>
                <a:spcPts val="0"/>
              </a:spcBef>
            </a:pP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8</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小时全压力测试：</a:t>
            </a:r>
            <a:endParaRPr lang="en-US" altLang="zh-CN" sz="1200" dirty="0">
              <a:solidFill>
                <a:srgbClr val="333333"/>
              </a:solidFill>
              <a:latin typeface="微软雅黑" panose="020B0503020204020204" pitchFamily="34" charset="-122"/>
              <a:ea typeface="微软雅黑" panose="020B0503020204020204" pitchFamily="34" charset="-122"/>
            </a:endParaRPr>
          </a:p>
          <a:p>
            <a:pPr>
              <a:lnSpc>
                <a:spcPts val="2000"/>
              </a:lnSpc>
              <a:spcBef>
                <a:spcPts val="0"/>
              </a:spcBef>
            </a:pPr>
            <a:r>
              <a:rPr lang="en-US" altLang="zh-CN" sz="1050" dirty="0">
                <a:solidFill>
                  <a:srgbClr val="333333"/>
                </a:solidFill>
                <a:latin typeface="微软雅黑" panose="020B0503020204020204" pitchFamily="34" charset="-122"/>
                <a:ea typeface="微软雅黑" panose="020B0503020204020204" pitchFamily="34" charset="-122"/>
              </a:rPr>
              <a:t>8</a:t>
            </a:r>
            <a:r>
              <a:rPr lang="zh-CN" altLang="en-US" sz="1050" dirty="0">
                <a:solidFill>
                  <a:srgbClr val="333333"/>
                </a:solidFill>
                <a:latin typeface="微软雅黑" panose="020B0503020204020204" pitchFamily="34" charset="-122"/>
                <a:ea typeface="微软雅黑" panose="020B0503020204020204" pitchFamily="34" charset="-122"/>
              </a:rPr>
              <a:t>小时，稳定态，不能有任何错误，不能有故障，平均每分钟事务数，为最终的</a:t>
            </a:r>
            <a:r>
              <a:rPr lang="en-US" altLang="zh-CN" sz="1050" dirty="0" err="1">
                <a:solidFill>
                  <a:srgbClr val="333333"/>
                </a:solidFill>
                <a:latin typeface="微软雅黑" panose="020B0503020204020204" pitchFamily="34" charset="-122"/>
                <a:ea typeface="微软雅黑" panose="020B0503020204020204" pitchFamily="34" charset="-122"/>
              </a:rPr>
              <a:t>tpmC</a:t>
            </a:r>
            <a:r>
              <a:rPr lang="zh-CN" altLang="en-US" sz="1050" dirty="0">
                <a:solidFill>
                  <a:srgbClr val="333333"/>
                </a:solidFill>
                <a:latin typeface="微软雅黑" panose="020B0503020204020204" pitchFamily="34" charset="-122"/>
                <a:ea typeface="微软雅黑" panose="020B0503020204020204" pitchFamily="34" charset="-122"/>
              </a:rPr>
              <a:t>，关注时延，正确性等</a:t>
            </a:r>
            <a:endParaRPr lang="en-US" altLang="zh-CN" sz="1050" dirty="0">
              <a:solidFill>
                <a:srgbClr val="333333"/>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12CB30FC-49A0-CC88-6CE1-8B9BFCC9FDCD}"/>
              </a:ext>
            </a:extLst>
          </p:cNvPr>
          <p:cNvSpPr/>
          <p:nvPr/>
        </p:nvSpPr>
        <p:spPr>
          <a:xfrm>
            <a:off x="7438730" y="3113977"/>
            <a:ext cx="2592758" cy="897268"/>
          </a:xfrm>
          <a:prstGeom prst="rect">
            <a:avLst/>
          </a:prstGeom>
          <a:solidFill>
            <a:srgbClr val="F0F0F0"/>
          </a:solid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000"/>
              </a:lnSpc>
            </a:pP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故障容灾测试：</a:t>
            </a:r>
            <a:endPar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endParaRPr>
          </a:p>
          <a:p>
            <a:pPr>
              <a:lnSpc>
                <a:spcPts val="2000"/>
              </a:lnSpc>
            </a:pPr>
            <a:r>
              <a:rPr lang="zh-CN" altLang="en-US" sz="1050" dirty="0">
                <a:solidFill>
                  <a:srgbClr val="333333"/>
                </a:solidFill>
                <a:latin typeface="微软雅黑" panose="020B0503020204020204" pitchFamily="34" charset="-122"/>
                <a:ea typeface="微软雅黑" panose="020B0503020204020204" pitchFamily="34" charset="-122"/>
              </a:rPr>
              <a:t>不同组件的故障测试，模拟真实的断电，验证数据不丢失，数据事务一致性等</a:t>
            </a:r>
            <a:endParaRPr lang="zh-CN" altLang="zh-CN" sz="1050" dirty="0">
              <a:solidFill>
                <a:srgbClr val="333333"/>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844CCDF-9ECD-4079-2334-3D739C832878}"/>
              </a:ext>
            </a:extLst>
          </p:cNvPr>
          <p:cNvSpPr/>
          <p:nvPr/>
        </p:nvSpPr>
        <p:spPr>
          <a:xfrm>
            <a:off x="4187290" y="5535065"/>
            <a:ext cx="3144747" cy="626914"/>
          </a:xfrm>
          <a:prstGeom prst="rect">
            <a:avLst/>
          </a:prstGeom>
          <a:solidFill>
            <a:srgbClr val="F0F0F0"/>
          </a:solid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000"/>
              </a:lnSpc>
            </a:pP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数据库</a:t>
            </a: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ACI</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测试：</a:t>
            </a:r>
            <a:endPar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endParaRPr>
          </a:p>
          <a:p>
            <a:pPr>
              <a:lnSpc>
                <a:spcPts val="2000"/>
              </a:lnSpc>
            </a:pPr>
            <a:r>
              <a:rPr lang="zh-CN" altLang="en-US" sz="1050" dirty="0">
                <a:solidFill>
                  <a:srgbClr val="333333"/>
                </a:solidFill>
                <a:latin typeface="微软雅黑" panose="020B0503020204020204" pitchFamily="34" charset="-122"/>
                <a:ea typeface="微软雅黑" panose="020B0503020204020204" pitchFamily="34" charset="-122"/>
              </a:rPr>
              <a:t>数据库的各种一致性、隔离级别、原子性进行测试</a:t>
            </a:r>
            <a:endParaRPr lang="zh-CN" altLang="zh-CN" sz="1050" dirty="0">
              <a:solidFill>
                <a:srgbClr val="333333"/>
              </a:solidFill>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4B70CDD5-697A-30A2-A513-F9F9E02FAF20}"/>
              </a:ext>
            </a:extLst>
          </p:cNvPr>
          <p:cNvGrpSpPr/>
          <p:nvPr/>
        </p:nvGrpSpPr>
        <p:grpSpPr>
          <a:xfrm>
            <a:off x="4187290" y="2750389"/>
            <a:ext cx="2893887" cy="2557756"/>
            <a:chOff x="958033" y="2763748"/>
            <a:chExt cx="3065982" cy="2709862"/>
          </a:xfrm>
        </p:grpSpPr>
        <p:sp>
          <p:nvSpPr>
            <p:cNvPr id="8" name="等腰三角形 22">
              <a:extLst>
                <a:ext uri="{FF2B5EF4-FFF2-40B4-BE49-F238E27FC236}">
                  <a16:creationId xmlns:a16="http://schemas.microsoft.com/office/drawing/2014/main" id="{2FDEE29F-FBBA-9EED-E958-55ED9229C536}"/>
                </a:ext>
              </a:extLst>
            </p:cNvPr>
            <p:cNvSpPr/>
            <p:nvPr/>
          </p:nvSpPr>
          <p:spPr>
            <a:xfrm>
              <a:off x="1584757" y="3268351"/>
              <a:ext cx="1869260" cy="1558925"/>
            </a:xfrm>
            <a:prstGeom prst="triangle">
              <a:avLst/>
            </a:prstGeom>
            <a:noFill/>
            <a:ln w="12700">
              <a:solidFill>
                <a:schemeClr val="accent6">
                  <a:lumMod val="50000"/>
                  <a:alpha val="9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DE512618-7746-27A1-27F6-C5A8165EC921}"/>
                </a:ext>
              </a:extLst>
            </p:cNvPr>
            <p:cNvSpPr/>
            <p:nvPr/>
          </p:nvSpPr>
          <p:spPr>
            <a:xfrm>
              <a:off x="1892662" y="2763748"/>
              <a:ext cx="1196722" cy="1150937"/>
            </a:xfrm>
            <a:prstGeom prst="ellipse">
              <a:avLst/>
            </a:prstGeom>
            <a:solidFill>
              <a:srgbClr val="D6E7FF"/>
            </a:solidFill>
            <a:ln w="3175">
              <a:solidFill>
                <a:srgbClr val="2C68FF"/>
              </a:solidFill>
              <a:prstDash val="dash"/>
              <a:miter lim="400000"/>
            </a:ln>
          </p:spPr>
          <p:txBody>
            <a:bodyPr lIns="19050" tIns="19050" rIns="19050" bIns="19050" anchor="ctr"/>
            <a:lstStyle/>
            <a:p>
              <a:pPr algn="ctr" defTabSz="457200">
                <a:defRPr/>
              </a:pPr>
              <a:endPar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cs typeface="Calibri"/>
              </a:endParaRPr>
            </a:p>
          </p:txBody>
        </p:sp>
        <p:sp>
          <p:nvSpPr>
            <p:cNvPr id="10" name="椭圆 9">
              <a:extLst>
                <a:ext uri="{FF2B5EF4-FFF2-40B4-BE49-F238E27FC236}">
                  <a16:creationId xmlns:a16="http://schemas.microsoft.com/office/drawing/2014/main" id="{9032EE2F-2E42-726C-EEBE-1DEAF4C871DA}"/>
                </a:ext>
              </a:extLst>
            </p:cNvPr>
            <p:cNvSpPr/>
            <p:nvPr/>
          </p:nvSpPr>
          <p:spPr>
            <a:xfrm>
              <a:off x="958033" y="4322673"/>
              <a:ext cx="1196722" cy="1150937"/>
            </a:xfrm>
            <a:prstGeom prst="ellipse">
              <a:avLst/>
            </a:prstGeom>
            <a:solidFill>
              <a:srgbClr val="D6E7FF"/>
            </a:solidFill>
            <a:ln w="3175">
              <a:solidFill>
                <a:srgbClr val="2C68FF"/>
              </a:solidFill>
              <a:prstDash val="dash"/>
              <a:miter lim="400000"/>
            </a:ln>
          </p:spPr>
          <p:txBody>
            <a:bodyPr lIns="19050" tIns="19050" rIns="19050" bIns="19050" anchor="ctr"/>
            <a:lstStyle/>
            <a:p>
              <a:pPr algn="ctr" defTabSz="457200">
                <a:defRPr/>
              </a:pPr>
              <a:endPar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cs typeface="Calibri"/>
              </a:endParaRPr>
            </a:p>
          </p:txBody>
        </p:sp>
        <p:sp>
          <p:nvSpPr>
            <p:cNvPr id="11" name="椭圆 10">
              <a:extLst>
                <a:ext uri="{FF2B5EF4-FFF2-40B4-BE49-F238E27FC236}">
                  <a16:creationId xmlns:a16="http://schemas.microsoft.com/office/drawing/2014/main" id="{0911C9A6-5DC4-E6C3-AE9D-95814B3EB9C6}"/>
                </a:ext>
              </a:extLst>
            </p:cNvPr>
            <p:cNvSpPr/>
            <p:nvPr/>
          </p:nvSpPr>
          <p:spPr>
            <a:xfrm>
              <a:off x="2827293" y="4322673"/>
              <a:ext cx="1196722" cy="1150937"/>
            </a:xfrm>
            <a:prstGeom prst="ellipse">
              <a:avLst/>
            </a:prstGeom>
            <a:solidFill>
              <a:srgbClr val="D6E7FF"/>
            </a:solidFill>
            <a:ln w="3175">
              <a:solidFill>
                <a:srgbClr val="2C68FF"/>
              </a:solidFill>
              <a:prstDash val="dash"/>
              <a:miter lim="400000"/>
            </a:ln>
          </p:spPr>
          <p:txBody>
            <a:bodyPr lIns="19050" tIns="19050" rIns="19050" bIns="19050" anchor="ctr"/>
            <a:lstStyle/>
            <a:p>
              <a:pPr algn="ctr" defTabSz="457200">
                <a:defRPr/>
              </a:pPr>
              <a:endPar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cs typeface="Calibri"/>
              </a:endParaRPr>
            </a:p>
          </p:txBody>
        </p:sp>
        <p:sp>
          <p:nvSpPr>
            <p:cNvPr id="12" name="椭圆 11">
              <a:extLst>
                <a:ext uri="{FF2B5EF4-FFF2-40B4-BE49-F238E27FC236}">
                  <a16:creationId xmlns:a16="http://schemas.microsoft.com/office/drawing/2014/main" id="{A5FB8129-3A1C-3BD4-C162-3F01B96B66D1}"/>
                </a:ext>
              </a:extLst>
            </p:cNvPr>
            <p:cNvSpPr/>
            <p:nvPr/>
          </p:nvSpPr>
          <p:spPr>
            <a:xfrm>
              <a:off x="2110162" y="4099584"/>
              <a:ext cx="761721" cy="576000"/>
            </a:xfrm>
            <a:prstGeom prst="ellipse">
              <a:avLst/>
            </a:prstGeom>
            <a:noFill/>
            <a:ln w="12700">
              <a:miter lim="400000"/>
            </a:ln>
          </p:spPr>
          <p:txBody>
            <a:bodyPr lIns="19050" tIns="19050" rIns="19050" bIns="19050" anchor="ctr"/>
            <a:lstStyle/>
            <a:p>
              <a:pPr algn="ctr" defTabSz="457200">
                <a:lnSpc>
                  <a:spcPts val="2000"/>
                </a:lnSpc>
                <a:defRPr/>
              </a:pPr>
              <a:r>
                <a:rPr lang="zh-CN" altLang="en-US" sz="1400" b="1" kern="0" dirty="0">
                  <a:solidFill>
                    <a:schemeClr val="tx1">
                      <a:lumMod val="95000"/>
                      <a:lumOff val="5000"/>
                    </a:schemeClr>
                  </a:solidFill>
                  <a:latin typeface="微软雅黑" panose="020B0503020204020204" pitchFamily="34" charset="-122"/>
                  <a:ea typeface="微软雅黑" panose="020B0503020204020204" pitchFamily="34" charset="-122"/>
                  <a:cs typeface="Calibri"/>
                </a:rPr>
                <a:t>基础能力</a:t>
              </a:r>
            </a:p>
          </p:txBody>
        </p:sp>
        <p:sp>
          <p:nvSpPr>
            <p:cNvPr id="13" name="椭圆 12">
              <a:extLst>
                <a:ext uri="{FF2B5EF4-FFF2-40B4-BE49-F238E27FC236}">
                  <a16:creationId xmlns:a16="http://schemas.microsoft.com/office/drawing/2014/main" id="{B8DCC5DD-4CAF-41CA-1951-22FD7E804302}"/>
                </a:ext>
              </a:extLst>
            </p:cNvPr>
            <p:cNvSpPr/>
            <p:nvPr/>
          </p:nvSpPr>
          <p:spPr>
            <a:xfrm>
              <a:off x="2020715" y="2886457"/>
              <a:ext cx="940613" cy="904627"/>
            </a:xfrm>
            <a:prstGeom prst="ellipse">
              <a:avLst/>
            </a:prstGeom>
            <a:solidFill>
              <a:srgbClr val="3372FF"/>
            </a:solidFill>
            <a:ln w="3175">
              <a:solidFill>
                <a:schemeClr val="bg1">
                  <a:lumMod val="95000"/>
                </a:schemeClr>
              </a:solidFill>
              <a:prstDash val="solid"/>
              <a:miter lim="400000"/>
            </a:ln>
          </p:spPr>
          <p:txBody>
            <a:bodyPr lIns="19050" tIns="19050" rIns="19050" bIns="19050" anchor="ctr"/>
            <a:lstStyle/>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性能</a:t>
              </a:r>
            </a:p>
          </p:txBody>
        </p:sp>
        <p:sp>
          <p:nvSpPr>
            <p:cNvPr id="14" name="椭圆 13">
              <a:extLst>
                <a:ext uri="{FF2B5EF4-FFF2-40B4-BE49-F238E27FC236}">
                  <a16:creationId xmlns:a16="http://schemas.microsoft.com/office/drawing/2014/main" id="{61A2DB0C-DDD1-1D1E-8A8C-824A3322B565}"/>
                </a:ext>
              </a:extLst>
            </p:cNvPr>
            <p:cNvSpPr/>
            <p:nvPr/>
          </p:nvSpPr>
          <p:spPr>
            <a:xfrm>
              <a:off x="1086085" y="4445034"/>
              <a:ext cx="940613" cy="904627"/>
            </a:xfrm>
            <a:prstGeom prst="ellipse">
              <a:avLst/>
            </a:prstGeom>
            <a:solidFill>
              <a:srgbClr val="3372FF"/>
            </a:solidFill>
            <a:ln w="3175">
              <a:solidFill>
                <a:schemeClr val="bg1">
                  <a:lumMod val="95000"/>
                </a:schemeClr>
              </a:solidFill>
              <a:prstDash val="solid"/>
              <a:miter lim="400000"/>
            </a:ln>
          </p:spPr>
          <p:txBody>
            <a:bodyPr lIns="19050" tIns="19050" rIns="19050" bIns="19050" anchor="ctr"/>
            <a:lstStyle/>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成本</a:t>
              </a:r>
            </a:p>
          </p:txBody>
        </p:sp>
        <p:sp>
          <p:nvSpPr>
            <p:cNvPr id="15" name="椭圆 14">
              <a:extLst>
                <a:ext uri="{FF2B5EF4-FFF2-40B4-BE49-F238E27FC236}">
                  <a16:creationId xmlns:a16="http://schemas.microsoft.com/office/drawing/2014/main" id="{AC8F3AD3-65A9-C0C8-94A0-5A1C0DD63AB6}"/>
                </a:ext>
              </a:extLst>
            </p:cNvPr>
            <p:cNvSpPr/>
            <p:nvPr/>
          </p:nvSpPr>
          <p:spPr>
            <a:xfrm>
              <a:off x="2966971" y="4437112"/>
              <a:ext cx="940613" cy="904627"/>
            </a:xfrm>
            <a:prstGeom prst="ellipse">
              <a:avLst/>
            </a:prstGeom>
            <a:solidFill>
              <a:srgbClr val="3372FF"/>
            </a:solidFill>
            <a:ln w="3175">
              <a:solidFill>
                <a:schemeClr val="bg1">
                  <a:lumMod val="95000"/>
                </a:schemeClr>
              </a:solidFill>
              <a:prstDash val="solid"/>
              <a:miter lim="400000"/>
            </a:ln>
          </p:spPr>
          <p:txBody>
            <a:bodyPr lIns="19050" tIns="19050" rIns="19050" bIns="19050" anchor="ctr"/>
            <a:lstStyle/>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高可用</a:t>
              </a:r>
            </a:p>
          </p:txBody>
        </p:sp>
      </p:grpSp>
      <p:cxnSp>
        <p:nvCxnSpPr>
          <p:cNvPr id="16" name="直接箭头连接符 15">
            <a:extLst>
              <a:ext uri="{FF2B5EF4-FFF2-40B4-BE49-F238E27FC236}">
                <a16:creationId xmlns:a16="http://schemas.microsoft.com/office/drawing/2014/main" id="{67A4A756-1048-D76B-E368-0495DCF35C5B}"/>
              </a:ext>
            </a:extLst>
          </p:cNvPr>
          <p:cNvCxnSpPr>
            <a:cxnSpLocks/>
          </p:cNvCxnSpPr>
          <p:nvPr/>
        </p:nvCxnSpPr>
        <p:spPr>
          <a:xfrm flipV="1">
            <a:off x="3799571" y="3293135"/>
            <a:ext cx="1238316" cy="427765"/>
          </a:xfrm>
          <a:prstGeom prst="straightConnector1">
            <a:avLst/>
          </a:prstGeom>
          <a:ln w="3175">
            <a:solidFill>
              <a:srgbClr val="11BB4A"/>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9B6AAB0-571B-AD3D-F598-7624AEBEE419}"/>
              </a:ext>
            </a:extLst>
          </p:cNvPr>
          <p:cNvCxnSpPr>
            <a:cxnSpLocks/>
          </p:cNvCxnSpPr>
          <p:nvPr/>
        </p:nvCxnSpPr>
        <p:spPr>
          <a:xfrm>
            <a:off x="3807050" y="3736678"/>
            <a:ext cx="490135" cy="707688"/>
          </a:xfrm>
          <a:prstGeom prst="straightConnector1">
            <a:avLst/>
          </a:prstGeom>
          <a:ln w="3175">
            <a:solidFill>
              <a:srgbClr val="11BB4A"/>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6B95BC2-30C4-90A1-BB9E-B6C8BBDD9449}"/>
              </a:ext>
            </a:extLst>
          </p:cNvPr>
          <p:cNvCxnSpPr>
            <a:cxnSpLocks/>
          </p:cNvCxnSpPr>
          <p:nvPr/>
        </p:nvCxnSpPr>
        <p:spPr>
          <a:xfrm flipH="1">
            <a:off x="6867513" y="3652278"/>
            <a:ext cx="586375" cy="658779"/>
          </a:xfrm>
          <a:prstGeom prst="straightConnector1">
            <a:avLst/>
          </a:prstGeom>
          <a:ln w="3175">
            <a:solidFill>
              <a:srgbClr val="11BB4A"/>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DBE201AB-84FC-084F-0FDF-F59B5483D26F}"/>
              </a:ext>
            </a:extLst>
          </p:cNvPr>
          <p:cNvCxnSpPr>
            <a:cxnSpLocks/>
          </p:cNvCxnSpPr>
          <p:nvPr/>
        </p:nvCxnSpPr>
        <p:spPr>
          <a:xfrm flipV="1">
            <a:off x="5661005" y="4554913"/>
            <a:ext cx="0" cy="969573"/>
          </a:xfrm>
          <a:prstGeom prst="straightConnector1">
            <a:avLst/>
          </a:prstGeom>
          <a:ln w="3175">
            <a:solidFill>
              <a:srgbClr val="11BB4A"/>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AACFA46-5990-1F80-92CC-09CB13D1126A}"/>
              </a:ext>
            </a:extLst>
          </p:cNvPr>
          <p:cNvSpPr txBox="1"/>
          <p:nvPr/>
        </p:nvSpPr>
        <p:spPr>
          <a:xfrm>
            <a:off x="831041" y="1216663"/>
            <a:ext cx="11042303" cy="923458"/>
          </a:xfrm>
          <a:prstGeom prst="rect">
            <a:avLst/>
          </a:prstGeom>
          <a:noFill/>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000"/>
              </a:lnSpc>
              <a:spcBef>
                <a:spcPts val="300"/>
              </a:spcBef>
              <a:spcAft>
                <a:spcPts val="300"/>
              </a:spcAft>
            </a:pPr>
            <a:r>
              <a:rPr lang="en-US" altLang="zh-CN" sz="1600" b="1" dirty="0">
                <a:solidFill>
                  <a:srgbClr val="104CEE"/>
                </a:solidFill>
                <a:latin typeface="微软雅黑" panose="020B0503020204020204" pitchFamily="34" charset="-122"/>
                <a:ea typeface="微软雅黑" panose="020B0503020204020204" pitchFamily="34" charset="-122"/>
              </a:rPr>
              <a:t>TPC</a:t>
            </a:r>
            <a:r>
              <a:rPr lang="en-US" altLang="zh-CN" sz="1600" dirty="0">
                <a:latin typeface="微软雅黑" panose="020B0503020204020204" pitchFamily="34" charset="-122"/>
                <a:ea typeface="微软雅黑" panose="020B0503020204020204" pitchFamily="34" charset="-122"/>
              </a:rPr>
              <a:t>(Transaction Processing Performance Council</a:t>
            </a:r>
            <a:r>
              <a:rPr lang="zh-CN" altLang="en-US" sz="1600" dirty="0">
                <a:latin typeface="微软雅黑" panose="020B0503020204020204" pitchFamily="34" charset="-122"/>
                <a:ea typeface="微软雅黑" panose="020B0503020204020204" pitchFamily="34" charset="-122"/>
              </a:rPr>
              <a:t>，事务处理性能委员会</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是由数十家会员公司创建的非盈利组织，总部美国，也是</a:t>
            </a:r>
            <a:r>
              <a:rPr lang="zh-CN" altLang="en-US" sz="1600" b="1" dirty="0">
                <a:solidFill>
                  <a:srgbClr val="104CEE"/>
                </a:solidFill>
                <a:latin typeface="微软雅黑" panose="020B0503020204020204" pitchFamily="34" charset="-122"/>
                <a:ea typeface="微软雅黑" panose="020B0503020204020204" pitchFamily="34" charset="-122"/>
              </a:rPr>
              <a:t>数据库性能测试唯一的国际权威榜单</a:t>
            </a:r>
            <a:r>
              <a:rPr lang="zh-CN" altLang="en-US" sz="1600" dirty="0">
                <a:latin typeface="微软雅黑" panose="020B0503020204020204" pitchFamily="34" charset="-122"/>
                <a:ea typeface="微软雅黑" panose="020B0503020204020204" pitchFamily="34" charset="-122"/>
              </a:rPr>
              <a:t>，其发布包括</a:t>
            </a:r>
            <a:r>
              <a:rPr lang="en-US" altLang="zh-CN" sz="1600" dirty="0">
                <a:latin typeface="微软雅黑" panose="020B0503020204020204" pitchFamily="34" charset="-122"/>
                <a:ea typeface="微软雅黑" panose="020B0503020204020204" pitchFamily="34" charset="-122"/>
              </a:rPr>
              <a:t>TPC-C</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OLTP</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TPC-DS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OLAP</a:t>
            </a:r>
            <a:r>
              <a:rPr lang="zh-CN" altLang="en-US" sz="1600" dirty="0">
                <a:latin typeface="微软雅黑" panose="020B0503020204020204" pitchFamily="34" charset="-122"/>
                <a:ea typeface="微软雅黑" panose="020B0503020204020204" pitchFamily="34" charset="-122"/>
              </a:rPr>
              <a:t>）多个性能测试规范。</a:t>
            </a:r>
            <a:endParaRPr lang="en-US" altLang="zh-CN" sz="1600" dirty="0">
              <a:latin typeface="微软雅黑" panose="020B0503020204020204" pitchFamily="34" charset="-122"/>
              <a:ea typeface="微软雅黑" panose="020B0503020204020204" pitchFamily="34" charset="-122"/>
            </a:endParaRPr>
          </a:p>
          <a:p>
            <a:pPr>
              <a:lnSpc>
                <a:spcPts val="2000"/>
              </a:lnSpc>
              <a:spcBef>
                <a:spcPts val="300"/>
              </a:spcBef>
              <a:spcAft>
                <a:spcPts val="300"/>
              </a:spcAft>
            </a:pPr>
            <a:r>
              <a:rPr lang="en-US" altLang="zh-CN" sz="1600" b="1" dirty="0">
                <a:solidFill>
                  <a:srgbClr val="104CEE"/>
                </a:solidFill>
                <a:latin typeface="微软雅黑" panose="020B0503020204020204" pitchFamily="34" charset="-122"/>
                <a:ea typeface="微软雅黑" panose="020B0503020204020204" pitchFamily="34" charset="-122"/>
              </a:rPr>
              <a:t>TPC-C</a:t>
            </a:r>
            <a:r>
              <a:rPr lang="zh-CN" altLang="en-US" sz="1600" b="1" dirty="0">
                <a:solidFill>
                  <a:srgbClr val="104CEE"/>
                </a:solidFill>
                <a:latin typeface="微软雅黑" panose="020B0503020204020204" pitchFamily="34" charset="-122"/>
                <a:ea typeface="微软雅黑" panose="020B0503020204020204" pitchFamily="34" charset="-122"/>
              </a:rPr>
              <a:t>简介</a:t>
            </a:r>
            <a:r>
              <a:rPr lang="zh-CN" altLang="en-US" sz="1600" dirty="0">
                <a:solidFill>
                  <a:srgbClr val="104CEE"/>
                </a:solidFill>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是专门针对联机交易处理系统（</a:t>
            </a:r>
            <a:r>
              <a:rPr lang="en-US" altLang="zh-CN" sz="1600" dirty="0">
                <a:latin typeface="微软雅黑" panose="020B0503020204020204" pitchFamily="34" charset="-122"/>
                <a:ea typeface="微软雅黑" panose="020B0503020204020204" pitchFamily="34" charset="-122"/>
              </a:rPr>
              <a:t>OLTP</a:t>
            </a:r>
            <a:r>
              <a:rPr lang="zh-CN" altLang="en-US" sz="1600" dirty="0">
                <a:latin typeface="微软雅黑" panose="020B0503020204020204" pitchFamily="34" charset="-122"/>
                <a:ea typeface="微软雅黑" panose="020B0503020204020204" pitchFamily="34" charset="-122"/>
              </a:rPr>
              <a:t>系统）的性能测试规范。</a:t>
            </a:r>
            <a:endParaRPr lang="en-US" altLang="zh-CN" sz="16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14081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TPC-C</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：性能和性价比世界第一</a:t>
            </a:r>
          </a:p>
        </p:txBody>
      </p:sp>
      <p:graphicFrame>
        <p:nvGraphicFramePr>
          <p:cNvPr id="2" name="表格 1">
            <a:extLst>
              <a:ext uri="{FF2B5EF4-FFF2-40B4-BE49-F238E27FC236}">
                <a16:creationId xmlns:a16="http://schemas.microsoft.com/office/drawing/2014/main" id="{5F8DDED0-22A2-0D62-7155-2F60BE8E427E}"/>
              </a:ext>
            </a:extLst>
          </p:cNvPr>
          <p:cNvGraphicFramePr>
            <a:graphicFrameLocks noGrp="1"/>
          </p:cNvGraphicFramePr>
          <p:nvPr>
            <p:extLst>
              <p:ext uri="{D42A27DB-BD31-4B8C-83A1-F6EECF244321}">
                <p14:modId xmlns:p14="http://schemas.microsoft.com/office/powerpoint/2010/main" val="713450628"/>
              </p:ext>
            </p:extLst>
          </p:nvPr>
        </p:nvGraphicFramePr>
        <p:xfrm>
          <a:off x="2022054" y="1212605"/>
          <a:ext cx="8007350" cy="1463172"/>
        </p:xfrm>
        <a:graphic>
          <a:graphicData uri="http://schemas.openxmlformats.org/drawingml/2006/table">
            <a:tbl>
              <a:tblPr/>
              <a:tblGrid>
                <a:gridCol w="873125">
                  <a:extLst>
                    <a:ext uri="{9D8B030D-6E8A-4147-A177-3AD203B41FA5}">
                      <a16:colId xmlns:a16="http://schemas.microsoft.com/office/drawing/2014/main" val="3795081086"/>
                    </a:ext>
                  </a:extLst>
                </a:gridCol>
                <a:gridCol w="1173163">
                  <a:extLst>
                    <a:ext uri="{9D8B030D-6E8A-4147-A177-3AD203B41FA5}">
                      <a16:colId xmlns:a16="http://schemas.microsoft.com/office/drawing/2014/main" val="4035641241"/>
                    </a:ext>
                  </a:extLst>
                </a:gridCol>
                <a:gridCol w="1762125">
                  <a:extLst>
                    <a:ext uri="{9D8B030D-6E8A-4147-A177-3AD203B41FA5}">
                      <a16:colId xmlns:a16="http://schemas.microsoft.com/office/drawing/2014/main" val="1780016328"/>
                    </a:ext>
                  </a:extLst>
                </a:gridCol>
                <a:gridCol w="1173162">
                  <a:extLst>
                    <a:ext uri="{9D8B030D-6E8A-4147-A177-3AD203B41FA5}">
                      <a16:colId xmlns:a16="http://schemas.microsoft.com/office/drawing/2014/main" val="3640230954"/>
                    </a:ext>
                  </a:extLst>
                </a:gridCol>
                <a:gridCol w="1555750">
                  <a:extLst>
                    <a:ext uri="{9D8B030D-6E8A-4147-A177-3AD203B41FA5}">
                      <a16:colId xmlns:a16="http://schemas.microsoft.com/office/drawing/2014/main" val="650021512"/>
                    </a:ext>
                  </a:extLst>
                </a:gridCol>
                <a:gridCol w="1470025">
                  <a:extLst>
                    <a:ext uri="{9D8B030D-6E8A-4147-A177-3AD203B41FA5}">
                      <a16:colId xmlns:a16="http://schemas.microsoft.com/office/drawing/2014/main" val="3821711477"/>
                    </a:ext>
                  </a:extLst>
                </a:gridCol>
              </a:tblGrid>
              <a:tr h="180000">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世界排名</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01D3FD"/>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生厂商</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01D3FD"/>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数据库</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01D3FD"/>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err="1">
                          <a:ln>
                            <a:noFill/>
                          </a:ln>
                          <a:solidFill>
                            <a:schemeClr val="bg1"/>
                          </a:solidFill>
                          <a:effectLst/>
                          <a:latin typeface="微软雅黑" panose="020B0503020204020204" pitchFamily="34" charset="-122"/>
                          <a:ea typeface="微软雅黑" panose="020B0503020204020204" pitchFamily="34" charset="-122"/>
                        </a:rPr>
                        <a:t>tpmC</a:t>
                      </a:r>
                      <a:endParaRPr kumimoji="0" lang="zh-CN" altLang="zh-CN" sz="1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01D3FD"/>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Price/</a:t>
                      </a:r>
                      <a:r>
                        <a:rPr kumimoji="0" lang="en-US" altLang="zh-CN" sz="1000" b="1" i="0" u="none" strike="noStrike" cap="none" normalizeH="0" baseline="0" dirty="0" err="1">
                          <a:ln>
                            <a:noFill/>
                          </a:ln>
                          <a:solidFill>
                            <a:schemeClr val="bg1"/>
                          </a:solidFill>
                          <a:effectLst/>
                          <a:latin typeface="微软雅黑" panose="020B0503020204020204" pitchFamily="34" charset="-122"/>
                          <a:ea typeface="微软雅黑" panose="020B0503020204020204" pitchFamily="34" charset="-122"/>
                        </a:rPr>
                        <a:t>tpmC</a:t>
                      </a:r>
                      <a:endParaRPr kumimoji="0" lang="en-US" altLang="zh-CN" sz="1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01D3FD"/>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总价</a:t>
                      </a:r>
                      <a:endParaRPr kumimoji="0" lang="en-US" altLang="zh-CN" sz="1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01D3FD"/>
                    </a:solidFill>
                  </a:tcPr>
                </a:tc>
                <a:extLst>
                  <a:ext uri="{0D108BD9-81ED-4DB2-BD59-A6C34878D82A}">
                    <a16:rowId xmlns:a16="http://schemas.microsoft.com/office/drawing/2014/main" val="599707340"/>
                  </a:ext>
                </a:extLst>
              </a:tr>
              <a:tr h="180000">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rPr>
                        <a:t>1</a:t>
                      </a:r>
                      <a:endParaRPr kumimoji="0" lang="zh-CN"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rPr>
                        <a:t>腾讯</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rPr>
                        <a:t>TDSQL</a:t>
                      </a:r>
                      <a:endParaRPr kumimoji="0" lang="zh-CN"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rPr>
                        <a:t>8.14</a:t>
                      </a:r>
                      <a:r>
                        <a:rPr kumimoji="0" lang="zh-CN"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rPr>
                        <a:t>亿</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rPr>
                        <a:t>1.27</a:t>
                      </a:r>
                      <a:r>
                        <a:rPr kumimoji="0" lang="zh-CN"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rPr>
                        <a:t>人民币</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rPr>
                        <a:t>10.3</a:t>
                      </a:r>
                      <a:r>
                        <a:rPr kumimoji="0" lang="zh-CN" altLang="zh-CN" sz="1000" b="1" i="0" u="none" strike="noStrike" cap="none" normalizeH="0" baseline="0" dirty="0">
                          <a:ln>
                            <a:noFill/>
                          </a:ln>
                          <a:solidFill>
                            <a:srgbClr val="3372FF"/>
                          </a:solidFill>
                          <a:effectLst/>
                          <a:latin typeface="微软雅黑" panose="020B0503020204020204" pitchFamily="34" charset="-122"/>
                          <a:ea typeface="微软雅黑" panose="020B0503020204020204" pitchFamily="34" charset="-122"/>
                        </a:rPr>
                        <a:t>亿人民币</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extLst>
                  <a:ext uri="{0D108BD9-81ED-4DB2-BD59-A6C34878D82A}">
                    <a16:rowId xmlns:a16="http://schemas.microsoft.com/office/drawing/2014/main" val="3647404092"/>
                  </a:ext>
                </a:extLst>
              </a:tr>
              <a:tr h="180000">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其他厂商</a:t>
                      </a:r>
                      <a:endPar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其他数据库</a:t>
                      </a:r>
                      <a:endPar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7.07</a:t>
                      </a:r>
                      <a:r>
                        <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亿</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3.98</a:t>
                      </a:r>
                      <a:r>
                        <a:rPr kumimoji="0" lang="zh-CN"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人民币</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28.14</a:t>
                      </a:r>
                      <a:r>
                        <a:rPr kumimoji="0" lang="zh-CN"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亿人民币</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46619755"/>
                  </a:ext>
                </a:extLst>
              </a:tr>
              <a:tr h="180000">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endPar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其他厂商</a:t>
                      </a:r>
                      <a:endPar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其他数据库</a:t>
                      </a:r>
                      <a:endPar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6.08</a:t>
                      </a:r>
                      <a:r>
                        <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千万</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6.25</a:t>
                      </a:r>
                      <a:r>
                        <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人民币</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3.8</a:t>
                      </a:r>
                      <a:r>
                        <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亿人民币</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extLst>
                  <a:ext uri="{0D108BD9-81ED-4DB2-BD59-A6C34878D82A}">
                    <a16:rowId xmlns:a16="http://schemas.microsoft.com/office/drawing/2014/main" val="338237876"/>
                  </a:ext>
                </a:extLst>
              </a:tr>
              <a:tr h="180000">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Oracle</a:t>
                      </a:r>
                      <a:endPar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Oracle</a:t>
                      </a:r>
                      <a:endParaRPr kumimoji="0" lang="zh-CN"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3.02</a:t>
                      </a:r>
                      <a:r>
                        <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千万</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1.01</a:t>
                      </a:r>
                      <a:r>
                        <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美元</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3.05</a:t>
                      </a:r>
                      <a:r>
                        <a:rPr kumimoji="0" lang="zh-CN" altLang="zh-CN" sz="1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千万美元</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47905035"/>
                  </a:ext>
                </a:extLst>
              </a:tr>
              <a:tr h="180000">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5</a:t>
                      </a:r>
                      <a:endPar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IBM</a:t>
                      </a:r>
                      <a:endPar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DB2</a:t>
                      </a:r>
                      <a:endPar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1.03</a:t>
                      </a:r>
                      <a:r>
                        <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千万</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1.38</a:t>
                      </a:r>
                      <a:r>
                        <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美元</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tc>
                  <a:txBody>
                    <a:bodyPr/>
                    <a:lstStyle>
                      <a:lvl1pPr>
                        <a:spcBef>
                          <a:spcPct val="20000"/>
                        </a:spcBef>
                        <a:defRPr>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1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2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sz="1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sz="1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1.43</a:t>
                      </a:r>
                      <a:r>
                        <a:rPr kumimoji="0" lang="zh-CN" altLang="zh-CN" sz="1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千万美元</a:t>
                      </a:r>
                    </a:p>
                  </a:txBody>
                  <a:tcPr marL="91438" marR="91438" marT="45731" marB="45731" anchor="ctr" horzOverflow="overflow">
                    <a:lnL w="3175" cap="flat" cmpd="sng" algn="ctr">
                      <a:solidFill>
                        <a:srgbClr val="3372FF"/>
                      </a:solidFill>
                      <a:prstDash val="solid"/>
                      <a:round/>
                      <a:headEnd type="none" w="med" len="med"/>
                      <a:tailEnd type="none" w="med" len="med"/>
                    </a:lnL>
                    <a:lnR w="3175" cap="flat" cmpd="sng" algn="ctr">
                      <a:solidFill>
                        <a:srgbClr val="3372FF"/>
                      </a:solidFill>
                      <a:prstDash val="solid"/>
                      <a:round/>
                      <a:headEnd type="none" w="med" len="med"/>
                      <a:tailEnd type="none" w="med" len="med"/>
                    </a:lnR>
                    <a:lnT w="3175" cap="flat" cmpd="sng" algn="ctr">
                      <a:solidFill>
                        <a:srgbClr val="3372FF"/>
                      </a:solidFill>
                      <a:prstDash val="solid"/>
                      <a:round/>
                      <a:headEnd type="none" w="med" len="med"/>
                      <a:tailEnd type="none" w="med" len="med"/>
                    </a:lnT>
                    <a:lnB w="3175" cap="flat" cmpd="sng" algn="ctr">
                      <a:solidFill>
                        <a:srgbClr val="3372FF"/>
                      </a:solidFill>
                      <a:prstDash val="solid"/>
                      <a:round/>
                      <a:headEnd type="none" w="med" len="med"/>
                      <a:tailEnd type="none" w="med" len="med"/>
                    </a:lnB>
                    <a:lnTlToBr>
                      <a:noFill/>
                    </a:lnTlToBr>
                    <a:lnBlToTr>
                      <a:noFill/>
                    </a:lnBlToTr>
                    <a:solidFill>
                      <a:srgbClr val="F2F4F6"/>
                    </a:solidFill>
                  </a:tcPr>
                </a:tc>
                <a:extLst>
                  <a:ext uri="{0D108BD9-81ED-4DB2-BD59-A6C34878D82A}">
                    <a16:rowId xmlns:a16="http://schemas.microsoft.com/office/drawing/2014/main" val="3340273745"/>
                  </a:ext>
                </a:extLst>
              </a:tr>
            </a:tbl>
          </a:graphicData>
        </a:graphic>
      </p:graphicFrame>
      <p:sp>
        <p:nvSpPr>
          <p:cNvPr id="3" name="爆炸形: 8 pt  2">
            <a:extLst>
              <a:ext uri="{FF2B5EF4-FFF2-40B4-BE49-F238E27FC236}">
                <a16:creationId xmlns:a16="http://schemas.microsoft.com/office/drawing/2014/main" id="{E3236B87-79F1-A750-8758-B845A408E525}"/>
              </a:ext>
            </a:extLst>
          </p:cNvPr>
          <p:cNvSpPr/>
          <p:nvPr/>
        </p:nvSpPr>
        <p:spPr>
          <a:xfrm>
            <a:off x="1445991" y="1244993"/>
            <a:ext cx="909638" cy="846137"/>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100" b="1" dirty="0">
                <a:latin typeface="微软雅黑" panose="020B0503020204020204" pitchFamily="34" charset="-122"/>
                <a:ea typeface="微软雅黑" panose="020B0503020204020204" pitchFamily="34" charset="-122"/>
              </a:rPr>
              <a:t>New</a:t>
            </a:r>
            <a:endParaRPr lang="zh-CN" altLang="en-US" sz="11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178E7FD-37F4-A132-00F4-46574691307A}"/>
              </a:ext>
            </a:extLst>
          </p:cNvPr>
          <p:cNvSpPr txBox="1"/>
          <p:nvPr/>
        </p:nvSpPr>
        <p:spPr>
          <a:xfrm>
            <a:off x="2022055" y="2923079"/>
            <a:ext cx="8007349" cy="307777"/>
          </a:xfrm>
          <a:prstGeom prst="rect">
            <a:avLst/>
          </a:prstGeom>
          <a:solidFill>
            <a:srgbClr val="D6E7FF"/>
          </a:solidFill>
          <a:ln w="3175">
            <a:solidFill>
              <a:srgbClr val="3372FF"/>
            </a:solidFill>
            <a:prstDash val="lgDash"/>
          </a:ln>
        </p:spPr>
        <p:txBody>
          <a:bodyPr wrap="square">
            <a:spAutoFit/>
          </a:bodyPr>
          <a:lstStyle/>
          <a:p>
            <a:pPr algn="ctr"/>
            <a:r>
              <a:rPr lang="zh-CN" altLang="en-US" sz="1400" b="1" dirty="0">
                <a:solidFill>
                  <a:srgbClr val="3372FF"/>
                </a:solidFill>
                <a:latin typeface="微软雅黑" panose="020B0503020204020204" pitchFamily="34" charset="-122"/>
                <a:ea typeface="微软雅黑" panose="020B0503020204020204" pitchFamily="34" charset="-122"/>
              </a:rPr>
              <a:t>性能、高可用、性价比三大关键指标超越竞品，均实现世界第一</a:t>
            </a:r>
            <a:endParaRPr lang="en-US" altLang="zh-CN" sz="1400" b="1" dirty="0">
              <a:solidFill>
                <a:srgbClr val="3372FF"/>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942C5DAD-2058-01BE-1659-9BE1C1834769}"/>
              </a:ext>
            </a:extLst>
          </p:cNvPr>
          <p:cNvGrpSpPr/>
          <p:nvPr/>
        </p:nvGrpSpPr>
        <p:grpSpPr>
          <a:xfrm>
            <a:off x="4257786" y="3982597"/>
            <a:ext cx="2893887" cy="2557756"/>
            <a:chOff x="958033" y="2763748"/>
            <a:chExt cx="3065982" cy="2709862"/>
          </a:xfrm>
        </p:grpSpPr>
        <p:sp>
          <p:nvSpPr>
            <p:cNvPr id="7" name="等腰三角形 22">
              <a:extLst>
                <a:ext uri="{FF2B5EF4-FFF2-40B4-BE49-F238E27FC236}">
                  <a16:creationId xmlns:a16="http://schemas.microsoft.com/office/drawing/2014/main" id="{737B98DF-DFC2-1CFB-1358-D21FC8F5A857}"/>
                </a:ext>
              </a:extLst>
            </p:cNvPr>
            <p:cNvSpPr/>
            <p:nvPr/>
          </p:nvSpPr>
          <p:spPr>
            <a:xfrm>
              <a:off x="1556391" y="3342061"/>
              <a:ext cx="1869258" cy="1558925"/>
            </a:xfrm>
            <a:prstGeom prst="triangle">
              <a:avLst/>
            </a:prstGeom>
            <a:noFill/>
            <a:ln w="6350">
              <a:solidFill>
                <a:schemeClr val="accent2">
                  <a:alpha val="9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8" name="椭圆 7">
              <a:extLst>
                <a:ext uri="{FF2B5EF4-FFF2-40B4-BE49-F238E27FC236}">
                  <a16:creationId xmlns:a16="http://schemas.microsoft.com/office/drawing/2014/main" id="{D4253461-4FFF-4D35-CB01-C3F7A9AF3DD9}"/>
                </a:ext>
              </a:extLst>
            </p:cNvPr>
            <p:cNvSpPr/>
            <p:nvPr/>
          </p:nvSpPr>
          <p:spPr>
            <a:xfrm>
              <a:off x="1892662" y="2763748"/>
              <a:ext cx="1196722" cy="1150937"/>
            </a:xfrm>
            <a:prstGeom prst="ellipse">
              <a:avLst/>
            </a:prstGeom>
            <a:solidFill>
              <a:srgbClr val="D6E7FF"/>
            </a:solidFill>
            <a:ln w="3175">
              <a:solidFill>
                <a:srgbClr val="2C68FF"/>
              </a:solidFill>
              <a:prstDash val="dash"/>
              <a:miter lim="400000"/>
            </a:ln>
          </p:spPr>
          <p:txBody>
            <a:bodyPr lIns="19050" tIns="19050" rIns="19050" bIns="19050" anchor="ctr"/>
            <a:lstStyle/>
            <a:p>
              <a:pPr algn="ctr" defTabSz="457200">
                <a:defRPr/>
              </a:pPr>
              <a:endPar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cs typeface="Calibri"/>
              </a:endParaRPr>
            </a:p>
          </p:txBody>
        </p:sp>
        <p:sp>
          <p:nvSpPr>
            <p:cNvPr id="9" name="椭圆 8">
              <a:extLst>
                <a:ext uri="{FF2B5EF4-FFF2-40B4-BE49-F238E27FC236}">
                  <a16:creationId xmlns:a16="http://schemas.microsoft.com/office/drawing/2014/main" id="{7620C5F2-1AE2-FDB3-8DE3-16DBEBCF7E09}"/>
                </a:ext>
              </a:extLst>
            </p:cNvPr>
            <p:cNvSpPr/>
            <p:nvPr/>
          </p:nvSpPr>
          <p:spPr>
            <a:xfrm>
              <a:off x="958033" y="4322673"/>
              <a:ext cx="1196722" cy="1150937"/>
            </a:xfrm>
            <a:prstGeom prst="ellipse">
              <a:avLst/>
            </a:prstGeom>
            <a:solidFill>
              <a:srgbClr val="D6E7FF"/>
            </a:solidFill>
            <a:ln w="3175">
              <a:solidFill>
                <a:srgbClr val="2C68FF"/>
              </a:solidFill>
              <a:prstDash val="dash"/>
              <a:miter lim="400000"/>
            </a:ln>
          </p:spPr>
          <p:txBody>
            <a:bodyPr lIns="19050" tIns="19050" rIns="19050" bIns="19050" anchor="ctr"/>
            <a:lstStyle/>
            <a:p>
              <a:pPr algn="ctr" defTabSz="457200">
                <a:defRPr/>
              </a:pPr>
              <a:endPar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cs typeface="Calibri"/>
              </a:endParaRPr>
            </a:p>
          </p:txBody>
        </p:sp>
        <p:sp>
          <p:nvSpPr>
            <p:cNvPr id="10" name="椭圆 9">
              <a:extLst>
                <a:ext uri="{FF2B5EF4-FFF2-40B4-BE49-F238E27FC236}">
                  <a16:creationId xmlns:a16="http://schemas.microsoft.com/office/drawing/2014/main" id="{70F3DD73-B2D5-4DBA-598E-4FD76CE4A3F4}"/>
                </a:ext>
              </a:extLst>
            </p:cNvPr>
            <p:cNvSpPr/>
            <p:nvPr/>
          </p:nvSpPr>
          <p:spPr>
            <a:xfrm>
              <a:off x="2827293" y="4322673"/>
              <a:ext cx="1196722" cy="1150937"/>
            </a:xfrm>
            <a:prstGeom prst="ellipse">
              <a:avLst/>
            </a:prstGeom>
            <a:solidFill>
              <a:srgbClr val="D6E7FF"/>
            </a:solidFill>
            <a:ln w="3175">
              <a:solidFill>
                <a:srgbClr val="2C68FF"/>
              </a:solidFill>
              <a:prstDash val="dash"/>
              <a:miter lim="400000"/>
            </a:ln>
          </p:spPr>
          <p:txBody>
            <a:bodyPr lIns="19050" tIns="19050" rIns="19050" bIns="19050" anchor="ctr"/>
            <a:lstStyle/>
            <a:p>
              <a:pPr algn="ctr" defTabSz="457200">
                <a:defRPr/>
              </a:pPr>
              <a:endPar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cs typeface="Calibri"/>
              </a:endParaRPr>
            </a:p>
          </p:txBody>
        </p:sp>
        <p:sp>
          <p:nvSpPr>
            <p:cNvPr id="11" name="椭圆 10">
              <a:extLst>
                <a:ext uri="{FF2B5EF4-FFF2-40B4-BE49-F238E27FC236}">
                  <a16:creationId xmlns:a16="http://schemas.microsoft.com/office/drawing/2014/main" id="{F64FF6BF-571E-93F5-5720-93285C87D3F9}"/>
                </a:ext>
              </a:extLst>
            </p:cNvPr>
            <p:cNvSpPr/>
            <p:nvPr/>
          </p:nvSpPr>
          <p:spPr>
            <a:xfrm>
              <a:off x="2110162" y="4099584"/>
              <a:ext cx="761721" cy="576000"/>
            </a:xfrm>
            <a:prstGeom prst="ellipse">
              <a:avLst/>
            </a:prstGeom>
            <a:noFill/>
            <a:ln w="12700">
              <a:miter lim="400000"/>
            </a:ln>
          </p:spPr>
          <p:txBody>
            <a:bodyPr lIns="19050" tIns="19050" rIns="19050" bIns="19050" anchor="ctr"/>
            <a:lstStyle/>
            <a:p>
              <a:pPr algn="ctr" defTabSz="457200">
                <a:lnSpc>
                  <a:spcPts val="2000"/>
                </a:lnSpc>
                <a:defRPr/>
              </a:pPr>
              <a:r>
                <a:rPr lang="zh-CN" altLang="en-US" sz="1400" b="1" kern="0" dirty="0">
                  <a:solidFill>
                    <a:schemeClr val="tx1">
                      <a:lumMod val="95000"/>
                      <a:lumOff val="5000"/>
                    </a:schemeClr>
                  </a:solidFill>
                  <a:latin typeface="微软雅黑" panose="020B0503020204020204" pitchFamily="34" charset="-122"/>
                  <a:ea typeface="微软雅黑" panose="020B0503020204020204" pitchFamily="34" charset="-122"/>
                  <a:cs typeface="Calibri"/>
                </a:rPr>
                <a:t>基础能力</a:t>
              </a:r>
            </a:p>
          </p:txBody>
        </p:sp>
        <p:sp>
          <p:nvSpPr>
            <p:cNvPr id="12" name="椭圆 11">
              <a:extLst>
                <a:ext uri="{FF2B5EF4-FFF2-40B4-BE49-F238E27FC236}">
                  <a16:creationId xmlns:a16="http://schemas.microsoft.com/office/drawing/2014/main" id="{92649FB4-B402-B27F-6A1D-4E7099763E5E}"/>
                </a:ext>
              </a:extLst>
            </p:cNvPr>
            <p:cNvSpPr/>
            <p:nvPr/>
          </p:nvSpPr>
          <p:spPr>
            <a:xfrm>
              <a:off x="2020715" y="2886457"/>
              <a:ext cx="940613" cy="904627"/>
            </a:xfrm>
            <a:prstGeom prst="ellipse">
              <a:avLst/>
            </a:prstGeom>
            <a:solidFill>
              <a:srgbClr val="3372FF"/>
            </a:solidFill>
            <a:ln w="3175">
              <a:solidFill>
                <a:schemeClr val="bg1">
                  <a:lumMod val="95000"/>
                </a:schemeClr>
              </a:solidFill>
              <a:prstDash val="solid"/>
              <a:miter lim="400000"/>
            </a:ln>
          </p:spPr>
          <p:txBody>
            <a:bodyPr lIns="19050" tIns="19050" rIns="19050" bIns="19050" anchor="ctr"/>
            <a:lstStyle/>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性能</a:t>
              </a:r>
            </a:p>
          </p:txBody>
        </p:sp>
        <p:sp>
          <p:nvSpPr>
            <p:cNvPr id="13" name="椭圆 12">
              <a:extLst>
                <a:ext uri="{FF2B5EF4-FFF2-40B4-BE49-F238E27FC236}">
                  <a16:creationId xmlns:a16="http://schemas.microsoft.com/office/drawing/2014/main" id="{125A3B86-7099-F4E5-31A5-83B2C2ABD35D}"/>
                </a:ext>
              </a:extLst>
            </p:cNvPr>
            <p:cNvSpPr/>
            <p:nvPr/>
          </p:nvSpPr>
          <p:spPr>
            <a:xfrm>
              <a:off x="1086085" y="4445034"/>
              <a:ext cx="940613" cy="904627"/>
            </a:xfrm>
            <a:prstGeom prst="ellipse">
              <a:avLst/>
            </a:prstGeom>
            <a:solidFill>
              <a:srgbClr val="3372FF"/>
            </a:solidFill>
            <a:ln w="3175">
              <a:solidFill>
                <a:schemeClr val="bg1">
                  <a:lumMod val="95000"/>
                </a:schemeClr>
              </a:solidFill>
              <a:prstDash val="solid"/>
              <a:miter lim="400000"/>
            </a:ln>
          </p:spPr>
          <p:txBody>
            <a:bodyPr lIns="19050" tIns="19050" rIns="19050" bIns="19050" anchor="ctr"/>
            <a:lstStyle/>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成本</a:t>
              </a:r>
            </a:p>
          </p:txBody>
        </p:sp>
        <p:sp>
          <p:nvSpPr>
            <p:cNvPr id="14" name="椭圆 13">
              <a:extLst>
                <a:ext uri="{FF2B5EF4-FFF2-40B4-BE49-F238E27FC236}">
                  <a16:creationId xmlns:a16="http://schemas.microsoft.com/office/drawing/2014/main" id="{A96B0124-430F-EDDF-DA88-B5A3A57267D9}"/>
                </a:ext>
              </a:extLst>
            </p:cNvPr>
            <p:cNvSpPr/>
            <p:nvPr/>
          </p:nvSpPr>
          <p:spPr>
            <a:xfrm>
              <a:off x="2966971" y="4437112"/>
              <a:ext cx="940613" cy="904627"/>
            </a:xfrm>
            <a:prstGeom prst="ellipse">
              <a:avLst/>
            </a:prstGeom>
            <a:solidFill>
              <a:srgbClr val="3372FF"/>
            </a:solidFill>
            <a:ln w="3175">
              <a:solidFill>
                <a:schemeClr val="bg1">
                  <a:lumMod val="95000"/>
                </a:schemeClr>
              </a:solidFill>
              <a:prstDash val="solid"/>
              <a:miter lim="400000"/>
            </a:ln>
          </p:spPr>
          <p:txBody>
            <a:bodyPr lIns="19050" tIns="19050" rIns="19050" bIns="19050" anchor="ctr"/>
            <a:lstStyle/>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高可用</a:t>
              </a:r>
              <a:r>
                <a:rPr lang="en-US" altLang="zh-CN" sz="1200" kern="0" dirty="0">
                  <a:solidFill>
                    <a:schemeClr val="bg1"/>
                  </a:solidFill>
                  <a:latin typeface="微软雅黑" panose="020B0503020204020204" pitchFamily="34" charset="-122"/>
                  <a:ea typeface="微软雅黑" panose="020B0503020204020204" pitchFamily="34" charset="-122"/>
                  <a:cs typeface="Calibri"/>
                </a:rPr>
                <a:t>/</a:t>
              </a:r>
            </a:p>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稳定</a:t>
              </a:r>
            </a:p>
          </p:txBody>
        </p:sp>
      </p:grpSp>
      <p:sp>
        <p:nvSpPr>
          <p:cNvPr id="15" name="矩形 14">
            <a:extLst>
              <a:ext uri="{FF2B5EF4-FFF2-40B4-BE49-F238E27FC236}">
                <a16:creationId xmlns:a16="http://schemas.microsoft.com/office/drawing/2014/main" id="{1919CE21-28B5-B9E9-7FF8-77A63FAF44D3}"/>
              </a:ext>
            </a:extLst>
          </p:cNvPr>
          <p:cNvSpPr/>
          <p:nvPr/>
        </p:nvSpPr>
        <p:spPr>
          <a:xfrm>
            <a:off x="6348282" y="3508434"/>
            <a:ext cx="3847239" cy="188705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1400"/>
              </a:lnSpc>
            </a:pPr>
            <a:r>
              <a:rPr lang="en-US" altLang="zh-CN" sz="1200" b="1" dirty="0" err="1">
                <a:solidFill>
                  <a:srgbClr val="3372FF"/>
                </a:solidFill>
                <a:latin typeface="微软雅黑" panose="020B0503020204020204" pitchFamily="34" charset="-122"/>
                <a:ea typeface="微软雅黑" panose="020B0503020204020204" pitchFamily="34" charset="-122"/>
                <a:cs typeface="Calibri" panose="020F0502020204030204" pitchFamily="34" charset="0"/>
              </a:rPr>
              <a:t>tpmC</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a:t>
            </a: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8.14</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亿 </a:t>
            </a: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vs 7.07</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亿 （</a:t>
            </a:r>
            <a:r>
              <a:rPr lang="zh-CN" altLang="en-US" sz="1200" b="1"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吞吐更大</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endParaRPr>
          </a:p>
          <a:p>
            <a:pPr marL="0" indent="0">
              <a:lnSpc>
                <a:spcPts val="1400"/>
              </a:lnSpc>
            </a:pPr>
            <a:r>
              <a:rPr lang="zh-CN" altLang="en-US" sz="900" dirty="0">
                <a:solidFill>
                  <a:srgbClr val="333333"/>
                </a:solidFill>
                <a:latin typeface="微软雅黑" panose="020B0503020204020204" pitchFamily="34" charset="-122"/>
                <a:ea typeface="微软雅黑" panose="020B0503020204020204" pitchFamily="34" charset="-122"/>
              </a:rPr>
              <a:t>依托于</a:t>
            </a:r>
            <a:r>
              <a:rPr lang="en-US" altLang="zh-CN" sz="900" dirty="0">
                <a:solidFill>
                  <a:srgbClr val="333333"/>
                </a:solidFill>
                <a:latin typeface="微软雅黑" panose="020B0503020204020204" pitchFamily="34" charset="-122"/>
                <a:ea typeface="微软雅黑" panose="020B0503020204020204" pitchFamily="34" charset="-122"/>
              </a:rPr>
              <a:t>TDSQL</a:t>
            </a:r>
            <a:r>
              <a:rPr lang="zh-CN" altLang="en-US" sz="900" dirty="0">
                <a:solidFill>
                  <a:srgbClr val="333333"/>
                </a:solidFill>
                <a:latin typeface="微软雅黑" panose="020B0503020204020204" pitchFamily="34" charset="-122"/>
                <a:ea typeface="微软雅黑" panose="020B0503020204020204" pitchFamily="34" charset="-122"/>
              </a:rPr>
              <a:t>多年来在数据库内核，分布式，水平扩展，调度等能力的持续研发投入，构建了业界最大的分布式数据库集群（</a:t>
            </a:r>
            <a:r>
              <a:rPr lang="en-US" altLang="zh-CN" sz="900" dirty="0">
                <a:solidFill>
                  <a:srgbClr val="333333"/>
                </a:solidFill>
                <a:latin typeface="微软雅黑" panose="020B0503020204020204" pitchFamily="34" charset="-122"/>
                <a:ea typeface="微软雅黑" panose="020B0503020204020204" pitchFamily="34" charset="-122"/>
              </a:rPr>
              <a:t>1650</a:t>
            </a:r>
            <a:r>
              <a:rPr lang="zh-CN" altLang="en-US" sz="900" dirty="0">
                <a:solidFill>
                  <a:srgbClr val="333333"/>
                </a:solidFill>
                <a:latin typeface="微软雅黑" panose="020B0503020204020204" pitchFamily="34" charset="-122"/>
                <a:ea typeface="微软雅黑" panose="020B0503020204020204" pitchFamily="34" charset="-122"/>
              </a:rPr>
              <a:t>台），性能刷新世界记录（</a:t>
            </a:r>
            <a:r>
              <a:rPr lang="en-US" altLang="zh-CN" sz="900" dirty="0">
                <a:solidFill>
                  <a:srgbClr val="333333"/>
                </a:solidFill>
                <a:latin typeface="微软雅黑" panose="020B0503020204020204" pitchFamily="34" charset="-122"/>
                <a:ea typeface="微软雅黑" panose="020B0503020204020204" pitchFamily="34" charset="-122"/>
              </a:rPr>
              <a:t>8.148</a:t>
            </a:r>
            <a:r>
              <a:rPr lang="zh-CN" altLang="en-US" sz="900" dirty="0">
                <a:solidFill>
                  <a:srgbClr val="333333"/>
                </a:solidFill>
                <a:latin typeface="微软雅黑" panose="020B0503020204020204" pitchFamily="34" charset="-122"/>
                <a:ea typeface="微软雅黑" panose="020B0503020204020204" pitchFamily="34" charset="-122"/>
              </a:rPr>
              <a:t>亿 </a:t>
            </a:r>
            <a:r>
              <a:rPr lang="en-US" altLang="zh-CN" sz="900" dirty="0" err="1">
                <a:solidFill>
                  <a:srgbClr val="333333"/>
                </a:solidFill>
                <a:latin typeface="微软雅黑" panose="020B0503020204020204" pitchFamily="34" charset="-122"/>
                <a:ea typeface="微软雅黑" panose="020B0503020204020204" pitchFamily="34" charset="-122"/>
              </a:rPr>
              <a:t>tpmC</a:t>
            </a:r>
            <a:r>
              <a:rPr lang="zh-CN" altLang="en-US" sz="900" dirty="0">
                <a:solidFill>
                  <a:srgbClr val="333333"/>
                </a:solidFill>
                <a:latin typeface="微软雅黑" panose="020B0503020204020204" pitchFamily="34" charset="-122"/>
                <a:ea typeface="微软雅黑" panose="020B0503020204020204" pitchFamily="34" charset="-122"/>
              </a:rPr>
              <a:t>）</a:t>
            </a:r>
            <a:endParaRPr lang="en-US" altLang="zh-CN" sz="900" dirty="0">
              <a:solidFill>
                <a:srgbClr val="333333"/>
              </a:solidFill>
              <a:latin typeface="微软雅黑" panose="020B0503020204020204" pitchFamily="34" charset="-122"/>
              <a:ea typeface="微软雅黑" panose="020B0503020204020204" pitchFamily="34" charset="-122"/>
            </a:endParaRPr>
          </a:p>
          <a:p>
            <a:pPr marL="0" indent="0">
              <a:lnSpc>
                <a:spcPts val="1400"/>
              </a:lnSpc>
            </a:pP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波动率：</a:t>
            </a: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0.2% vs 1% </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a:t>
            </a:r>
            <a:r>
              <a:rPr lang="zh-CN" altLang="en-US" sz="1200" b="1"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更稳</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endParaRPr>
          </a:p>
          <a:p>
            <a:pPr marL="0" indent="0">
              <a:lnSpc>
                <a:spcPts val="1400"/>
              </a:lnSpc>
            </a:pPr>
            <a:r>
              <a:rPr lang="zh-CN" altLang="en-US" sz="900" dirty="0">
                <a:solidFill>
                  <a:srgbClr val="333333"/>
                </a:solidFill>
                <a:latin typeface="微软雅黑" panose="020B0503020204020204" pitchFamily="34" charset="-122"/>
                <a:ea typeface="微软雅黑" panose="020B0503020204020204" pitchFamily="34" charset="-122"/>
              </a:rPr>
              <a:t>在</a:t>
            </a:r>
            <a:r>
              <a:rPr lang="en-US" altLang="zh-CN" sz="900" dirty="0">
                <a:solidFill>
                  <a:srgbClr val="333333"/>
                </a:solidFill>
                <a:latin typeface="微软雅黑" panose="020B0503020204020204" pitchFamily="34" charset="-122"/>
                <a:ea typeface="微软雅黑" panose="020B0503020204020204" pitchFamily="34" charset="-122"/>
              </a:rPr>
              <a:t>8</a:t>
            </a:r>
            <a:r>
              <a:rPr lang="zh-CN" altLang="en-US" sz="900" dirty="0">
                <a:solidFill>
                  <a:srgbClr val="333333"/>
                </a:solidFill>
                <a:latin typeface="微软雅黑" panose="020B0503020204020204" pitchFamily="34" charset="-122"/>
                <a:ea typeface="微软雅黑" panose="020B0503020204020204" pitchFamily="34" charset="-122"/>
              </a:rPr>
              <a:t>小时的持续压测过程中，</a:t>
            </a:r>
            <a:r>
              <a:rPr lang="en-US" altLang="zh-CN" sz="900" dirty="0" err="1">
                <a:solidFill>
                  <a:srgbClr val="333333"/>
                </a:solidFill>
                <a:latin typeface="微软雅黑" panose="020B0503020204020204" pitchFamily="34" charset="-122"/>
                <a:ea typeface="微软雅黑" panose="020B0503020204020204" pitchFamily="34" charset="-122"/>
              </a:rPr>
              <a:t>tpmC</a:t>
            </a:r>
            <a:r>
              <a:rPr lang="zh-CN" altLang="en-US" sz="900" dirty="0">
                <a:solidFill>
                  <a:srgbClr val="333333"/>
                </a:solidFill>
                <a:latin typeface="微软雅黑" panose="020B0503020204020204" pitchFamily="34" charset="-122"/>
                <a:ea typeface="微软雅黑" panose="020B0503020204020204" pitchFamily="34" charset="-122"/>
              </a:rPr>
              <a:t>的波动率一直处于</a:t>
            </a:r>
            <a:r>
              <a:rPr lang="en-US" altLang="zh-CN" sz="900" dirty="0">
                <a:solidFill>
                  <a:srgbClr val="333333"/>
                </a:solidFill>
                <a:latin typeface="微软雅黑" panose="020B0503020204020204" pitchFamily="34" charset="-122"/>
                <a:ea typeface="微软雅黑" panose="020B0503020204020204" pitchFamily="34" charset="-122"/>
              </a:rPr>
              <a:t>0.2%</a:t>
            </a:r>
            <a:r>
              <a:rPr lang="zh-CN" altLang="en-US" sz="900" dirty="0">
                <a:solidFill>
                  <a:srgbClr val="333333"/>
                </a:solidFill>
                <a:latin typeface="微软雅黑" panose="020B0503020204020204" pitchFamily="34" charset="-122"/>
                <a:ea typeface="微软雅黑" panose="020B0503020204020204" pitchFamily="34" charset="-122"/>
              </a:rPr>
              <a:t>以下</a:t>
            </a:r>
            <a:r>
              <a:rPr lang="en-US" altLang="zh-CN" sz="900" dirty="0">
                <a:solidFill>
                  <a:srgbClr val="333333"/>
                </a:solidFill>
                <a:latin typeface="微软雅黑" panose="020B0503020204020204" pitchFamily="34" charset="-122"/>
                <a:ea typeface="微软雅黑" panose="020B0503020204020204" pitchFamily="34" charset="-122"/>
              </a:rPr>
              <a:t>(</a:t>
            </a:r>
            <a:r>
              <a:rPr lang="zh-CN" altLang="en-US" sz="900" dirty="0">
                <a:solidFill>
                  <a:srgbClr val="333333"/>
                </a:solidFill>
                <a:latin typeface="微软雅黑" panose="020B0503020204020204" pitchFamily="34" charset="-122"/>
                <a:ea typeface="微软雅黑" panose="020B0503020204020204" pitchFamily="34" charset="-122"/>
              </a:rPr>
              <a:t>标准是要求</a:t>
            </a:r>
            <a:r>
              <a:rPr lang="en-US" altLang="zh-CN" sz="900" dirty="0">
                <a:solidFill>
                  <a:srgbClr val="333333"/>
                </a:solidFill>
                <a:latin typeface="微软雅黑" panose="020B0503020204020204" pitchFamily="34" charset="-122"/>
                <a:ea typeface="微软雅黑" panose="020B0503020204020204" pitchFamily="34" charset="-122"/>
              </a:rPr>
              <a:t>2%</a:t>
            </a:r>
            <a:r>
              <a:rPr lang="zh-CN" altLang="en-US" sz="900" dirty="0">
                <a:solidFill>
                  <a:srgbClr val="333333"/>
                </a:solidFill>
                <a:latin typeface="微软雅黑" panose="020B0503020204020204" pitchFamily="34" charset="-122"/>
                <a:ea typeface="微软雅黑" panose="020B0503020204020204" pitchFamily="34" charset="-122"/>
              </a:rPr>
              <a:t>以内，其他厂商普遍波动率</a:t>
            </a:r>
            <a:r>
              <a:rPr lang="en-US" altLang="zh-CN" sz="900" dirty="0">
                <a:solidFill>
                  <a:srgbClr val="333333"/>
                </a:solidFill>
                <a:latin typeface="微软雅黑" panose="020B0503020204020204" pitchFamily="34" charset="-122"/>
                <a:ea typeface="微软雅黑" panose="020B0503020204020204" pitchFamily="34" charset="-122"/>
              </a:rPr>
              <a:t>1%</a:t>
            </a:r>
            <a:r>
              <a:rPr lang="zh-CN" altLang="en-US" sz="900" dirty="0">
                <a:solidFill>
                  <a:srgbClr val="333333"/>
                </a:solidFill>
                <a:latin typeface="微软雅黑" panose="020B0503020204020204" pitchFamily="34" charset="-122"/>
                <a:ea typeface="微软雅黑" panose="020B0503020204020204" pitchFamily="34" charset="-122"/>
              </a:rPr>
              <a:t>以内</a:t>
            </a:r>
            <a:r>
              <a:rPr lang="en-US" altLang="zh-CN" sz="900" dirty="0">
                <a:solidFill>
                  <a:srgbClr val="333333"/>
                </a:solidFill>
                <a:latin typeface="微软雅黑" panose="020B0503020204020204" pitchFamily="34" charset="-122"/>
                <a:ea typeface="微软雅黑" panose="020B0503020204020204" pitchFamily="34" charset="-122"/>
              </a:rPr>
              <a:t>)</a:t>
            </a:r>
            <a:r>
              <a:rPr lang="zh-CN" altLang="en-US" sz="900" dirty="0">
                <a:solidFill>
                  <a:srgbClr val="333333"/>
                </a:solidFill>
                <a:latin typeface="微软雅黑" panose="020B0503020204020204" pitchFamily="34" charset="-122"/>
                <a:ea typeface="微软雅黑" panose="020B0503020204020204" pitchFamily="34" charset="-122"/>
              </a:rPr>
              <a:t>，满压力测试</a:t>
            </a:r>
            <a:r>
              <a:rPr lang="en-US" altLang="zh-CN" sz="900" dirty="0">
                <a:solidFill>
                  <a:srgbClr val="333333"/>
                </a:solidFill>
                <a:latin typeface="微软雅黑" panose="020B0503020204020204" pitchFamily="34" charset="-122"/>
                <a:ea typeface="微软雅黑" panose="020B0503020204020204" pitchFamily="34" charset="-122"/>
              </a:rPr>
              <a:t>8</a:t>
            </a:r>
            <a:r>
              <a:rPr lang="zh-CN" altLang="en-US" sz="900" dirty="0">
                <a:solidFill>
                  <a:srgbClr val="333333"/>
                </a:solidFill>
                <a:latin typeface="微软雅黑" panose="020B0503020204020204" pitchFamily="34" charset="-122"/>
                <a:ea typeface="微软雅黑" panose="020B0503020204020204" pitchFamily="34" charset="-122"/>
              </a:rPr>
              <a:t>小时零错误，体现了产品架构，分布式，水平扩展，资源调度方面处于业界最佳水平。</a:t>
            </a:r>
            <a:endParaRPr lang="en-US" altLang="zh-CN" sz="900" dirty="0">
              <a:solidFill>
                <a:srgbClr val="333333"/>
              </a:solidFill>
              <a:latin typeface="微软雅黑" panose="020B0503020204020204" pitchFamily="34" charset="-122"/>
              <a:ea typeface="微软雅黑" panose="020B0503020204020204" pitchFamily="34" charset="-122"/>
            </a:endParaRPr>
          </a:p>
          <a:p>
            <a:pPr marL="0" indent="0">
              <a:lnSpc>
                <a:spcPts val="1400"/>
              </a:lnSpc>
            </a:pP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响应时间：降低</a:t>
            </a: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15%-30% (</a:t>
            </a:r>
            <a:r>
              <a:rPr lang="zh-CN" altLang="en-US" sz="1200" b="1"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反应更快</a:t>
            </a: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a:t>
            </a:r>
          </a:p>
          <a:p>
            <a:pPr marL="0" indent="0">
              <a:lnSpc>
                <a:spcPts val="1400"/>
              </a:lnSpc>
            </a:pPr>
            <a:r>
              <a:rPr lang="zh-CN" altLang="en-US" sz="900" dirty="0">
                <a:solidFill>
                  <a:srgbClr val="333333"/>
                </a:solidFill>
                <a:latin typeface="微软雅黑" panose="020B0503020204020204" pitchFamily="34" charset="-122"/>
                <a:ea typeface="微软雅黑" panose="020B0503020204020204" pitchFamily="34" charset="-122"/>
              </a:rPr>
              <a:t>多个事务处理，平均时延和</a:t>
            </a:r>
            <a:r>
              <a:rPr lang="en-US" altLang="zh-CN" sz="900" dirty="0">
                <a:solidFill>
                  <a:srgbClr val="333333"/>
                </a:solidFill>
                <a:latin typeface="微软雅黑" panose="020B0503020204020204" pitchFamily="34" charset="-122"/>
                <a:ea typeface="微软雅黑" panose="020B0503020204020204" pitchFamily="34" charset="-122"/>
              </a:rPr>
              <a:t>90</a:t>
            </a:r>
            <a:r>
              <a:rPr lang="zh-CN" altLang="en-US" sz="900" dirty="0">
                <a:solidFill>
                  <a:srgbClr val="333333"/>
                </a:solidFill>
                <a:latin typeface="微软雅黑" panose="020B0503020204020204" pitchFamily="34" charset="-122"/>
                <a:ea typeface="微软雅黑" panose="020B0503020204020204" pitchFamily="34" charset="-122"/>
              </a:rPr>
              <a:t>分位延迟低于竞品</a:t>
            </a:r>
            <a:r>
              <a:rPr lang="en-US" altLang="zh-CN" sz="900" dirty="0">
                <a:solidFill>
                  <a:srgbClr val="333333"/>
                </a:solidFill>
                <a:latin typeface="微软雅黑" panose="020B0503020204020204" pitchFamily="34" charset="-122"/>
                <a:ea typeface="微软雅黑" panose="020B0503020204020204" pitchFamily="34" charset="-122"/>
              </a:rPr>
              <a:t>15%-30%</a:t>
            </a:r>
            <a:r>
              <a:rPr lang="zh-CN" altLang="en-US" sz="900" dirty="0">
                <a:solidFill>
                  <a:srgbClr val="333333"/>
                </a:solidFill>
                <a:latin typeface="微软雅黑" panose="020B0503020204020204" pitchFamily="34" charset="-122"/>
                <a:ea typeface="微软雅黑" panose="020B0503020204020204" pitchFamily="34" charset="-122"/>
              </a:rPr>
              <a:t>以上</a:t>
            </a:r>
          </a:p>
        </p:txBody>
      </p:sp>
      <p:sp>
        <p:nvSpPr>
          <p:cNvPr id="16" name="矩形 15">
            <a:extLst>
              <a:ext uri="{FF2B5EF4-FFF2-40B4-BE49-F238E27FC236}">
                <a16:creationId xmlns:a16="http://schemas.microsoft.com/office/drawing/2014/main" id="{16FCF638-3C3B-537A-F00D-19C61CD41108}"/>
              </a:ext>
            </a:extLst>
          </p:cNvPr>
          <p:cNvSpPr/>
          <p:nvPr/>
        </p:nvSpPr>
        <p:spPr>
          <a:xfrm>
            <a:off x="1502027" y="4215597"/>
            <a:ext cx="2764435" cy="134643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000"/>
              </a:lnSpc>
              <a:spcBef>
                <a:spcPts val="0"/>
              </a:spcBef>
            </a:pP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性价比：</a:t>
            </a: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1.27 vs 3.98 (</a:t>
            </a:r>
            <a:r>
              <a:rPr lang="en-US" altLang="zh-CN" sz="1200" b="1"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1/3</a:t>
            </a:r>
            <a:r>
              <a:rPr lang="zh-CN" altLang="en-US" sz="1200" b="1"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成本</a:t>
            </a: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a:t>
            </a:r>
          </a:p>
          <a:p>
            <a:pPr marL="0" indent="0">
              <a:lnSpc>
                <a:spcPts val="1500"/>
              </a:lnSpc>
            </a:pPr>
            <a:r>
              <a:rPr lang="zh-CN" altLang="en-US" sz="900" dirty="0">
                <a:solidFill>
                  <a:srgbClr val="333333"/>
                </a:solidFill>
                <a:latin typeface="微软雅黑" panose="020B0503020204020204" pitchFamily="34" charset="-122"/>
                <a:ea typeface="微软雅黑" panose="020B0503020204020204" pitchFamily="34" charset="-122"/>
              </a:rPr>
              <a:t>硬件成本降低</a:t>
            </a:r>
            <a:r>
              <a:rPr lang="en-US" altLang="zh-CN" sz="900" dirty="0">
                <a:solidFill>
                  <a:srgbClr val="333333"/>
                </a:solidFill>
                <a:latin typeface="微软雅黑" panose="020B0503020204020204" pitchFamily="34" charset="-122"/>
                <a:ea typeface="微软雅黑" panose="020B0503020204020204" pitchFamily="34" charset="-122"/>
              </a:rPr>
              <a:t>10%</a:t>
            </a:r>
            <a:r>
              <a:rPr lang="zh-CN" altLang="en-US" sz="900" dirty="0">
                <a:solidFill>
                  <a:srgbClr val="333333"/>
                </a:solidFill>
                <a:latin typeface="微软雅黑" panose="020B0503020204020204" pitchFamily="34" charset="-122"/>
                <a:ea typeface="微软雅黑" panose="020B0503020204020204" pitchFamily="34" charset="-122"/>
              </a:rPr>
              <a:t>（提升单机性能，增加</a:t>
            </a:r>
            <a:r>
              <a:rPr lang="en-US" altLang="zh-CN" sz="900" dirty="0">
                <a:solidFill>
                  <a:srgbClr val="333333"/>
                </a:solidFill>
                <a:latin typeface="微软雅黑" panose="020B0503020204020204" pitchFamily="34" charset="-122"/>
                <a:ea typeface="微软雅黑" panose="020B0503020204020204" pitchFamily="34" charset="-122"/>
              </a:rPr>
              <a:t>8.7%</a:t>
            </a:r>
            <a:r>
              <a:rPr lang="zh-CN" altLang="en-US" sz="900" dirty="0">
                <a:solidFill>
                  <a:srgbClr val="333333"/>
                </a:solidFill>
                <a:latin typeface="微软雅黑" panose="020B0503020204020204" pitchFamily="34" charset="-122"/>
                <a:ea typeface="微软雅黑" panose="020B0503020204020204" pitchFamily="34" charset="-122"/>
              </a:rPr>
              <a:t>服务器，总性能增加</a:t>
            </a:r>
            <a:r>
              <a:rPr lang="en-US" altLang="zh-CN" sz="900" dirty="0">
                <a:solidFill>
                  <a:srgbClr val="333333"/>
                </a:solidFill>
                <a:latin typeface="微软雅黑" panose="020B0503020204020204" pitchFamily="34" charset="-122"/>
                <a:ea typeface="微软雅黑" panose="020B0503020204020204" pitchFamily="34" charset="-122"/>
              </a:rPr>
              <a:t>15.2%</a:t>
            </a:r>
            <a:r>
              <a:rPr lang="zh-CN" altLang="en-US" sz="900" dirty="0">
                <a:solidFill>
                  <a:srgbClr val="333333"/>
                </a:solidFill>
                <a:latin typeface="微软雅黑" panose="020B0503020204020204" pitchFamily="34" charset="-122"/>
                <a:ea typeface="微软雅黑" panose="020B0503020204020204" pitchFamily="34" charset="-122"/>
              </a:rPr>
              <a:t>），软件及服务成本降低</a:t>
            </a:r>
            <a:r>
              <a:rPr lang="en-US" altLang="zh-CN" sz="900" dirty="0">
                <a:solidFill>
                  <a:srgbClr val="333333"/>
                </a:solidFill>
                <a:latin typeface="微软雅黑" panose="020B0503020204020204" pitchFamily="34" charset="-122"/>
                <a:ea typeface="微软雅黑" panose="020B0503020204020204" pitchFamily="34" charset="-122"/>
              </a:rPr>
              <a:t>85%</a:t>
            </a:r>
            <a:r>
              <a:rPr lang="zh-CN" altLang="en-US" sz="900" dirty="0">
                <a:solidFill>
                  <a:srgbClr val="333333"/>
                </a:solidFill>
                <a:latin typeface="微软雅黑" panose="020B0503020204020204" pitchFamily="34" charset="-122"/>
                <a:ea typeface="微软雅黑" panose="020B0503020204020204" pitchFamily="34" charset="-122"/>
              </a:rPr>
              <a:t>（</a:t>
            </a:r>
            <a:r>
              <a:rPr lang="en-US" altLang="zh-CN" sz="900" dirty="0">
                <a:solidFill>
                  <a:srgbClr val="333333"/>
                </a:solidFill>
                <a:latin typeface="微软雅黑" panose="020B0503020204020204" pitchFamily="34" charset="-122"/>
                <a:ea typeface="微软雅黑" panose="020B0503020204020204" pitchFamily="34" charset="-122"/>
              </a:rPr>
              <a:t>TDSQL</a:t>
            </a:r>
            <a:r>
              <a:rPr lang="zh-CN" altLang="en-US" sz="900" dirty="0">
                <a:solidFill>
                  <a:srgbClr val="333333"/>
                </a:solidFill>
                <a:latin typeface="微软雅黑" panose="020B0503020204020204" pitchFamily="34" charset="-122"/>
                <a:ea typeface="微软雅黑" panose="020B0503020204020204" pitchFamily="34" charset="-122"/>
              </a:rPr>
              <a:t>采用公有云模式，大幅降低</a:t>
            </a:r>
            <a:r>
              <a:rPr lang="en-US" altLang="zh-CN" sz="900" dirty="0">
                <a:solidFill>
                  <a:srgbClr val="333333"/>
                </a:solidFill>
                <a:latin typeface="微软雅黑" panose="020B0503020204020204" pitchFamily="34" charset="-122"/>
                <a:ea typeface="微软雅黑" panose="020B0503020204020204" pitchFamily="34" charset="-122"/>
              </a:rPr>
              <a:t>license</a:t>
            </a:r>
            <a:r>
              <a:rPr lang="zh-CN" altLang="en-US" sz="900" dirty="0">
                <a:solidFill>
                  <a:srgbClr val="333333"/>
                </a:solidFill>
                <a:latin typeface="微软雅黑" panose="020B0503020204020204" pitchFamily="34" charset="-122"/>
                <a:ea typeface="微软雅黑" panose="020B0503020204020204" pitchFamily="34" charset="-122"/>
              </a:rPr>
              <a:t>、服务费用，</a:t>
            </a:r>
            <a:r>
              <a:rPr lang="en-US" altLang="zh-CN" sz="900" dirty="0" err="1">
                <a:solidFill>
                  <a:srgbClr val="333333"/>
                </a:solidFill>
                <a:latin typeface="微软雅黑" panose="020B0503020204020204" pitchFamily="34" charset="-122"/>
                <a:ea typeface="微软雅黑" panose="020B0503020204020204" pitchFamily="34" charset="-122"/>
              </a:rPr>
              <a:t>OceanBase</a:t>
            </a:r>
            <a:r>
              <a:rPr lang="zh-CN" altLang="en-US" sz="900" dirty="0">
                <a:solidFill>
                  <a:srgbClr val="333333"/>
                </a:solidFill>
                <a:latin typeface="微软雅黑" panose="020B0503020204020204" pitchFamily="34" charset="-122"/>
                <a:ea typeface="微软雅黑" panose="020B0503020204020204" pitchFamily="34" charset="-122"/>
              </a:rPr>
              <a:t>采用私有云模式），使得整体单</a:t>
            </a:r>
            <a:r>
              <a:rPr lang="en-US" altLang="zh-CN" sz="900" dirty="0" err="1">
                <a:solidFill>
                  <a:srgbClr val="333333"/>
                </a:solidFill>
                <a:latin typeface="微软雅黑" panose="020B0503020204020204" pitchFamily="34" charset="-122"/>
                <a:ea typeface="微软雅黑" panose="020B0503020204020204" pitchFamily="34" charset="-122"/>
              </a:rPr>
              <a:t>tpmC</a:t>
            </a:r>
            <a:r>
              <a:rPr lang="zh-CN" altLang="en-US" sz="900" dirty="0">
                <a:solidFill>
                  <a:srgbClr val="333333"/>
                </a:solidFill>
                <a:latin typeface="微软雅黑" panose="020B0503020204020204" pitchFamily="34" charset="-122"/>
                <a:ea typeface="微软雅黑" panose="020B0503020204020204" pitchFamily="34" charset="-122"/>
              </a:rPr>
              <a:t>的价格接近同类产品的</a:t>
            </a:r>
            <a:r>
              <a:rPr lang="en-US" altLang="zh-CN" sz="900" dirty="0">
                <a:solidFill>
                  <a:srgbClr val="333333"/>
                </a:solidFill>
                <a:latin typeface="微软雅黑" panose="020B0503020204020204" pitchFamily="34" charset="-122"/>
                <a:ea typeface="微软雅黑" panose="020B0503020204020204" pitchFamily="34" charset="-122"/>
              </a:rPr>
              <a:t>1/3</a:t>
            </a:r>
            <a:r>
              <a:rPr lang="zh-CN" altLang="en-US" sz="900" dirty="0">
                <a:solidFill>
                  <a:srgbClr val="333333"/>
                </a:solidFill>
                <a:latin typeface="微软雅黑" panose="020B0503020204020204" pitchFamily="34" charset="-122"/>
                <a:ea typeface="微软雅黑" panose="020B0503020204020204" pitchFamily="34" charset="-122"/>
              </a:rPr>
              <a:t>。</a:t>
            </a:r>
          </a:p>
        </p:txBody>
      </p:sp>
      <p:sp>
        <p:nvSpPr>
          <p:cNvPr id="17" name="矩形 16">
            <a:extLst>
              <a:ext uri="{FF2B5EF4-FFF2-40B4-BE49-F238E27FC236}">
                <a16:creationId xmlns:a16="http://schemas.microsoft.com/office/drawing/2014/main" id="{3AA1C725-139C-714D-4ACF-86A4149E251F}"/>
              </a:ext>
            </a:extLst>
          </p:cNvPr>
          <p:cNvSpPr/>
          <p:nvPr/>
        </p:nvSpPr>
        <p:spPr>
          <a:xfrm>
            <a:off x="7221687" y="5628030"/>
            <a:ext cx="2983825" cy="114501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000"/>
              </a:lnSpc>
              <a:spcBef>
                <a:spcPts val="0"/>
              </a:spcBef>
            </a:pP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故障影响时长：</a:t>
            </a:r>
            <a:r>
              <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20s vs 2min </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a:t>
            </a:r>
            <a:r>
              <a:rPr lang="zh-CN" altLang="en-US" sz="1200" b="1" dirty="0">
                <a:solidFill>
                  <a:srgbClr val="FF0000"/>
                </a:solidFill>
                <a:latin typeface="微软雅黑" panose="020B0503020204020204" pitchFamily="34" charset="-122"/>
                <a:ea typeface="微软雅黑" panose="020B0503020204020204" pitchFamily="34" charset="-122"/>
                <a:cs typeface="Calibri" panose="020F0502020204030204" pitchFamily="34" charset="0"/>
              </a:rPr>
              <a:t>恢复更快</a:t>
            </a:r>
            <a:r>
              <a:rPr lang="zh-CN" altLang="en-US"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rPr>
              <a:t>）</a:t>
            </a:r>
            <a:endParaRPr lang="en-US" altLang="zh-CN" sz="1200" b="1" dirty="0">
              <a:solidFill>
                <a:srgbClr val="3372FF"/>
              </a:solidFill>
              <a:latin typeface="微软雅黑" panose="020B0503020204020204" pitchFamily="34" charset="-122"/>
              <a:ea typeface="微软雅黑" panose="020B0503020204020204" pitchFamily="34" charset="-122"/>
              <a:cs typeface="Calibri" panose="020F0502020204030204" pitchFamily="34" charset="0"/>
            </a:endParaRPr>
          </a:p>
          <a:p>
            <a:pPr marL="0" indent="0">
              <a:lnSpc>
                <a:spcPts val="1500"/>
              </a:lnSpc>
            </a:pPr>
            <a:r>
              <a:rPr lang="en-US" altLang="zh-CN" sz="900" dirty="0">
                <a:solidFill>
                  <a:srgbClr val="333333"/>
                </a:solidFill>
                <a:latin typeface="微软雅黑" panose="020B0503020204020204" pitchFamily="34" charset="-122"/>
                <a:ea typeface="微软雅黑" panose="020B0503020204020204" pitchFamily="34" charset="-122"/>
              </a:rPr>
              <a:t>1</a:t>
            </a:r>
            <a:r>
              <a:rPr lang="zh-CN" altLang="en-US" sz="900" dirty="0">
                <a:solidFill>
                  <a:srgbClr val="333333"/>
                </a:solidFill>
                <a:latin typeface="微软雅黑" panose="020B0503020204020204" pitchFamily="34" charset="-122"/>
                <a:ea typeface="微软雅黑" panose="020B0503020204020204" pitchFamily="34" charset="-122"/>
              </a:rPr>
              <a:t>个小时的容灾场景测试，进行了</a:t>
            </a:r>
            <a:r>
              <a:rPr lang="en-US" altLang="zh-CN" sz="900" dirty="0">
                <a:solidFill>
                  <a:srgbClr val="333333"/>
                </a:solidFill>
                <a:latin typeface="微软雅黑" panose="020B0503020204020204" pitchFamily="34" charset="-122"/>
                <a:ea typeface="微软雅黑" panose="020B0503020204020204" pitchFamily="34" charset="-122"/>
              </a:rPr>
              <a:t>2</a:t>
            </a:r>
            <a:r>
              <a:rPr lang="zh-CN" altLang="en-US" sz="900" dirty="0">
                <a:solidFill>
                  <a:srgbClr val="333333"/>
                </a:solidFill>
                <a:latin typeface="微软雅黑" panose="020B0503020204020204" pitchFamily="34" charset="-122"/>
                <a:ea typeface="微软雅黑" panose="020B0503020204020204" pitchFamily="34" charset="-122"/>
              </a:rPr>
              <a:t>次随机断电物理机器和</a:t>
            </a:r>
            <a:r>
              <a:rPr lang="en-US" altLang="zh-CN" sz="900" dirty="0">
                <a:solidFill>
                  <a:srgbClr val="333333"/>
                </a:solidFill>
                <a:latin typeface="微软雅黑" panose="020B0503020204020204" pitchFamily="34" charset="-122"/>
                <a:ea typeface="微软雅黑" panose="020B0503020204020204" pitchFamily="34" charset="-122"/>
              </a:rPr>
              <a:t>1</a:t>
            </a:r>
            <a:r>
              <a:rPr lang="zh-CN" altLang="en-US" sz="900" dirty="0">
                <a:solidFill>
                  <a:srgbClr val="333333"/>
                </a:solidFill>
                <a:latin typeface="微软雅黑" panose="020B0503020204020204" pitchFamily="34" charset="-122"/>
                <a:ea typeface="微软雅黑" panose="020B0503020204020204" pitchFamily="34" charset="-122"/>
              </a:rPr>
              <a:t>次销毁腾讯云实例（虚拟机）的模拟故障，模拟故障之后，对业务影响</a:t>
            </a:r>
            <a:r>
              <a:rPr lang="en-US" altLang="zh-CN" sz="900" dirty="0">
                <a:solidFill>
                  <a:srgbClr val="333333"/>
                </a:solidFill>
                <a:latin typeface="微软雅黑" panose="020B0503020204020204" pitchFamily="34" charset="-122"/>
                <a:ea typeface="微软雅黑" panose="020B0503020204020204" pitchFamily="34" charset="-122"/>
              </a:rPr>
              <a:t>20</a:t>
            </a:r>
            <a:r>
              <a:rPr lang="zh-CN" altLang="en-US" sz="900" dirty="0">
                <a:solidFill>
                  <a:srgbClr val="333333"/>
                </a:solidFill>
                <a:latin typeface="微软雅黑" panose="020B0503020204020204" pitchFamily="34" charset="-122"/>
                <a:ea typeface="微软雅黑" panose="020B0503020204020204" pitchFamily="34" charset="-122"/>
              </a:rPr>
              <a:t>秒以内（其他厂商普遍影响分钟级别），大盘整体影响微乎其微。</a:t>
            </a:r>
          </a:p>
        </p:txBody>
      </p:sp>
      <p:grpSp>
        <p:nvGrpSpPr>
          <p:cNvPr id="18" name="组合 17">
            <a:extLst>
              <a:ext uri="{FF2B5EF4-FFF2-40B4-BE49-F238E27FC236}">
                <a16:creationId xmlns:a16="http://schemas.microsoft.com/office/drawing/2014/main" id="{86D7F71B-B011-5820-792C-1700ABAD27E6}"/>
              </a:ext>
            </a:extLst>
          </p:cNvPr>
          <p:cNvGrpSpPr/>
          <p:nvPr/>
        </p:nvGrpSpPr>
        <p:grpSpPr>
          <a:xfrm>
            <a:off x="4269383" y="3982597"/>
            <a:ext cx="2893887" cy="2557756"/>
            <a:chOff x="958033" y="2763748"/>
            <a:chExt cx="3065982" cy="2709862"/>
          </a:xfrm>
        </p:grpSpPr>
        <p:sp>
          <p:nvSpPr>
            <p:cNvPr id="19" name="等腰三角形 22">
              <a:extLst>
                <a:ext uri="{FF2B5EF4-FFF2-40B4-BE49-F238E27FC236}">
                  <a16:creationId xmlns:a16="http://schemas.microsoft.com/office/drawing/2014/main" id="{EBB74A7F-E677-5641-7038-3E91DD590D7B}"/>
                </a:ext>
              </a:extLst>
            </p:cNvPr>
            <p:cNvSpPr/>
            <p:nvPr/>
          </p:nvSpPr>
          <p:spPr>
            <a:xfrm>
              <a:off x="1556391" y="3342061"/>
              <a:ext cx="1869258" cy="1558925"/>
            </a:xfrm>
            <a:prstGeom prst="triangle">
              <a:avLst/>
            </a:prstGeom>
            <a:noFill/>
            <a:ln w="6350">
              <a:solidFill>
                <a:schemeClr val="accent2">
                  <a:alpha val="9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491BE707-8134-6414-E40A-C637F8A1040C}"/>
                </a:ext>
              </a:extLst>
            </p:cNvPr>
            <p:cNvSpPr/>
            <p:nvPr/>
          </p:nvSpPr>
          <p:spPr>
            <a:xfrm>
              <a:off x="1892662" y="2763748"/>
              <a:ext cx="1196722" cy="1150937"/>
            </a:xfrm>
            <a:prstGeom prst="ellipse">
              <a:avLst/>
            </a:prstGeom>
            <a:solidFill>
              <a:srgbClr val="D6E7FF"/>
            </a:solidFill>
            <a:ln w="3175">
              <a:solidFill>
                <a:srgbClr val="2C68FF"/>
              </a:solidFill>
              <a:prstDash val="dash"/>
              <a:miter lim="400000"/>
            </a:ln>
          </p:spPr>
          <p:txBody>
            <a:bodyPr lIns="19050" tIns="19050" rIns="19050" bIns="19050" anchor="ctr"/>
            <a:lstStyle/>
            <a:p>
              <a:pPr algn="ctr" defTabSz="457200">
                <a:defRPr/>
              </a:pPr>
              <a:endPar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cs typeface="Calibri"/>
              </a:endParaRPr>
            </a:p>
          </p:txBody>
        </p:sp>
        <p:sp>
          <p:nvSpPr>
            <p:cNvPr id="21" name="椭圆 20">
              <a:extLst>
                <a:ext uri="{FF2B5EF4-FFF2-40B4-BE49-F238E27FC236}">
                  <a16:creationId xmlns:a16="http://schemas.microsoft.com/office/drawing/2014/main" id="{C9CA5BD7-C1EA-6FEA-FC26-995730A6E59E}"/>
                </a:ext>
              </a:extLst>
            </p:cNvPr>
            <p:cNvSpPr/>
            <p:nvPr/>
          </p:nvSpPr>
          <p:spPr>
            <a:xfrm>
              <a:off x="958033" y="4322673"/>
              <a:ext cx="1196722" cy="1150937"/>
            </a:xfrm>
            <a:prstGeom prst="ellipse">
              <a:avLst/>
            </a:prstGeom>
            <a:solidFill>
              <a:srgbClr val="D6E7FF"/>
            </a:solidFill>
            <a:ln w="3175">
              <a:solidFill>
                <a:srgbClr val="2C68FF"/>
              </a:solidFill>
              <a:prstDash val="dash"/>
              <a:miter lim="400000"/>
            </a:ln>
          </p:spPr>
          <p:txBody>
            <a:bodyPr lIns="19050" tIns="19050" rIns="19050" bIns="19050" anchor="ctr"/>
            <a:lstStyle/>
            <a:p>
              <a:pPr algn="ctr" defTabSz="457200">
                <a:defRPr/>
              </a:pPr>
              <a:endPar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cs typeface="Calibri"/>
              </a:endParaRPr>
            </a:p>
          </p:txBody>
        </p:sp>
        <p:sp>
          <p:nvSpPr>
            <p:cNvPr id="22" name="椭圆 21">
              <a:extLst>
                <a:ext uri="{FF2B5EF4-FFF2-40B4-BE49-F238E27FC236}">
                  <a16:creationId xmlns:a16="http://schemas.microsoft.com/office/drawing/2014/main" id="{8E4C7ED9-39EA-7DCF-54E7-775EE7B47025}"/>
                </a:ext>
              </a:extLst>
            </p:cNvPr>
            <p:cNvSpPr/>
            <p:nvPr/>
          </p:nvSpPr>
          <p:spPr>
            <a:xfrm>
              <a:off x="2827293" y="4322673"/>
              <a:ext cx="1196722" cy="1150937"/>
            </a:xfrm>
            <a:prstGeom prst="ellipse">
              <a:avLst/>
            </a:prstGeom>
            <a:solidFill>
              <a:srgbClr val="D6E7FF"/>
            </a:solidFill>
            <a:ln w="3175">
              <a:solidFill>
                <a:srgbClr val="2C68FF"/>
              </a:solidFill>
              <a:prstDash val="dash"/>
              <a:miter lim="400000"/>
            </a:ln>
          </p:spPr>
          <p:txBody>
            <a:bodyPr lIns="19050" tIns="19050" rIns="19050" bIns="19050" anchor="ctr"/>
            <a:lstStyle/>
            <a:p>
              <a:pPr algn="ctr" defTabSz="457200">
                <a:defRPr/>
              </a:pPr>
              <a:endParaRPr lang="zh-CN" altLang="en-US" sz="1400" kern="0" dirty="0">
                <a:solidFill>
                  <a:schemeClr val="tx1">
                    <a:lumMod val="95000"/>
                    <a:lumOff val="5000"/>
                  </a:schemeClr>
                </a:solidFill>
                <a:latin typeface="微软雅黑" panose="020B0503020204020204" pitchFamily="34" charset="-122"/>
                <a:ea typeface="微软雅黑" panose="020B0503020204020204" pitchFamily="34" charset="-122"/>
                <a:cs typeface="Calibri"/>
              </a:endParaRPr>
            </a:p>
          </p:txBody>
        </p:sp>
        <p:sp>
          <p:nvSpPr>
            <p:cNvPr id="23" name="椭圆 22">
              <a:extLst>
                <a:ext uri="{FF2B5EF4-FFF2-40B4-BE49-F238E27FC236}">
                  <a16:creationId xmlns:a16="http://schemas.microsoft.com/office/drawing/2014/main" id="{BE2C4A7A-4FD9-9C5C-9264-815047F373B4}"/>
                </a:ext>
              </a:extLst>
            </p:cNvPr>
            <p:cNvSpPr/>
            <p:nvPr/>
          </p:nvSpPr>
          <p:spPr>
            <a:xfrm>
              <a:off x="2110162" y="4099584"/>
              <a:ext cx="761721" cy="576000"/>
            </a:xfrm>
            <a:prstGeom prst="ellipse">
              <a:avLst/>
            </a:prstGeom>
            <a:noFill/>
            <a:ln w="12700">
              <a:miter lim="400000"/>
            </a:ln>
          </p:spPr>
          <p:txBody>
            <a:bodyPr lIns="19050" tIns="19050" rIns="19050" bIns="19050" anchor="ctr"/>
            <a:lstStyle/>
            <a:p>
              <a:pPr algn="ctr" defTabSz="457200">
                <a:lnSpc>
                  <a:spcPts val="2000"/>
                </a:lnSpc>
                <a:defRPr/>
              </a:pPr>
              <a:r>
                <a:rPr lang="zh-CN" altLang="en-US" sz="1400" b="1" kern="0" dirty="0">
                  <a:solidFill>
                    <a:schemeClr val="tx1">
                      <a:lumMod val="95000"/>
                      <a:lumOff val="5000"/>
                    </a:schemeClr>
                  </a:solidFill>
                  <a:latin typeface="微软雅黑" panose="020B0503020204020204" pitchFamily="34" charset="-122"/>
                  <a:ea typeface="微软雅黑" panose="020B0503020204020204" pitchFamily="34" charset="-122"/>
                  <a:cs typeface="Calibri"/>
                </a:rPr>
                <a:t>基础能力</a:t>
              </a:r>
            </a:p>
          </p:txBody>
        </p:sp>
        <p:sp>
          <p:nvSpPr>
            <p:cNvPr id="24" name="椭圆 23">
              <a:extLst>
                <a:ext uri="{FF2B5EF4-FFF2-40B4-BE49-F238E27FC236}">
                  <a16:creationId xmlns:a16="http://schemas.microsoft.com/office/drawing/2014/main" id="{C5535498-93D4-038A-6A9E-B3E8E5600FFF}"/>
                </a:ext>
              </a:extLst>
            </p:cNvPr>
            <p:cNvSpPr/>
            <p:nvPr/>
          </p:nvSpPr>
          <p:spPr>
            <a:xfrm>
              <a:off x="2020715" y="2886457"/>
              <a:ext cx="940613" cy="904627"/>
            </a:xfrm>
            <a:prstGeom prst="ellipse">
              <a:avLst/>
            </a:prstGeom>
            <a:solidFill>
              <a:srgbClr val="3372FF"/>
            </a:solidFill>
            <a:ln w="3175">
              <a:solidFill>
                <a:schemeClr val="bg1">
                  <a:lumMod val="95000"/>
                </a:schemeClr>
              </a:solidFill>
              <a:prstDash val="solid"/>
              <a:miter lim="400000"/>
            </a:ln>
          </p:spPr>
          <p:txBody>
            <a:bodyPr lIns="19050" tIns="19050" rIns="19050" bIns="19050" anchor="ctr"/>
            <a:lstStyle/>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性能</a:t>
              </a:r>
            </a:p>
          </p:txBody>
        </p:sp>
        <p:sp>
          <p:nvSpPr>
            <p:cNvPr id="25" name="椭圆 24">
              <a:extLst>
                <a:ext uri="{FF2B5EF4-FFF2-40B4-BE49-F238E27FC236}">
                  <a16:creationId xmlns:a16="http://schemas.microsoft.com/office/drawing/2014/main" id="{C0A09B44-1B16-FCED-DE18-3383CDA514D3}"/>
                </a:ext>
              </a:extLst>
            </p:cNvPr>
            <p:cNvSpPr/>
            <p:nvPr/>
          </p:nvSpPr>
          <p:spPr>
            <a:xfrm>
              <a:off x="1086085" y="4445034"/>
              <a:ext cx="940613" cy="904627"/>
            </a:xfrm>
            <a:prstGeom prst="ellipse">
              <a:avLst/>
            </a:prstGeom>
            <a:solidFill>
              <a:srgbClr val="3372FF"/>
            </a:solidFill>
            <a:ln w="3175">
              <a:solidFill>
                <a:schemeClr val="bg1">
                  <a:lumMod val="95000"/>
                </a:schemeClr>
              </a:solidFill>
              <a:prstDash val="solid"/>
              <a:miter lim="400000"/>
            </a:ln>
          </p:spPr>
          <p:txBody>
            <a:bodyPr lIns="19050" tIns="19050" rIns="19050" bIns="19050" anchor="ctr"/>
            <a:lstStyle/>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成本</a:t>
              </a:r>
            </a:p>
          </p:txBody>
        </p:sp>
        <p:sp>
          <p:nvSpPr>
            <p:cNvPr id="26" name="椭圆 25">
              <a:extLst>
                <a:ext uri="{FF2B5EF4-FFF2-40B4-BE49-F238E27FC236}">
                  <a16:creationId xmlns:a16="http://schemas.microsoft.com/office/drawing/2014/main" id="{B80F7211-956C-CF6B-6330-A7903F887D54}"/>
                </a:ext>
              </a:extLst>
            </p:cNvPr>
            <p:cNvSpPr/>
            <p:nvPr/>
          </p:nvSpPr>
          <p:spPr>
            <a:xfrm>
              <a:off x="2966971" y="4437112"/>
              <a:ext cx="940613" cy="904627"/>
            </a:xfrm>
            <a:prstGeom prst="ellipse">
              <a:avLst/>
            </a:prstGeom>
            <a:solidFill>
              <a:srgbClr val="3372FF"/>
            </a:solidFill>
            <a:ln w="3175">
              <a:solidFill>
                <a:schemeClr val="bg1">
                  <a:lumMod val="95000"/>
                </a:schemeClr>
              </a:solidFill>
              <a:prstDash val="solid"/>
              <a:miter lim="400000"/>
            </a:ln>
          </p:spPr>
          <p:txBody>
            <a:bodyPr lIns="19050" tIns="19050" rIns="19050" bIns="19050" anchor="ctr"/>
            <a:lstStyle/>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高可用</a:t>
              </a:r>
              <a:r>
                <a:rPr lang="en-US" altLang="zh-CN" sz="1200" kern="0" dirty="0">
                  <a:solidFill>
                    <a:schemeClr val="bg1"/>
                  </a:solidFill>
                  <a:latin typeface="微软雅黑" panose="020B0503020204020204" pitchFamily="34" charset="-122"/>
                  <a:ea typeface="微软雅黑" panose="020B0503020204020204" pitchFamily="34" charset="-122"/>
                  <a:cs typeface="Calibri"/>
                </a:rPr>
                <a:t>/</a:t>
              </a:r>
            </a:p>
            <a:p>
              <a:pPr algn="ctr" defTabSz="457200">
                <a:defRPr/>
              </a:pPr>
              <a:r>
                <a:rPr lang="zh-CN" altLang="en-US" sz="1200" kern="0" dirty="0">
                  <a:solidFill>
                    <a:schemeClr val="bg1"/>
                  </a:solidFill>
                  <a:latin typeface="微软雅黑" panose="020B0503020204020204" pitchFamily="34" charset="-122"/>
                  <a:ea typeface="微软雅黑" panose="020B0503020204020204" pitchFamily="34" charset="-122"/>
                  <a:cs typeface="Calibri"/>
                </a:rPr>
                <a:t>稳定</a:t>
              </a:r>
            </a:p>
          </p:txBody>
        </p:sp>
      </p:grpSp>
    </p:spTree>
    <p:custDataLst>
      <p:tags r:id="rId1"/>
    </p:custDataLst>
    <p:extLst>
      <p:ext uri="{BB962C8B-B14F-4D97-AF65-F5344CB8AC3E}">
        <p14:creationId xmlns:p14="http://schemas.microsoft.com/office/powerpoint/2010/main" val="118201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TDSQL</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实现</a:t>
            </a:r>
          </a:p>
        </p:txBody>
      </p:sp>
      <p:pic>
        <p:nvPicPr>
          <p:cNvPr id="13" name="图片 12" descr="图示&#10;&#10;描述已自动生成">
            <a:extLst>
              <a:ext uri="{FF2B5EF4-FFF2-40B4-BE49-F238E27FC236}">
                <a16:creationId xmlns:a16="http://schemas.microsoft.com/office/drawing/2014/main" id="{8AF1C6A5-CCED-6F97-7A9A-2EC72DEA7A82}"/>
              </a:ext>
            </a:extLst>
          </p:cNvPr>
          <p:cNvPicPr>
            <a:picLocks noChangeAspect="1"/>
          </p:cNvPicPr>
          <p:nvPr/>
        </p:nvPicPr>
        <p:blipFill>
          <a:blip r:embed="rId4"/>
          <a:stretch>
            <a:fillRect/>
          </a:stretch>
        </p:blipFill>
        <p:spPr>
          <a:xfrm>
            <a:off x="615042" y="1257490"/>
            <a:ext cx="7462823" cy="5112327"/>
          </a:xfrm>
          <a:prstGeom prst="rect">
            <a:avLst/>
          </a:prstGeom>
        </p:spPr>
      </p:pic>
      <p:sp>
        <p:nvSpPr>
          <p:cNvPr id="14" name="文本框 13">
            <a:extLst>
              <a:ext uri="{FF2B5EF4-FFF2-40B4-BE49-F238E27FC236}">
                <a16:creationId xmlns:a16="http://schemas.microsoft.com/office/drawing/2014/main" id="{8DEB6B19-0A99-D176-1E97-E9E40299C4DE}"/>
              </a:ext>
            </a:extLst>
          </p:cNvPr>
          <p:cNvSpPr txBox="1"/>
          <p:nvPr/>
        </p:nvSpPr>
        <p:spPr>
          <a:xfrm>
            <a:off x="8687854" y="1257490"/>
            <a:ext cx="1481382" cy="369332"/>
          </a:xfrm>
          <a:prstGeom prst="rect">
            <a:avLst/>
          </a:prstGeom>
          <a:noFill/>
        </p:spPr>
        <p:txBody>
          <a:bodyPr wrap="square">
            <a:spAutoFit/>
          </a:bodyPr>
          <a:lstStyle/>
          <a:p>
            <a:r>
              <a:rPr lang="zh-CN" altLang="en-US" dirty="0"/>
              <a:t>计算层：</a:t>
            </a:r>
            <a:endParaRPr lang="en-US" altLang="zh-CN" dirty="0"/>
          </a:p>
        </p:txBody>
      </p:sp>
      <p:sp>
        <p:nvSpPr>
          <p:cNvPr id="15" name="文本框 14">
            <a:extLst>
              <a:ext uri="{FF2B5EF4-FFF2-40B4-BE49-F238E27FC236}">
                <a16:creationId xmlns:a16="http://schemas.microsoft.com/office/drawing/2014/main" id="{1C2A9818-723F-BA5F-2973-9DE783A52368}"/>
              </a:ext>
            </a:extLst>
          </p:cNvPr>
          <p:cNvSpPr txBox="1"/>
          <p:nvPr/>
        </p:nvSpPr>
        <p:spPr>
          <a:xfrm>
            <a:off x="8687854" y="3592098"/>
            <a:ext cx="1966292" cy="369332"/>
          </a:xfrm>
          <a:prstGeom prst="rect">
            <a:avLst/>
          </a:prstGeom>
          <a:noFill/>
        </p:spPr>
        <p:txBody>
          <a:bodyPr wrap="square">
            <a:spAutoFit/>
          </a:bodyPr>
          <a:lstStyle/>
          <a:p>
            <a:r>
              <a:rPr lang="zh-CN" altLang="en-US" dirty="0"/>
              <a:t>存储层：</a:t>
            </a:r>
            <a:endParaRPr lang="en-US" altLang="zh-CN" dirty="0"/>
          </a:p>
        </p:txBody>
      </p:sp>
      <p:sp>
        <p:nvSpPr>
          <p:cNvPr id="16" name="文本框 15">
            <a:extLst>
              <a:ext uri="{FF2B5EF4-FFF2-40B4-BE49-F238E27FC236}">
                <a16:creationId xmlns:a16="http://schemas.microsoft.com/office/drawing/2014/main" id="{6F0BE709-AEA1-A12F-D605-B3F3D61484DE}"/>
              </a:ext>
            </a:extLst>
          </p:cNvPr>
          <p:cNvSpPr txBox="1"/>
          <p:nvPr/>
        </p:nvSpPr>
        <p:spPr>
          <a:xfrm>
            <a:off x="8937236" y="1869612"/>
            <a:ext cx="2824458" cy="1200329"/>
          </a:xfrm>
          <a:prstGeom prst="rect">
            <a:avLst/>
          </a:prstGeom>
          <a:noFill/>
        </p:spPr>
        <p:txBody>
          <a:bodyPr wrap="square">
            <a:spAutoFit/>
          </a:bodyPr>
          <a:lstStyle/>
          <a:p>
            <a:r>
              <a:rPr lang="zh-CN" altLang="en-US" dirty="0"/>
              <a:t>在分布式场景中，</a:t>
            </a:r>
            <a:r>
              <a:rPr lang="en-US" altLang="zh-CN" dirty="0"/>
              <a:t>TDSQL</a:t>
            </a:r>
            <a:r>
              <a:rPr lang="zh-CN" altLang="en-US" dirty="0"/>
              <a:t>的</a:t>
            </a:r>
            <a:r>
              <a:rPr lang="en-US" altLang="zh-CN" dirty="0"/>
              <a:t>SQL</a:t>
            </a:r>
            <a:r>
              <a:rPr lang="zh-CN" altLang="en-US" dirty="0"/>
              <a:t>引擎还负责处理分布式事务和维护全局唯一的自增字段。</a:t>
            </a:r>
            <a:endParaRPr lang="en-US" altLang="zh-CN" dirty="0"/>
          </a:p>
        </p:txBody>
      </p:sp>
      <p:sp>
        <p:nvSpPr>
          <p:cNvPr id="5" name="文本框 4">
            <a:extLst>
              <a:ext uri="{FF2B5EF4-FFF2-40B4-BE49-F238E27FC236}">
                <a16:creationId xmlns:a16="http://schemas.microsoft.com/office/drawing/2014/main" id="{8FC7CE20-FB38-6941-C5DA-4CCD4E4833EC}"/>
              </a:ext>
            </a:extLst>
          </p:cNvPr>
          <p:cNvSpPr txBox="1"/>
          <p:nvPr/>
        </p:nvSpPr>
        <p:spPr>
          <a:xfrm>
            <a:off x="8937236" y="4395314"/>
            <a:ext cx="2824458" cy="923330"/>
          </a:xfrm>
          <a:prstGeom prst="rect">
            <a:avLst/>
          </a:prstGeom>
          <a:noFill/>
        </p:spPr>
        <p:txBody>
          <a:bodyPr wrap="square">
            <a:spAutoFit/>
          </a:bodyPr>
          <a:lstStyle/>
          <a:p>
            <a:r>
              <a:rPr lang="zh-CN" altLang="en-US" dirty="0"/>
              <a:t>主要包括用于缓存数据和索引的缓冲池，用于主从同步和恢复的重做日志</a:t>
            </a:r>
          </a:p>
        </p:txBody>
      </p:sp>
    </p:spTree>
    <p:custDataLst>
      <p:tags r:id="rId1"/>
    </p:custDataLst>
    <p:extLst>
      <p:ext uri="{BB962C8B-B14F-4D97-AF65-F5344CB8AC3E}">
        <p14:creationId xmlns:p14="http://schemas.microsoft.com/office/powerpoint/2010/main" val="157059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7911878"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TDSQL</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优化（详细内容将发布在</a:t>
            </a: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VLDB</a:t>
            </a:r>
            <a:r>
              <a:rPr kumimoji="1" lang="zh-CN" altLang="en-US" sz="2800" dirty="0">
                <a:solidFill>
                  <a:srgbClr val="0071FF"/>
                </a:solidFill>
                <a:latin typeface="腾讯体 W7" panose="020C08030202040F0204" charset="-122"/>
                <a:ea typeface="腾讯体 W7" panose="020C08030202040F0204" charset="-122"/>
                <a:cs typeface="腾讯体 W7" panose="020C08030202040F0204" charset="-122"/>
              </a:rPr>
              <a:t>’</a:t>
            </a: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24</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a:t>
            </a:r>
          </a:p>
        </p:txBody>
      </p:sp>
      <p:pic>
        <p:nvPicPr>
          <p:cNvPr id="2" name="图片 1" descr="表格&#10;&#10;描述已自动生成">
            <a:extLst>
              <a:ext uri="{FF2B5EF4-FFF2-40B4-BE49-F238E27FC236}">
                <a16:creationId xmlns:a16="http://schemas.microsoft.com/office/drawing/2014/main" id="{20096274-03A5-2664-8B45-0FFB1594120D}"/>
              </a:ext>
            </a:extLst>
          </p:cNvPr>
          <p:cNvPicPr>
            <a:picLocks noChangeAspect="1"/>
          </p:cNvPicPr>
          <p:nvPr/>
        </p:nvPicPr>
        <p:blipFill>
          <a:blip r:embed="rId3"/>
          <a:stretch>
            <a:fillRect/>
          </a:stretch>
        </p:blipFill>
        <p:spPr>
          <a:xfrm>
            <a:off x="1349874" y="1603275"/>
            <a:ext cx="9024059" cy="4717122"/>
          </a:xfrm>
          <a:prstGeom prst="rect">
            <a:avLst/>
          </a:prstGeom>
        </p:spPr>
      </p:pic>
      <p:sp>
        <p:nvSpPr>
          <p:cNvPr id="3" name="文本框 2">
            <a:extLst>
              <a:ext uri="{FF2B5EF4-FFF2-40B4-BE49-F238E27FC236}">
                <a16:creationId xmlns:a16="http://schemas.microsoft.com/office/drawing/2014/main" id="{84ADAB1D-F9D7-DD17-EC89-514654E99A58}"/>
              </a:ext>
            </a:extLst>
          </p:cNvPr>
          <p:cNvSpPr txBox="1"/>
          <p:nvPr/>
        </p:nvSpPr>
        <p:spPr>
          <a:xfrm>
            <a:off x="127600" y="2198534"/>
            <a:ext cx="1107996" cy="369332"/>
          </a:xfrm>
          <a:prstGeom prst="rect">
            <a:avLst/>
          </a:prstGeom>
          <a:noFill/>
        </p:spPr>
        <p:txBody>
          <a:bodyPr wrap="none" rtlCol="0">
            <a:spAutoFit/>
          </a:bodyPr>
          <a:lstStyle/>
          <a:p>
            <a:r>
              <a:rPr lang="zh-CN" altLang="en-US" dirty="0">
                <a:solidFill>
                  <a:srgbClr val="FF0000"/>
                </a:solidFill>
              </a:rPr>
              <a:t>性能相关</a:t>
            </a:r>
          </a:p>
        </p:txBody>
      </p:sp>
      <p:sp>
        <p:nvSpPr>
          <p:cNvPr id="4" name="文本框 3">
            <a:extLst>
              <a:ext uri="{FF2B5EF4-FFF2-40B4-BE49-F238E27FC236}">
                <a16:creationId xmlns:a16="http://schemas.microsoft.com/office/drawing/2014/main" id="{2EC94460-545E-A020-4C25-63EE3881BA2C}"/>
              </a:ext>
            </a:extLst>
          </p:cNvPr>
          <p:cNvSpPr txBox="1"/>
          <p:nvPr/>
        </p:nvSpPr>
        <p:spPr>
          <a:xfrm>
            <a:off x="0" y="4707135"/>
            <a:ext cx="1338828" cy="369332"/>
          </a:xfrm>
          <a:prstGeom prst="rect">
            <a:avLst/>
          </a:prstGeom>
          <a:noFill/>
        </p:spPr>
        <p:txBody>
          <a:bodyPr wrap="none" rtlCol="0">
            <a:spAutoFit/>
          </a:bodyPr>
          <a:lstStyle/>
          <a:p>
            <a:r>
              <a:rPr lang="zh-CN" altLang="en-US" dirty="0">
                <a:solidFill>
                  <a:srgbClr val="FF0000"/>
                </a:solidFill>
              </a:rPr>
              <a:t>一致性相关</a:t>
            </a:r>
          </a:p>
        </p:txBody>
      </p:sp>
      <p:sp>
        <p:nvSpPr>
          <p:cNvPr id="5" name="文本框 4">
            <a:extLst>
              <a:ext uri="{FF2B5EF4-FFF2-40B4-BE49-F238E27FC236}">
                <a16:creationId xmlns:a16="http://schemas.microsoft.com/office/drawing/2014/main" id="{2E76DD5C-7C41-16A2-E47E-90167F3BD3C3}"/>
              </a:ext>
            </a:extLst>
          </p:cNvPr>
          <p:cNvSpPr txBox="1"/>
          <p:nvPr/>
        </p:nvSpPr>
        <p:spPr>
          <a:xfrm>
            <a:off x="11046" y="5565622"/>
            <a:ext cx="1338828" cy="369332"/>
          </a:xfrm>
          <a:prstGeom prst="rect">
            <a:avLst/>
          </a:prstGeom>
          <a:noFill/>
        </p:spPr>
        <p:txBody>
          <a:bodyPr wrap="none" rtlCol="0">
            <a:spAutoFit/>
          </a:bodyPr>
          <a:lstStyle/>
          <a:p>
            <a:r>
              <a:rPr lang="zh-CN" altLang="en-US" dirty="0">
                <a:solidFill>
                  <a:srgbClr val="FF0000"/>
                </a:solidFill>
              </a:rPr>
              <a:t>扩展性相关</a:t>
            </a:r>
          </a:p>
        </p:txBody>
      </p:sp>
      <p:sp>
        <p:nvSpPr>
          <p:cNvPr id="7" name="文本框 6">
            <a:extLst>
              <a:ext uri="{FF2B5EF4-FFF2-40B4-BE49-F238E27FC236}">
                <a16:creationId xmlns:a16="http://schemas.microsoft.com/office/drawing/2014/main" id="{B931F807-DAB2-EC55-8B83-00478CB2E255}"/>
              </a:ext>
            </a:extLst>
          </p:cNvPr>
          <p:cNvSpPr txBox="1"/>
          <p:nvPr/>
        </p:nvSpPr>
        <p:spPr>
          <a:xfrm>
            <a:off x="10530007" y="2639810"/>
            <a:ext cx="1481382" cy="369332"/>
          </a:xfrm>
          <a:prstGeom prst="rect">
            <a:avLst/>
          </a:prstGeom>
          <a:noFill/>
        </p:spPr>
        <p:txBody>
          <a:bodyPr wrap="square">
            <a:spAutoFit/>
          </a:bodyPr>
          <a:lstStyle/>
          <a:p>
            <a:r>
              <a:rPr lang="zh-CN" altLang="en-US" dirty="0"/>
              <a:t>存算分离</a:t>
            </a:r>
            <a:endParaRPr lang="en-US" altLang="zh-CN" dirty="0"/>
          </a:p>
        </p:txBody>
      </p:sp>
      <p:sp>
        <p:nvSpPr>
          <p:cNvPr id="8" name="文本框 7">
            <a:extLst>
              <a:ext uri="{FF2B5EF4-FFF2-40B4-BE49-F238E27FC236}">
                <a16:creationId xmlns:a16="http://schemas.microsoft.com/office/drawing/2014/main" id="{24256E38-008D-6391-30FE-AB357816FC5C}"/>
              </a:ext>
            </a:extLst>
          </p:cNvPr>
          <p:cNvSpPr txBox="1"/>
          <p:nvPr/>
        </p:nvSpPr>
        <p:spPr>
          <a:xfrm>
            <a:off x="10530007" y="3568065"/>
            <a:ext cx="1966292" cy="369332"/>
          </a:xfrm>
          <a:prstGeom prst="rect">
            <a:avLst/>
          </a:prstGeom>
          <a:noFill/>
        </p:spPr>
        <p:txBody>
          <a:bodyPr wrap="square">
            <a:spAutoFit/>
          </a:bodyPr>
          <a:lstStyle/>
          <a:p>
            <a:r>
              <a:rPr lang="zh-CN" altLang="en-US" dirty="0"/>
              <a:t>分布式数据库</a:t>
            </a:r>
            <a:endParaRPr lang="en-US" altLang="zh-CN" dirty="0"/>
          </a:p>
        </p:txBody>
      </p:sp>
      <p:sp>
        <p:nvSpPr>
          <p:cNvPr id="9" name="文本框 8">
            <a:extLst>
              <a:ext uri="{FF2B5EF4-FFF2-40B4-BE49-F238E27FC236}">
                <a16:creationId xmlns:a16="http://schemas.microsoft.com/office/drawing/2014/main" id="{C6E5EA5C-CAEF-BEFA-A1F0-01034BACAE6D}"/>
              </a:ext>
            </a:extLst>
          </p:cNvPr>
          <p:cNvSpPr txBox="1"/>
          <p:nvPr/>
        </p:nvSpPr>
        <p:spPr>
          <a:xfrm>
            <a:off x="10530007" y="4496320"/>
            <a:ext cx="1966292" cy="369332"/>
          </a:xfrm>
          <a:prstGeom prst="rect">
            <a:avLst/>
          </a:prstGeom>
          <a:noFill/>
        </p:spPr>
        <p:txBody>
          <a:bodyPr wrap="square">
            <a:spAutoFit/>
          </a:bodyPr>
          <a:lstStyle/>
          <a:p>
            <a:r>
              <a:rPr lang="zh-CN" altLang="en-US" dirty="0"/>
              <a:t>高可用强一致</a:t>
            </a:r>
            <a:endParaRPr lang="en-US" altLang="zh-CN" dirty="0"/>
          </a:p>
        </p:txBody>
      </p:sp>
      <p:sp>
        <p:nvSpPr>
          <p:cNvPr id="10" name="文本框 9">
            <a:extLst>
              <a:ext uri="{FF2B5EF4-FFF2-40B4-BE49-F238E27FC236}">
                <a16:creationId xmlns:a16="http://schemas.microsoft.com/office/drawing/2014/main" id="{63FFB739-BDDB-A4DC-752B-63030E6F4064}"/>
              </a:ext>
            </a:extLst>
          </p:cNvPr>
          <p:cNvSpPr txBox="1"/>
          <p:nvPr/>
        </p:nvSpPr>
        <p:spPr>
          <a:xfrm>
            <a:off x="10530007" y="5424575"/>
            <a:ext cx="1966292" cy="369332"/>
          </a:xfrm>
          <a:prstGeom prst="rect">
            <a:avLst/>
          </a:prstGeom>
          <a:noFill/>
        </p:spPr>
        <p:txBody>
          <a:bodyPr wrap="square">
            <a:spAutoFit/>
          </a:bodyPr>
          <a:lstStyle/>
          <a:p>
            <a:r>
              <a:rPr lang="zh-CN" altLang="en-US" dirty="0"/>
              <a:t>高扩展高性能</a:t>
            </a:r>
            <a:endParaRPr lang="en-US" altLang="zh-CN" dirty="0"/>
          </a:p>
        </p:txBody>
      </p:sp>
      <p:sp>
        <p:nvSpPr>
          <p:cNvPr id="11" name="文本框 10">
            <a:extLst>
              <a:ext uri="{FF2B5EF4-FFF2-40B4-BE49-F238E27FC236}">
                <a16:creationId xmlns:a16="http://schemas.microsoft.com/office/drawing/2014/main" id="{CDE1F1E2-E566-E207-F435-C4E2E1680BC7}"/>
              </a:ext>
            </a:extLst>
          </p:cNvPr>
          <p:cNvSpPr txBox="1"/>
          <p:nvPr/>
        </p:nvSpPr>
        <p:spPr>
          <a:xfrm>
            <a:off x="10530007" y="1896221"/>
            <a:ext cx="1481382" cy="369332"/>
          </a:xfrm>
          <a:prstGeom prst="rect">
            <a:avLst/>
          </a:prstGeom>
          <a:noFill/>
        </p:spPr>
        <p:txBody>
          <a:bodyPr wrap="square">
            <a:spAutoFit/>
          </a:bodyPr>
          <a:lstStyle/>
          <a:p>
            <a:r>
              <a:rPr lang="zh-CN" altLang="en-US" b="1" dirty="0"/>
              <a:t>关键字</a:t>
            </a:r>
            <a:endParaRPr lang="en-US" altLang="zh-CN" b="1" dirty="0"/>
          </a:p>
        </p:txBody>
      </p:sp>
      <p:sp>
        <p:nvSpPr>
          <p:cNvPr id="12" name="文本框 11">
            <a:extLst>
              <a:ext uri="{FF2B5EF4-FFF2-40B4-BE49-F238E27FC236}">
                <a16:creationId xmlns:a16="http://schemas.microsoft.com/office/drawing/2014/main" id="{D902734D-6710-D043-7BD1-E7A6CC117BA7}"/>
              </a:ext>
            </a:extLst>
          </p:cNvPr>
          <p:cNvSpPr txBox="1"/>
          <p:nvPr/>
        </p:nvSpPr>
        <p:spPr>
          <a:xfrm>
            <a:off x="291876" y="1497155"/>
            <a:ext cx="646331" cy="369332"/>
          </a:xfrm>
          <a:prstGeom prst="rect">
            <a:avLst/>
          </a:prstGeom>
          <a:noFill/>
        </p:spPr>
        <p:txBody>
          <a:bodyPr wrap="none" rtlCol="0">
            <a:spAutoFit/>
          </a:bodyPr>
          <a:lstStyle/>
          <a:p>
            <a:r>
              <a:rPr lang="zh-CN" altLang="en-US" b="1" dirty="0">
                <a:solidFill>
                  <a:srgbClr val="FF0000"/>
                </a:solidFill>
              </a:rPr>
              <a:t>优化</a:t>
            </a:r>
          </a:p>
        </p:txBody>
      </p:sp>
    </p:spTree>
    <p:custDataLst>
      <p:tags r:id="rId1"/>
    </p:custDataLst>
    <p:extLst>
      <p:ext uri="{BB962C8B-B14F-4D97-AF65-F5344CB8AC3E}">
        <p14:creationId xmlns:p14="http://schemas.microsoft.com/office/powerpoint/2010/main" val="1764170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TDSQL</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评估</a:t>
            </a:r>
          </a:p>
        </p:txBody>
      </p:sp>
      <p:pic>
        <p:nvPicPr>
          <p:cNvPr id="2" name="图片 1" descr="图表, 直方图&#10;&#10;描述已自动生成">
            <a:extLst>
              <a:ext uri="{FF2B5EF4-FFF2-40B4-BE49-F238E27FC236}">
                <a16:creationId xmlns:a16="http://schemas.microsoft.com/office/drawing/2014/main" id="{17FF7BB4-CE06-9DD4-065F-174B410E053C}"/>
              </a:ext>
            </a:extLst>
          </p:cNvPr>
          <p:cNvPicPr>
            <a:picLocks noChangeAspect="1"/>
          </p:cNvPicPr>
          <p:nvPr/>
        </p:nvPicPr>
        <p:blipFill>
          <a:blip r:embed="rId3"/>
          <a:stretch>
            <a:fillRect/>
          </a:stretch>
        </p:blipFill>
        <p:spPr>
          <a:xfrm>
            <a:off x="6447418" y="3946064"/>
            <a:ext cx="4958597" cy="2205356"/>
          </a:xfrm>
          <a:prstGeom prst="rect">
            <a:avLst/>
          </a:prstGeom>
        </p:spPr>
      </p:pic>
      <p:pic>
        <p:nvPicPr>
          <p:cNvPr id="3" name="图片 2" descr="图表&#10;&#10;中度可信度描述已自动生成">
            <a:extLst>
              <a:ext uri="{FF2B5EF4-FFF2-40B4-BE49-F238E27FC236}">
                <a16:creationId xmlns:a16="http://schemas.microsoft.com/office/drawing/2014/main" id="{D9DBA0E9-AC6B-8127-B6E5-AC97AAC50254}"/>
              </a:ext>
            </a:extLst>
          </p:cNvPr>
          <p:cNvPicPr>
            <a:picLocks noChangeAspect="1"/>
          </p:cNvPicPr>
          <p:nvPr/>
        </p:nvPicPr>
        <p:blipFill>
          <a:blip r:embed="rId4"/>
          <a:stretch>
            <a:fillRect/>
          </a:stretch>
        </p:blipFill>
        <p:spPr>
          <a:xfrm>
            <a:off x="172441" y="3795641"/>
            <a:ext cx="6128509" cy="2205356"/>
          </a:xfrm>
          <a:prstGeom prst="rect">
            <a:avLst/>
          </a:prstGeom>
        </p:spPr>
      </p:pic>
      <p:pic>
        <p:nvPicPr>
          <p:cNvPr id="4" name="图片 3" descr="表格&#10;&#10;低可信度描述已自动生成">
            <a:extLst>
              <a:ext uri="{FF2B5EF4-FFF2-40B4-BE49-F238E27FC236}">
                <a16:creationId xmlns:a16="http://schemas.microsoft.com/office/drawing/2014/main" id="{A31E9981-0DDB-6565-30DA-099C611AAF95}"/>
              </a:ext>
            </a:extLst>
          </p:cNvPr>
          <p:cNvPicPr>
            <a:picLocks noChangeAspect="1"/>
          </p:cNvPicPr>
          <p:nvPr/>
        </p:nvPicPr>
        <p:blipFill>
          <a:blip r:embed="rId5"/>
          <a:stretch>
            <a:fillRect/>
          </a:stretch>
        </p:blipFill>
        <p:spPr>
          <a:xfrm>
            <a:off x="295216" y="1565564"/>
            <a:ext cx="11110799" cy="2036618"/>
          </a:xfrm>
          <a:prstGeom prst="rect">
            <a:avLst/>
          </a:prstGeom>
        </p:spPr>
      </p:pic>
      <p:sp>
        <p:nvSpPr>
          <p:cNvPr id="5" name="文本框 4">
            <a:extLst>
              <a:ext uri="{FF2B5EF4-FFF2-40B4-BE49-F238E27FC236}">
                <a16:creationId xmlns:a16="http://schemas.microsoft.com/office/drawing/2014/main" id="{7E9F9F8C-E60B-9D09-315A-C2A6E53102B8}"/>
              </a:ext>
            </a:extLst>
          </p:cNvPr>
          <p:cNvSpPr txBox="1"/>
          <p:nvPr/>
        </p:nvSpPr>
        <p:spPr>
          <a:xfrm>
            <a:off x="5486257" y="2399207"/>
            <a:ext cx="1922321" cy="369332"/>
          </a:xfrm>
          <a:prstGeom prst="rect">
            <a:avLst/>
          </a:prstGeom>
          <a:noFill/>
        </p:spPr>
        <p:txBody>
          <a:bodyPr wrap="none" rtlCol="0">
            <a:spAutoFit/>
          </a:bodyPr>
          <a:lstStyle/>
          <a:p>
            <a:r>
              <a:rPr lang="en-US" altLang="zh-CN" dirty="0">
                <a:solidFill>
                  <a:srgbClr val="FF0000"/>
                </a:solidFill>
              </a:rPr>
              <a:t>8</a:t>
            </a:r>
            <a:r>
              <a:rPr lang="zh-CN" altLang="en-US" dirty="0">
                <a:solidFill>
                  <a:srgbClr val="FF0000"/>
                </a:solidFill>
              </a:rPr>
              <a:t>小时稳定性测试</a:t>
            </a:r>
          </a:p>
        </p:txBody>
      </p:sp>
      <p:sp>
        <p:nvSpPr>
          <p:cNvPr id="7" name="文本框 6">
            <a:extLst>
              <a:ext uri="{FF2B5EF4-FFF2-40B4-BE49-F238E27FC236}">
                <a16:creationId xmlns:a16="http://schemas.microsoft.com/office/drawing/2014/main" id="{609E8732-A50D-B5B5-B9F4-14D30D53DCE4}"/>
              </a:ext>
            </a:extLst>
          </p:cNvPr>
          <p:cNvSpPr txBox="1"/>
          <p:nvPr/>
        </p:nvSpPr>
        <p:spPr>
          <a:xfrm>
            <a:off x="2682698" y="6199129"/>
            <a:ext cx="1107996" cy="369332"/>
          </a:xfrm>
          <a:prstGeom prst="rect">
            <a:avLst/>
          </a:prstGeom>
          <a:noFill/>
        </p:spPr>
        <p:txBody>
          <a:bodyPr wrap="none" rtlCol="0">
            <a:spAutoFit/>
          </a:bodyPr>
          <a:lstStyle/>
          <a:p>
            <a:r>
              <a:rPr lang="zh-CN" altLang="en-US" dirty="0">
                <a:solidFill>
                  <a:srgbClr val="FF0000"/>
                </a:solidFill>
              </a:rPr>
              <a:t>事务延时</a:t>
            </a:r>
          </a:p>
        </p:txBody>
      </p:sp>
      <p:sp>
        <p:nvSpPr>
          <p:cNvPr id="8" name="文本框 7">
            <a:extLst>
              <a:ext uri="{FF2B5EF4-FFF2-40B4-BE49-F238E27FC236}">
                <a16:creationId xmlns:a16="http://schemas.microsoft.com/office/drawing/2014/main" id="{9ED32BC7-634B-BD21-E601-E1C3A97F0F7A}"/>
              </a:ext>
            </a:extLst>
          </p:cNvPr>
          <p:cNvSpPr txBox="1"/>
          <p:nvPr/>
        </p:nvSpPr>
        <p:spPr>
          <a:xfrm>
            <a:off x="8401308" y="6219131"/>
            <a:ext cx="1569660" cy="369332"/>
          </a:xfrm>
          <a:prstGeom prst="rect">
            <a:avLst/>
          </a:prstGeom>
          <a:noFill/>
        </p:spPr>
        <p:txBody>
          <a:bodyPr wrap="none" rtlCol="0">
            <a:spAutoFit/>
          </a:bodyPr>
          <a:lstStyle/>
          <a:p>
            <a:r>
              <a:rPr lang="zh-CN" altLang="en-US" dirty="0">
                <a:solidFill>
                  <a:srgbClr val="FF0000"/>
                </a:solidFill>
              </a:rPr>
              <a:t>可扩展性测试</a:t>
            </a:r>
          </a:p>
        </p:txBody>
      </p:sp>
    </p:spTree>
    <p:custDataLst>
      <p:tags r:id="rId1"/>
    </p:custDataLst>
    <p:extLst>
      <p:ext uri="{BB962C8B-B14F-4D97-AF65-F5344CB8AC3E}">
        <p14:creationId xmlns:p14="http://schemas.microsoft.com/office/powerpoint/2010/main" val="3965454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TDSQL</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评估 </a:t>
            </a: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 </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主要优化性能提升</a:t>
            </a:r>
          </a:p>
        </p:txBody>
      </p:sp>
      <p:cxnSp>
        <p:nvCxnSpPr>
          <p:cNvPr id="2" name="直接箭头连接符 1">
            <a:extLst>
              <a:ext uri="{FF2B5EF4-FFF2-40B4-BE49-F238E27FC236}">
                <a16:creationId xmlns:a16="http://schemas.microsoft.com/office/drawing/2014/main" id="{0CC7113D-6B16-616C-AAA1-6EB00866F068}"/>
              </a:ext>
            </a:extLst>
          </p:cNvPr>
          <p:cNvCxnSpPr/>
          <p:nvPr/>
        </p:nvCxnSpPr>
        <p:spPr>
          <a:xfrm>
            <a:off x="2078182" y="5555673"/>
            <a:ext cx="75784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 name="直接箭头连接符 2">
            <a:extLst>
              <a:ext uri="{FF2B5EF4-FFF2-40B4-BE49-F238E27FC236}">
                <a16:creationId xmlns:a16="http://schemas.microsoft.com/office/drawing/2014/main" id="{3BC103E5-E922-B6C5-8B74-E28F2748AA64}"/>
              </a:ext>
            </a:extLst>
          </p:cNvPr>
          <p:cNvCxnSpPr>
            <a:cxnSpLocks/>
          </p:cNvCxnSpPr>
          <p:nvPr/>
        </p:nvCxnSpPr>
        <p:spPr>
          <a:xfrm flipV="1">
            <a:off x="2078182" y="1496291"/>
            <a:ext cx="0" cy="40593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 name="直接连接符 3">
            <a:extLst>
              <a:ext uri="{FF2B5EF4-FFF2-40B4-BE49-F238E27FC236}">
                <a16:creationId xmlns:a16="http://schemas.microsoft.com/office/drawing/2014/main" id="{AF386A84-A812-C6EB-3D4C-A4A200BD7F78}"/>
              </a:ext>
            </a:extLst>
          </p:cNvPr>
          <p:cNvCxnSpPr/>
          <p:nvPr/>
        </p:nvCxnSpPr>
        <p:spPr>
          <a:xfrm>
            <a:off x="7620000" y="1177636"/>
            <a:ext cx="0" cy="4959928"/>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5" name="文本框 4">
            <a:extLst>
              <a:ext uri="{FF2B5EF4-FFF2-40B4-BE49-F238E27FC236}">
                <a16:creationId xmlns:a16="http://schemas.microsoft.com/office/drawing/2014/main" id="{B4ECF447-7BE7-EF6C-85B2-EBFE6A582E7D}"/>
              </a:ext>
            </a:extLst>
          </p:cNvPr>
          <p:cNvSpPr txBox="1"/>
          <p:nvPr/>
        </p:nvSpPr>
        <p:spPr>
          <a:xfrm>
            <a:off x="160807" y="3097478"/>
            <a:ext cx="1882247" cy="369332"/>
          </a:xfrm>
          <a:prstGeom prst="rect">
            <a:avLst/>
          </a:prstGeom>
          <a:noFill/>
        </p:spPr>
        <p:txBody>
          <a:bodyPr wrap="none" rtlCol="0">
            <a:spAutoFit/>
          </a:bodyPr>
          <a:lstStyle/>
          <a:p>
            <a:r>
              <a:rPr lang="zh-CN" altLang="en-US" dirty="0"/>
              <a:t>单节点性能</a:t>
            </a:r>
            <a:r>
              <a:rPr lang="en-US" altLang="zh-CN" dirty="0" err="1"/>
              <a:t>tpmC</a:t>
            </a:r>
            <a:endParaRPr lang="zh-CN" altLang="en-US" dirty="0"/>
          </a:p>
        </p:txBody>
      </p:sp>
      <p:sp>
        <p:nvSpPr>
          <p:cNvPr id="7" name="文本框 6">
            <a:extLst>
              <a:ext uri="{FF2B5EF4-FFF2-40B4-BE49-F238E27FC236}">
                <a16:creationId xmlns:a16="http://schemas.microsoft.com/office/drawing/2014/main" id="{E4AD3B16-505D-678B-2BB4-F463D622E749}"/>
              </a:ext>
            </a:extLst>
          </p:cNvPr>
          <p:cNvSpPr txBox="1"/>
          <p:nvPr/>
        </p:nvSpPr>
        <p:spPr>
          <a:xfrm>
            <a:off x="5657418" y="6095789"/>
            <a:ext cx="877163" cy="369332"/>
          </a:xfrm>
          <a:prstGeom prst="rect">
            <a:avLst/>
          </a:prstGeom>
          <a:noFill/>
        </p:spPr>
        <p:txBody>
          <a:bodyPr wrap="none" rtlCol="0">
            <a:spAutoFit/>
          </a:bodyPr>
          <a:lstStyle/>
          <a:p>
            <a:r>
              <a:rPr lang="zh-CN" altLang="en-US" dirty="0"/>
              <a:t>优化点</a:t>
            </a:r>
          </a:p>
        </p:txBody>
      </p:sp>
      <p:cxnSp>
        <p:nvCxnSpPr>
          <p:cNvPr id="8" name="直接连接符 7">
            <a:extLst>
              <a:ext uri="{FF2B5EF4-FFF2-40B4-BE49-F238E27FC236}">
                <a16:creationId xmlns:a16="http://schemas.microsoft.com/office/drawing/2014/main" id="{32BD62C4-496E-A79C-C124-761FA9331FAE}"/>
              </a:ext>
            </a:extLst>
          </p:cNvPr>
          <p:cNvCxnSpPr>
            <a:cxnSpLocks/>
          </p:cNvCxnSpPr>
          <p:nvPr/>
        </p:nvCxnSpPr>
        <p:spPr>
          <a:xfrm flipV="1">
            <a:off x="2715491" y="3768436"/>
            <a:ext cx="623454" cy="845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D85F72F-D935-0892-BA5D-8D9E4BE77BC6}"/>
              </a:ext>
            </a:extLst>
          </p:cNvPr>
          <p:cNvCxnSpPr>
            <a:cxnSpLocks/>
          </p:cNvCxnSpPr>
          <p:nvPr/>
        </p:nvCxnSpPr>
        <p:spPr>
          <a:xfrm flipV="1">
            <a:off x="3316002" y="3097478"/>
            <a:ext cx="890687" cy="691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5ADE1F3-FD84-0435-6E72-B7103F6B83CD}"/>
              </a:ext>
            </a:extLst>
          </p:cNvPr>
          <p:cNvCxnSpPr>
            <a:cxnSpLocks/>
          </p:cNvCxnSpPr>
          <p:nvPr/>
        </p:nvCxnSpPr>
        <p:spPr>
          <a:xfrm flipV="1">
            <a:off x="4211454" y="2660152"/>
            <a:ext cx="1023281" cy="429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FEF8B0F1-4C9E-16F1-FC75-767BF6591B86}"/>
              </a:ext>
            </a:extLst>
          </p:cNvPr>
          <p:cNvCxnSpPr>
            <a:cxnSpLocks/>
          </p:cNvCxnSpPr>
          <p:nvPr/>
        </p:nvCxnSpPr>
        <p:spPr>
          <a:xfrm flipV="1">
            <a:off x="6345382" y="1862049"/>
            <a:ext cx="1274618" cy="351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90DACF6-E797-2BAA-6D94-99F6AEA1BA13}"/>
              </a:ext>
            </a:extLst>
          </p:cNvPr>
          <p:cNvCxnSpPr>
            <a:cxnSpLocks/>
          </p:cNvCxnSpPr>
          <p:nvPr/>
        </p:nvCxnSpPr>
        <p:spPr>
          <a:xfrm flipV="1">
            <a:off x="5278584" y="2213167"/>
            <a:ext cx="1066798" cy="432896"/>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8FDFCAF-B4EF-78D1-2546-4B2C926A6AA4}"/>
              </a:ext>
            </a:extLst>
          </p:cNvPr>
          <p:cNvSpPr txBox="1"/>
          <p:nvPr/>
        </p:nvSpPr>
        <p:spPr>
          <a:xfrm>
            <a:off x="2473220" y="3327752"/>
            <a:ext cx="1107996" cy="369332"/>
          </a:xfrm>
          <a:prstGeom prst="rect">
            <a:avLst/>
          </a:prstGeom>
          <a:noFill/>
        </p:spPr>
        <p:txBody>
          <a:bodyPr wrap="none" rtlCol="0">
            <a:spAutoFit/>
          </a:bodyPr>
          <a:lstStyle/>
          <a:p>
            <a:r>
              <a:rPr lang="zh-CN" altLang="en-US" dirty="0">
                <a:solidFill>
                  <a:srgbClr val="FF0000"/>
                </a:solidFill>
                <a:highlight>
                  <a:srgbClr val="FFFF00"/>
                </a:highlight>
              </a:rPr>
              <a:t>物理复制</a:t>
            </a:r>
          </a:p>
        </p:txBody>
      </p:sp>
      <p:sp>
        <p:nvSpPr>
          <p:cNvPr id="14" name="文本框 13">
            <a:extLst>
              <a:ext uri="{FF2B5EF4-FFF2-40B4-BE49-F238E27FC236}">
                <a16:creationId xmlns:a16="http://schemas.microsoft.com/office/drawing/2014/main" id="{4E46A2AB-41EA-3EFA-810B-B15502937FA7}"/>
              </a:ext>
            </a:extLst>
          </p:cNvPr>
          <p:cNvSpPr txBox="1"/>
          <p:nvPr/>
        </p:nvSpPr>
        <p:spPr>
          <a:xfrm>
            <a:off x="2281100" y="4798626"/>
            <a:ext cx="1107996" cy="369332"/>
          </a:xfrm>
          <a:prstGeom prst="rect">
            <a:avLst/>
          </a:prstGeom>
          <a:noFill/>
        </p:spPr>
        <p:txBody>
          <a:bodyPr wrap="none" rtlCol="0">
            <a:spAutoFit/>
          </a:bodyPr>
          <a:lstStyle/>
          <a:p>
            <a:r>
              <a:rPr lang="zh-CN" altLang="en-US" dirty="0">
                <a:solidFill>
                  <a:srgbClr val="FF0000"/>
                </a:solidFill>
                <a:highlight>
                  <a:srgbClr val="FFFF00"/>
                </a:highlight>
              </a:rPr>
              <a:t>逻辑复制</a:t>
            </a:r>
          </a:p>
        </p:txBody>
      </p:sp>
      <p:sp>
        <p:nvSpPr>
          <p:cNvPr id="15" name="文本框 14">
            <a:extLst>
              <a:ext uri="{FF2B5EF4-FFF2-40B4-BE49-F238E27FC236}">
                <a16:creationId xmlns:a16="http://schemas.microsoft.com/office/drawing/2014/main" id="{C33BDB13-C1E6-9EEA-6B57-C85008EBDF7B}"/>
              </a:ext>
            </a:extLst>
          </p:cNvPr>
          <p:cNvSpPr txBox="1"/>
          <p:nvPr/>
        </p:nvSpPr>
        <p:spPr>
          <a:xfrm>
            <a:off x="3581216" y="2611625"/>
            <a:ext cx="1338828" cy="369332"/>
          </a:xfrm>
          <a:prstGeom prst="rect">
            <a:avLst/>
          </a:prstGeom>
          <a:noFill/>
        </p:spPr>
        <p:txBody>
          <a:bodyPr wrap="none" rtlCol="0">
            <a:spAutoFit/>
          </a:bodyPr>
          <a:lstStyle/>
          <a:p>
            <a:r>
              <a:rPr lang="zh-CN" altLang="en-US" dirty="0">
                <a:solidFill>
                  <a:srgbClr val="FF0000"/>
                </a:solidFill>
                <a:highlight>
                  <a:srgbClr val="FFFF00"/>
                </a:highlight>
              </a:rPr>
              <a:t>并行强同步</a:t>
            </a:r>
          </a:p>
        </p:txBody>
      </p:sp>
      <p:sp>
        <p:nvSpPr>
          <p:cNvPr id="16" name="文本框 15">
            <a:extLst>
              <a:ext uri="{FF2B5EF4-FFF2-40B4-BE49-F238E27FC236}">
                <a16:creationId xmlns:a16="http://schemas.microsoft.com/office/drawing/2014/main" id="{93C439CC-8F50-440C-E5B1-ACF780544DC6}"/>
              </a:ext>
            </a:extLst>
          </p:cNvPr>
          <p:cNvSpPr txBox="1"/>
          <p:nvPr/>
        </p:nvSpPr>
        <p:spPr>
          <a:xfrm>
            <a:off x="4708153" y="2184526"/>
            <a:ext cx="877163" cy="369332"/>
          </a:xfrm>
          <a:prstGeom prst="rect">
            <a:avLst/>
          </a:prstGeom>
          <a:noFill/>
        </p:spPr>
        <p:txBody>
          <a:bodyPr wrap="square" rtlCol="0">
            <a:spAutoFit/>
          </a:bodyPr>
          <a:lstStyle/>
          <a:p>
            <a:r>
              <a:rPr lang="zh-CN" altLang="en-US" dirty="0">
                <a:solidFill>
                  <a:srgbClr val="FF0000"/>
                </a:solidFill>
                <a:highlight>
                  <a:srgbClr val="FFFF00"/>
                </a:highlight>
              </a:rPr>
              <a:t>锁优化</a:t>
            </a:r>
          </a:p>
        </p:txBody>
      </p:sp>
      <p:sp>
        <p:nvSpPr>
          <p:cNvPr id="17" name="文本框 16">
            <a:extLst>
              <a:ext uri="{FF2B5EF4-FFF2-40B4-BE49-F238E27FC236}">
                <a16:creationId xmlns:a16="http://schemas.microsoft.com/office/drawing/2014/main" id="{94839EB9-597D-7E12-2C3B-4325352EFF2B}"/>
              </a:ext>
            </a:extLst>
          </p:cNvPr>
          <p:cNvSpPr txBox="1"/>
          <p:nvPr/>
        </p:nvSpPr>
        <p:spPr>
          <a:xfrm>
            <a:off x="5143338" y="1818414"/>
            <a:ext cx="1800493" cy="369332"/>
          </a:xfrm>
          <a:prstGeom prst="rect">
            <a:avLst/>
          </a:prstGeom>
          <a:noFill/>
        </p:spPr>
        <p:txBody>
          <a:bodyPr wrap="none" rtlCol="0">
            <a:spAutoFit/>
          </a:bodyPr>
          <a:lstStyle/>
          <a:p>
            <a:r>
              <a:rPr lang="zh-CN" altLang="en-US" dirty="0">
                <a:solidFill>
                  <a:srgbClr val="FF0000"/>
                </a:solidFill>
                <a:highlight>
                  <a:srgbClr val="FFFF00"/>
                </a:highlight>
              </a:rPr>
              <a:t>分布式事务优化</a:t>
            </a:r>
          </a:p>
        </p:txBody>
      </p:sp>
      <p:sp>
        <p:nvSpPr>
          <p:cNvPr id="18" name="文本框 17">
            <a:extLst>
              <a:ext uri="{FF2B5EF4-FFF2-40B4-BE49-F238E27FC236}">
                <a16:creationId xmlns:a16="http://schemas.microsoft.com/office/drawing/2014/main" id="{7243B52D-EE3C-3140-675B-4FFC18EC3EED}"/>
              </a:ext>
            </a:extLst>
          </p:cNvPr>
          <p:cNvSpPr txBox="1"/>
          <p:nvPr/>
        </p:nvSpPr>
        <p:spPr>
          <a:xfrm>
            <a:off x="6565690" y="1506769"/>
            <a:ext cx="1107996" cy="369332"/>
          </a:xfrm>
          <a:prstGeom prst="rect">
            <a:avLst/>
          </a:prstGeom>
          <a:noFill/>
        </p:spPr>
        <p:txBody>
          <a:bodyPr wrap="none" rtlCol="0">
            <a:spAutoFit/>
          </a:bodyPr>
          <a:lstStyle/>
          <a:p>
            <a:r>
              <a:rPr lang="zh-CN" altLang="en-US" dirty="0">
                <a:solidFill>
                  <a:srgbClr val="FF0000"/>
                </a:solidFill>
                <a:highlight>
                  <a:srgbClr val="FFFF00"/>
                </a:highlight>
              </a:rPr>
              <a:t>其他优化</a:t>
            </a:r>
          </a:p>
        </p:txBody>
      </p:sp>
      <p:sp>
        <p:nvSpPr>
          <p:cNvPr id="19" name="文本框 18">
            <a:extLst>
              <a:ext uri="{FF2B5EF4-FFF2-40B4-BE49-F238E27FC236}">
                <a16:creationId xmlns:a16="http://schemas.microsoft.com/office/drawing/2014/main" id="{8C0068AD-401A-C5D9-AEF2-912EF8CE1B95}"/>
              </a:ext>
            </a:extLst>
          </p:cNvPr>
          <p:cNvSpPr txBox="1"/>
          <p:nvPr/>
        </p:nvSpPr>
        <p:spPr>
          <a:xfrm>
            <a:off x="6281262" y="5062582"/>
            <a:ext cx="1229824" cy="369332"/>
          </a:xfrm>
          <a:prstGeom prst="rect">
            <a:avLst/>
          </a:prstGeom>
          <a:noFill/>
        </p:spPr>
        <p:txBody>
          <a:bodyPr wrap="none" rtlCol="0">
            <a:spAutoFit/>
          </a:bodyPr>
          <a:lstStyle/>
          <a:p>
            <a:r>
              <a:rPr lang="en-US" altLang="zh-CN" dirty="0">
                <a:solidFill>
                  <a:srgbClr val="0070C0"/>
                </a:solidFill>
              </a:rPr>
              <a:t>3</a:t>
            </a:r>
            <a:r>
              <a:rPr lang="zh-CN" altLang="en-US" dirty="0">
                <a:solidFill>
                  <a:srgbClr val="0070C0"/>
                </a:solidFill>
              </a:rPr>
              <a:t>节点测试</a:t>
            </a:r>
          </a:p>
        </p:txBody>
      </p:sp>
      <p:sp>
        <p:nvSpPr>
          <p:cNvPr id="20" name="文本框 19">
            <a:extLst>
              <a:ext uri="{FF2B5EF4-FFF2-40B4-BE49-F238E27FC236}">
                <a16:creationId xmlns:a16="http://schemas.microsoft.com/office/drawing/2014/main" id="{EE7BA923-55DA-007E-C724-14A70BF44083}"/>
              </a:ext>
            </a:extLst>
          </p:cNvPr>
          <p:cNvSpPr txBox="1"/>
          <p:nvPr/>
        </p:nvSpPr>
        <p:spPr>
          <a:xfrm>
            <a:off x="7763331" y="5062582"/>
            <a:ext cx="1595309" cy="369332"/>
          </a:xfrm>
          <a:prstGeom prst="rect">
            <a:avLst/>
          </a:prstGeom>
          <a:noFill/>
        </p:spPr>
        <p:txBody>
          <a:bodyPr wrap="none" rtlCol="0">
            <a:spAutoFit/>
          </a:bodyPr>
          <a:lstStyle/>
          <a:p>
            <a:r>
              <a:rPr lang="en-US" altLang="zh-CN" dirty="0">
                <a:solidFill>
                  <a:srgbClr val="0070C0"/>
                </a:solidFill>
              </a:rPr>
              <a:t>1650</a:t>
            </a:r>
            <a:r>
              <a:rPr lang="zh-CN" altLang="en-US" dirty="0">
                <a:solidFill>
                  <a:srgbClr val="0070C0"/>
                </a:solidFill>
              </a:rPr>
              <a:t>节点测试</a:t>
            </a:r>
          </a:p>
        </p:txBody>
      </p:sp>
      <p:cxnSp>
        <p:nvCxnSpPr>
          <p:cNvPr id="21" name="直接连接符 20">
            <a:extLst>
              <a:ext uri="{FF2B5EF4-FFF2-40B4-BE49-F238E27FC236}">
                <a16:creationId xmlns:a16="http://schemas.microsoft.com/office/drawing/2014/main" id="{5F36BEFD-21C6-1D49-CFFC-683A297961CE}"/>
              </a:ext>
            </a:extLst>
          </p:cNvPr>
          <p:cNvCxnSpPr>
            <a:cxnSpLocks/>
          </p:cNvCxnSpPr>
          <p:nvPr/>
        </p:nvCxnSpPr>
        <p:spPr>
          <a:xfrm>
            <a:off x="7620000" y="1876101"/>
            <a:ext cx="2178015" cy="123373"/>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3639871-02DF-92BF-3EFC-CACAC166107E}"/>
              </a:ext>
            </a:extLst>
          </p:cNvPr>
          <p:cNvSpPr txBox="1"/>
          <p:nvPr/>
        </p:nvSpPr>
        <p:spPr>
          <a:xfrm>
            <a:off x="7996728" y="1493035"/>
            <a:ext cx="4006225" cy="369332"/>
          </a:xfrm>
          <a:prstGeom prst="rect">
            <a:avLst/>
          </a:prstGeom>
          <a:noFill/>
        </p:spPr>
        <p:txBody>
          <a:bodyPr wrap="none" rtlCol="0">
            <a:spAutoFit/>
          </a:bodyPr>
          <a:lstStyle/>
          <a:p>
            <a:r>
              <a:rPr lang="zh-CN" altLang="en-US" dirty="0">
                <a:solidFill>
                  <a:srgbClr val="FF0000"/>
                </a:solidFill>
                <a:highlight>
                  <a:srgbClr val="FFFF00"/>
                </a:highlight>
              </a:rPr>
              <a:t>网络模型，内存模型优化，内存</a:t>
            </a:r>
            <a:r>
              <a:rPr lang="en-US" altLang="zh-CN" dirty="0">
                <a:solidFill>
                  <a:srgbClr val="FF0000"/>
                </a:solidFill>
                <a:highlight>
                  <a:srgbClr val="FFFF00"/>
                </a:highlight>
              </a:rPr>
              <a:t>90%↓</a:t>
            </a:r>
            <a:endParaRPr lang="zh-CN" altLang="en-US" dirty="0">
              <a:solidFill>
                <a:srgbClr val="FF0000"/>
              </a:solidFill>
              <a:highlight>
                <a:srgbClr val="FFFF00"/>
              </a:highlight>
            </a:endParaRPr>
          </a:p>
        </p:txBody>
      </p:sp>
      <p:sp>
        <p:nvSpPr>
          <p:cNvPr id="23" name="文本框 22">
            <a:extLst>
              <a:ext uri="{FF2B5EF4-FFF2-40B4-BE49-F238E27FC236}">
                <a16:creationId xmlns:a16="http://schemas.microsoft.com/office/drawing/2014/main" id="{0504D775-171C-0788-D759-F8167FC7EBBB}"/>
              </a:ext>
            </a:extLst>
          </p:cNvPr>
          <p:cNvSpPr txBox="1"/>
          <p:nvPr/>
        </p:nvSpPr>
        <p:spPr>
          <a:xfrm>
            <a:off x="2658150" y="4006334"/>
            <a:ext cx="896399" cy="369332"/>
          </a:xfrm>
          <a:prstGeom prst="rect">
            <a:avLst/>
          </a:prstGeom>
          <a:noFill/>
        </p:spPr>
        <p:txBody>
          <a:bodyPr wrap="none" rtlCol="0">
            <a:spAutoFit/>
          </a:bodyPr>
          <a:lstStyle/>
          <a:p>
            <a:r>
              <a:rPr lang="en-US" altLang="zh-CN" dirty="0">
                <a:solidFill>
                  <a:srgbClr val="FF0000"/>
                </a:solidFill>
                <a:highlight>
                  <a:srgbClr val="EFF4FC"/>
                </a:highlight>
              </a:rPr>
              <a:t>100%</a:t>
            </a:r>
            <a:r>
              <a:rPr lang="en-US" altLang="zh-CN" dirty="0">
                <a:solidFill>
                  <a:srgbClr val="FF0000"/>
                </a:solidFill>
                <a:highlight>
                  <a:srgbClr val="EFF4FC"/>
                </a:highlight>
                <a:latin typeface="等线" panose="02010600030101010101" pitchFamily="2" charset="-122"/>
                <a:ea typeface="等线" panose="02010600030101010101" pitchFamily="2" charset="-122"/>
              </a:rPr>
              <a:t>↑</a:t>
            </a:r>
            <a:endParaRPr lang="zh-CN" altLang="en-US" dirty="0">
              <a:solidFill>
                <a:srgbClr val="FF0000"/>
              </a:solidFill>
              <a:highlight>
                <a:srgbClr val="EFF4FC"/>
              </a:highlight>
            </a:endParaRPr>
          </a:p>
        </p:txBody>
      </p:sp>
      <p:sp>
        <p:nvSpPr>
          <p:cNvPr id="24" name="文本框 23">
            <a:extLst>
              <a:ext uri="{FF2B5EF4-FFF2-40B4-BE49-F238E27FC236}">
                <a16:creationId xmlns:a16="http://schemas.microsoft.com/office/drawing/2014/main" id="{84689503-D58F-CB3D-B8BC-ECBFD07C94B3}"/>
              </a:ext>
            </a:extLst>
          </p:cNvPr>
          <p:cNvSpPr txBox="1"/>
          <p:nvPr/>
        </p:nvSpPr>
        <p:spPr>
          <a:xfrm>
            <a:off x="8635410" y="1953163"/>
            <a:ext cx="928459" cy="369332"/>
          </a:xfrm>
          <a:prstGeom prst="rect">
            <a:avLst/>
          </a:prstGeom>
          <a:noFill/>
        </p:spPr>
        <p:txBody>
          <a:bodyPr wrap="none" rtlCol="0">
            <a:spAutoFit/>
          </a:bodyPr>
          <a:lstStyle/>
          <a:p>
            <a:r>
              <a:rPr lang="en-US" altLang="zh-CN" dirty="0">
                <a:solidFill>
                  <a:srgbClr val="FF0000"/>
                </a:solidFill>
                <a:highlight>
                  <a:srgbClr val="EFF4FC"/>
                </a:highlight>
              </a:rPr>
              <a:t>&lt;10%</a:t>
            </a:r>
            <a:r>
              <a:rPr lang="en-US" altLang="zh-CN" dirty="0">
                <a:solidFill>
                  <a:srgbClr val="FF0000"/>
                </a:solidFill>
                <a:highlight>
                  <a:srgbClr val="EFF4FC"/>
                </a:highlight>
                <a:latin typeface="等线" panose="02010600030101010101" pitchFamily="2" charset="-122"/>
                <a:ea typeface="等线" panose="02010600030101010101" pitchFamily="2" charset="-122"/>
              </a:rPr>
              <a:t>↓</a:t>
            </a:r>
            <a:endParaRPr lang="zh-CN" altLang="en-US" dirty="0">
              <a:solidFill>
                <a:srgbClr val="FF0000"/>
              </a:solidFill>
              <a:highlight>
                <a:srgbClr val="EFF4FC"/>
              </a:highlight>
            </a:endParaRPr>
          </a:p>
        </p:txBody>
      </p:sp>
      <p:sp>
        <p:nvSpPr>
          <p:cNvPr id="25" name="文本框 24">
            <a:extLst>
              <a:ext uri="{FF2B5EF4-FFF2-40B4-BE49-F238E27FC236}">
                <a16:creationId xmlns:a16="http://schemas.microsoft.com/office/drawing/2014/main" id="{0FE1207F-8862-DE92-62AE-B17C8ED31083}"/>
              </a:ext>
            </a:extLst>
          </p:cNvPr>
          <p:cNvSpPr txBox="1"/>
          <p:nvPr/>
        </p:nvSpPr>
        <p:spPr>
          <a:xfrm>
            <a:off x="3917756" y="3258682"/>
            <a:ext cx="774571" cy="369332"/>
          </a:xfrm>
          <a:prstGeom prst="rect">
            <a:avLst/>
          </a:prstGeom>
          <a:noFill/>
        </p:spPr>
        <p:txBody>
          <a:bodyPr wrap="none" rtlCol="0">
            <a:spAutoFit/>
          </a:bodyPr>
          <a:lstStyle/>
          <a:p>
            <a:r>
              <a:rPr lang="en-US" altLang="zh-CN" dirty="0">
                <a:solidFill>
                  <a:srgbClr val="FF0000"/>
                </a:solidFill>
                <a:highlight>
                  <a:srgbClr val="EFF4FC"/>
                </a:highlight>
              </a:rPr>
              <a:t>50%</a:t>
            </a:r>
            <a:r>
              <a:rPr lang="en-US" altLang="zh-CN" dirty="0">
                <a:solidFill>
                  <a:srgbClr val="FF0000"/>
                </a:solidFill>
                <a:highlight>
                  <a:srgbClr val="EFF4FC"/>
                </a:highlight>
                <a:latin typeface="等线" panose="02010600030101010101" pitchFamily="2" charset="-122"/>
                <a:ea typeface="等线" panose="02010600030101010101" pitchFamily="2" charset="-122"/>
              </a:rPr>
              <a:t>↑</a:t>
            </a:r>
            <a:endParaRPr lang="zh-CN" altLang="en-US" dirty="0">
              <a:solidFill>
                <a:srgbClr val="FF0000"/>
              </a:solidFill>
              <a:highlight>
                <a:srgbClr val="EFF4FC"/>
              </a:highlight>
            </a:endParaRPr>
          </a:p>
        </p:txBody>
      </p:sp>
      <p:sp>
        <p:nvSpPr>
          <p:cNvPr id="26" name="文本框 25">
            <a:extLst>
              <a:ext uri="{FF2B5EF4-FFF2-40B4-BE49-F238E27FC236}">
                <a16:creationId xmlns:a16="http://schemas.microsoft.com/office/drawing/2014/main" id="{5065DC18-DA83-002C-8B9A-32CF36AE803E}"/>
              </a:ext>
            </a:extLst>
          </p:cNvPr>
          <p:cNvSpPr txBox="1"/>
          <p:nvPr/>
        </p:nvSpPr>
        <p:spPr>
          <a:xfrm>
            <a:off x="4742481" y="2752357"/>
            <a:ext cx="774571" cy="369332"/>
          </a:xfrm>
          <a:prstGeom prst="rect">
            <a:avLst/>
          </a:prstGeom>
          <a:noFill/>
        </p:spPr>
        <p:txBody>
          <a:bodyPr wrap="none" rtlCol="0">
            <a:spAutoFit/>
          </a:bodyPr>
          <a:lstStyle/>
          <a:p>
            <a:r>
              <a:rPr lang="en-US" altLang="zh-CN" dirty="0">
                <a:solidFill>
                  <a:srgbClr val="FF0000"/>
                </a:solidFill>
                <a:highlight>
                  <a:srgbClr val="EFF4FC"/>
                </a:highlight>
              </a:rPr>
              <a:t>15%</a:t>
            </a:r>
            <a:r>
              <a:rPr lang="en-US" altLang="zh-CN" dirty="0">
                <a:solidFill>
                  <a:srgbClr val="FF0000"/>
                </a:solidFill>
                <a:highlight>
                  <a:srgbClr val="EFF4FC"/>
                </a:highlight>
                <a:latin typeface="等线" panose="02010600030101010101" pitchFamily="2" charset="-122"/>
                <a:ea typeface="等线" panose="02010600030101010101" pitchFamily="2" charset="-122"/>
              </a:rPr>
              <a:t>↑</a:t>
            </a:r>
            <a:endParaRPr lang="zh-CN" altLang="en-US" dirty="0">
              <a:solidFill>
                <a:srgbClr val="FF0000"/>
              </a:solidFill>
              <a:highlight>
                <a:srgbClr val="EFF4FC"/>
              </a:highlight>
            </a:endParaRPr>
          </a:p>
        </p:txBody>
      </p:sp>
      <p:sp>
        <p:nvSpPr>
          <p:cNvPr id="27" name="文本框 26">
            <a:extLst>
              <a:ext uri="{FF2B5EF4-FFF2-40B4-BE49-F238E27FC236}">
                <a16:creationId xmlns:a16="http://schemas.microsoft.com/office/drawing/2014/main" id="{3EADECA3-961A-6AB4-12AC-9B3B865EFA23}"/>
              </a:ext>
            </a:extLst>
          </p:cNvPr>
          <p:cNvSpPr txBox="1"/>
          <p:nvPr/>
        </p:nvSpPr>
        <p:spPr>
          <a:xfrm>
            <a:off x="5760010" y="2350294"/>
            <a:ext cx="774571" cy="369332"/>
          </a:xfrm>
          <a:prstGeom prst="rect">
            <a:avLst/>
          </a:prstGeom>
          <a:noFill/>
        </p:spPr>
        <p:txBody>
          <a:bodyPr wrap="none" rtlCol="0">
            <a:spAutoFit/>
          </a:bodyPr>
          <a:lstStyle/>
          <a:p>
            <a:r>
              <a:rPr lang="en-US" altLang="zh-CN" dirty="0">
                <a:solidFill>
                  <a:srgbClr val="FF0000"/>
                </a:solidFill>
                <a:highlight>
                  <a:srgbClr val="EFF4FC"/>
                </a:highlight>
              </a:rPr>
              <a:t>30%</a:t>
            </a:r>
            <a:r>
              <a:rPr lang="en-US" altLang="zh-CN" dirty="0">
                <a:solidFill>
                  <a:srgbClr val="FF0000"/>
                </a:solidFill>
                <a:highlight>
                  <a:srgbClr val="EFF4FC"/>
                </a:highlight>
                <a:latin typeface="等线" panose="02010600030101010101" pitchFamily="2" charset="-122"/>
                <a:ea typeface="等线" panose="02010600030101010101" pitchFamily="2" charset="-122"/>
              </a:rPr>
              <a:t>↑</a:t>
            </a:r>
            <a:endParaRPr lang="zh-CN" altLang="en-US" dirty="0">
              <a:solidFill>
                <a:srgbClr val="FF0000"/>
              </a:solidFill>
              <a:highlight>
                <a:srgbClr val="EFF4FC"/>
              </a:highlight>
            </a:endParaRPr>
          </a:p>
        </p:txBody>
      </p:sp>
      <p:sp>
        <p:nvSpPr>
          <p:cNvPr id="28" name="文本框 27">
            <a:extLst>
              <a:ext uri="{FF2B5EF4-FFF2-40B4-BE49-F238E27FC236}">
                <a16:creationId xmlns:a16="http://schemas.microsoft.com/office/drawing/2014/main" id="{8A6484F0-6D91-2E47-FAF6-DE9B2EF05B6B}"/>
              </a:ext>
            </a:extLst>
          </p:cNvPr>
          <p:cNvSpPr txBox="1"/>
          <p:nvPr/>
        </p:nvSpPr>
        <p:spPr>
          <a:xfrm>
            <a:off x="6788600" y="2032629"/>
            <a:ext cx="774571" cy="369332"/>
          </a:xfrm>
          <a:prstGeom prst="rect">
            <a:avLst/>
          </a:prstGeom>
          <a:noFill/>
        </p:spPr>
        <p:txBody>
          <a:bodyPr wrap="none" rtlCol="0">
            <a:spAutoFit/>
          </a:bodyPr>
          <a:lstStyle/>
          <a:p>
            <a:r>
              <a:rPr lang="en-US" altLang="zh-CN" dirty="0">
                <a:solidFill>
                  <a:srgbClr val="FF0000"/>
                </a:solidFill>
                <a:highlight>
                  <a:srgbClr val="EFF4FC"/>
                </a:highlight>
              </a:rPr>
              <a:t>20%</a:t>
            </a:r>
            <a:r>
              <a:rPr lang="en-US" altLang="zh-CN" dirty="0">
                <a:solidFill>
                  <a:srgbClr val="FF0000"/>
                </a:solidFill>
                <a:highlight>
                  <a:srgbClr val="EFF4FC"/>
                </a:highlight>
                <a:latin typeface="等线" panose="02010600030101010101" pitchFamily="2" charset="-122"/>
                <a:ea typeface="等线" panose="02010600030101010101" pitchFamily="2" charset="-122"/>
              </a:rPr>
              <a:t>↑</a:t>
            </a:r>
            <a:endParaRPr lang="zh-CN" altLang="en-US" dirty="0">
              <a:solidFill>
                <a:srgbClr val="FF0000"/>
              </a:solidFill>
              <a:highlight>
                <a:srgbClr val="EFF4FC"/>
              </a:highlight>
            </a:endParaRPr>
          </a:p>
        </p:txBody>
      </p:sp>
      <p:cxnSp>
        <p:nvCxnSpPr>
          <p:cNvPr id="29" name="直接连接符 28">
            <a:extLst>
              <a:ext uri="{FF2B5EF4-FFF2-40B4-BE49-F238E27FC236}">
                <a16:creationId xmlns:a16="http://schemas.microsoft.com/office/drawing/2014/main" id="{22AB539E-4B6B-27C3-CC8F-7A0D1A1C5796}"/>
              </a:ext>
            </a:extLst>
          </p:cNvPr>
          <p:cNvCxnSpPr>
            <a:cxnSpLocks/>
          </p:cNvCxnSpPr>
          <p:nvPr/>
        </p:nvCxnSpPr>
        <p:spPr>
          <a:xfrm>
            <a:off x="7620000" y="1876101"/>
            <a:ext cx="2127956" cy="295602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FCB21426-9BEE-A4B1-2149-F2468134325D}"/>
              </a:ext>
            </a:extLst>
          </p:cNvPr>
          <p:cNvSpPr txBox="1"/>
          <p:nvPr/>
        </p:nvSpPr>
        <p:spPr>
          <a:xfrm>
            <a:off x="9747956" y="4647458"/>
            <a:ext cx="1107996" cy="369332"/>
          </a:xfrm>
          <a:prstGeom prst="rect">
            <a:avLst/>
          </a:prstGeom>
          <a:noFill/>
        </p:spPr>
        <p:txBody>
          <a:bodyPr wrap="none" rtlCol="0">
            <a:spAutoFit/>
          </a:bodyPr>
          <a:lstStyle/>
          <a:p>
            <a:r>
              <a:rPr lang="zh-CN" altLang="en-US" dirty="0">
                <a:solidFill>
                  <a:srgbClr val="FF0000"/>
                </a:solidFill>
                <a:highlight>
                  <a:srgbClr val="FFFF00"/>
                </a:highlight>
              </a:rPr>
              <a:t>没有优化</a:t>
            </a:r>
          </a:p>
        </p:txBody>
      </p:sp>
      <p:sp>
        <p:nvSpPr>
          <p:cNvPr id="31" name="文本框 30">
            <a:extLst>
              <a:ext uri="{FF2B5EF4-FFF2-40B4-BE49-F238E27FC236}">
                <a16:creationId xmlns:a16="http://schemas.microsoft.com/office/drawing/2014/main" id="{3C22130F-760E-B748-01D1-269C9F6583BB}"/>
              </a:ext>
            </a:extLst>
          </p:cNvPr>
          <p:cNvSpPr txBox="1"/>
          <p:nvPr/>
        </p:nvSpPr>
        <p:spPr>
          <a:xfrm>
            <a:off x="9473367" y="4168544"/>
            <a:ext cx="928459" cy="369332"/>
          </a:xfrm>
          <a:prstGeom prst="rect">
            <a:avLst/>
          </a:prstGeom>
          <a:noFill/>
        </p:spPr>
        <p:txBody>
          <a:bodyPr wrap="none" rtlCol="0">
            <a:spAutoFit/>
          </a:bodyPr>
          <a:lstStyle/>
          <a:p>
            <a:r>
              <a:rPr lang="en-US" altLang="zh-CN" dirty="0">
                <a:solidFill>
                  <a:srgbClr val="FF0000"/>
                </a:solidFill>
                <a:highlight>
                  <a:srgbClr val="EFF4FC"/>
                </a:highlight>
              </a:rPr>
              <a:t>&gt;90%</a:t>
            </a:r>
            <a:r>
              <a:rPr lang="en-US" altLang="zh-CN" dirty="0">
                <a:solidFill>
                  <a:srgbClr val="FF0000"/>
                </a:solidFill>
                <a:highlight>
                  <a:srgbClr val="EFF4FC"/>
                </a:highlight>
                <a:latin typeface="等线" panose="02010600030101010101" pitchFamily="2" charset="-122"/>
                <a:ea typeface="等线" panose="02010600030101010101" pitchFamily="2" charset="-122"/>
              </a:rPr>
              <a:t>↓</a:t>
            </a:r>
            <a:endParaRPr lang="zh-CN" altLang="en-US" dirty="0">
              <a:solidFill>
                <a:srgbClr val="FF0000"/>
              </a:solidFill>
              <a:highlight>
                <a:srgbClr val="EFF4FC"/>
              </a:highlight>
            </a:endParaRPr>
          </a:p>
        </p:txBody>
      </p:sp>
    </p:spTree>
    <p:custDataLst>
      <p:tags r:id="rId1"/>
    </p:custDataLst>
    <p:extLst>
      <p:ext uri="{BB962C8B-B14F-4D97-AF65-F5344CB8AC3E}">
        <p14:creationId xmlns:p14="http://schemas.microsoft.com/office/powerpoint/2010/main" val="2638251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ICDE’24 Paper I</a:t>
            </a:r>
            <a:endPar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endParaRPr>
          </a:p>
        </p:txBody>
      </p:sp>
      <p:grpSp>
        <p:nvGrpSpPr>
          <p:cNvPr id="2" name="组合 1">
            <a:extLst>
              <a:ext uri="{FF2B5EF4-FFF2-40B4-BE49-F238E27FC236}">
                <a16:creationId xmlns:a16="http://schemas.microsoft.com/office/drawing/2014/main" id="{A9AE1979-0ED9-D932-A983-335338D19BFA}"/>
              </a:ext>
            </a:extLst>
          </p:cNvPr>
          <p:cNvGrpSpPr/>
          <p:nvPr/>
        </p:nvGrpSpPr>
        <p:grpSpPr>
          <a:xfrm>
            <a:off x="7980655" y="1388300"/>
            <a:ext cx="3420082" cy="2695303"/>
            <a:chOff x="8418512" y="1064840"/>
            <a:chExt cx="3420082" cy="2695303"/>
          </a:xfrm>
        </p:grpSpPr>
        <p:sp>
          <p:nvSpPr>
            <p:cNvPr id="3" name="iSlíďè">
              <a:extLst>
                <a:ext uri="{FF2B5EF4-FFF2-40B4-BE49-F238E27FC236}">
                  <a16:creationId xmlns:a16="http://schemas.microsoft.com/office/drawing/2014/main" id="{52E00CF0-4328-8464-C2C4-4296788891A6}"/>
                </a:ext>
              </a:extLst>
            </p:cNvPr>
            <p:cNvSpPr txBox="1"/>
            <p:nvPr/>
          </p:nvSpPr>
          <p:spPr bwMode="auto">
            <a:xfrm>
              <a:off x="9048029" y="2943535"/>
              <a:ext cx="2667428" cy="81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kumimoji="0" lang="zh-CN" altLang="en-US"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提出了一种自适应的副本提供机制</a:t>
              </a:r>
              <a:endParaRPr kumimoji="0" lang="en-US" altLang="zh-CN"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endParaRPr>
            </a:p>
            <a:p>
              <a:pPr marL="0" marR="0" lvl="0" indent="0" algn="l" defTabSz="913765" rtl="0" eaLnBrk="1" fontAlgn="auto" latinLnBrk="0" hangingPunct="1">
                <a:spcBef>
                  <a:spcPct val="0"/>
                </a:spcBef>
                <a:spcAft>
                  <a:spcPts val="0"/>
                </a:spcAft>
                <a:buClrTx/>
                <a:buSzTx/>
                <a:buFontTx/>
                <a:buNone/>
                <a:defRPr/>
              </a:pPr>
              <a:r>
                <a:rPr lang="zh-CN" altLang="en-US" sz="1200" b="1" dirty="0">
                  <a:solidFill>
                    <a:schemeClr val="bg2">
                      <a:lumMod val="10000"/>
                    </a:schemeClr>
                  </a:solidFill>
                  <a:latin typeface="思源黑体 CN Normal" panose="020B0400000000000000" pitchFamily="34" charset="-122"/>
                  <a:ea typeface="思源黑体 CN Normal" panose="020B0400000000000000" pitchFamily="34" charset="-122"/>
                </a:rPr>
                <a:t>通过工作负载来预测副本适当的节点</a:t>
              </a:r>
              <a:endParaRPr kumimoji="0" lang="zh-CN" altLang="en-US"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endParaRPr>
            </a:p>
          </p:txBody>
        </p:sp>
        <p:sp>
          <p:nvSpPr>
            <p:cNvPr id="4" name="iSlíďè">
              <a:extLst>
                <a:ext uri="{FF2B5EF4-FFF2-40B4-BE49-F238E27FC236}">
                  <a16:creationId xmlns:a16="http://schemas.microsoft.com/office/drawing/2014/main" id="{A2BBD8C7-A46C-441C-B021-A522B434C9EA}"/>
                </a:ext>
              </a:extLst>
            </p:cNvPr>
            <p:cNvSpPr txBox="1"/>
            <p:nvPr/>
          </p:nvSpPr>
          <p:spPr bwMode="auto">
            <a:xfrm>
              <a:off x="9048029" y="1619865"/>
              <a:ext cx="2537997" cy="86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a:bodyPr>
            <a:lstStyle/>
            <a:p>
              <a:r>
                <a:rPr kumimoji="1" lang="zh-CN" altLang="en-US" sz="1200" b="1" dirty="0">
                  <a:latin typeface="TencentSans W7" panose="020C04030202040F0204" pitchFamily="34" charset="-122"/>
                  <a:ea typeface="TencentSans W7" panose="020C04030202040F0204" pitchFamily="34" charset="-122"/>
                </a:rPr>
                <a:t>提出了</a:t>
              </a:r>
              <a:r>
                <a:rPr kumimoji="1" lang="en-US" altLang="zh-CN" sz="1200" b="1" dirty="0">
                  <a:latin typeface="TencentSans W7" panose="020C04030202040F0204" pitchFamily="34" charset="-122"/>
                  <a:ea typeface="TencentSans W7" panose="020C04030202040F0204" pitchFamily="34" charset="-122"/>
                </a:rPr>
                <a:t>Lion</a:t>
              </a:r>
              <a:r>
                <a:rPr kumimoji="1" lang="zh-CN" altLang="en-US" sz="1200" b="1" dirty="0">
                  <a:latin typeface="TencentSans W7" panose="020C04030202040F0204" pitchFamily="34" charset="-122"/>
                  <a:ea typeface="TencentSans W7" panose="020C04030202040F0204" pitchFamily="34" charset="-122"/>
                </a:rPr>
                <a:t>，</a:t>
              </a:r>
              <a:endParaRPr kumimoji="1" lang="en-US" altLang="zh-CN" sz="1200" b="1" dirty="0">
                <a:latin typeface="TencentSans W7" panose="020C04030202040F0204" pitchFamily="34" charset="-122"/>
                <a:ea typeface="TencentSans W7" panose="020C04030202040F0204" pitchFamily="34" charset="-122"/>
              </a:endParaRPr>
            </a:p>
            <a:p>
              <a:r>
                <a:rPr kumimoji="1" lang="zh-CN" altLang="en-US" sz="1200" b="1" dirty="0">
                  <a:latin typeface="TencentSans W7" panose="020C04030202040F0204" pitchFamily="34" charset="-122"/>
                  <a:ea typeface="TencentSans W7" panose="020C04030202040F0204" pitchFamily="34" charset="-122"/>
                </a:rPr>
                <a:t>一种新的事务处理协议，</a:t>
              </a:r>
              <a:endParaRPr kumimoji="1" lang="en-US" altLang="zh-CN" sz="1200" b="1" dirty="0">
                <a:latin typeface="TencentSans W7" panose="020C04030202040F0204" pitchFamily="34" charset="-122"/>
                <a:ea typeface="TencentSans W7" panose="020C04030202040F0204" pitchFamily="34" charset="-122"/>
              </a:endParaRPr>
            </a:p>
            <a:p>
              <a:r>
                <a:rPr kumimoji="1" lang="zh-CN" altLang="en-US" sz="1200" b="1" dirty="0">
                  <a:latin typeface="TencentSans W7" panose="020C04030202040F0204" pitchFamily="34" charset="-122"/>
                  <a:ea typeface="TencentSans W7" panose="020C04030202040F0204" pitchFamily="34" charset="-122"/>
                </a:rPr>
                <a:t>它利用基于分区的复制来</a:t>
              </a:r>
              <a:endParaRPr kumimoji="1" lang="en-US" altLang="zh-CN" sz="1200" b="1" dirty="0">
                <a:latin typeface="TencentSans W7" panose="020C04030202040F0204" pitchFamily="34" charset="-122"/>
                <a:ea typeface="TencentSans W7" panose="020C04030202040F0204" pitchFamily="34" charset="-122"/>
              </a:endParaRPr>
            </a:p>
            <a:p>
              <a:r>
                <a:rPr kumimoji="1" lang="zh-CN" altLang="en-US" sz="1200" b="1" dirty="0">
                  <a:latin typeface="TencentSans W7" panose="020C04030202040F0204" pitchFamily="34" charset="-122"/>
                  <a:ea typeface="TencentSans W7" panose="020C04030202040F0204" pitchFamily="34" charset="-122"/>
                </a:rPr>
                <a:t>减少分布式事务的发生</a:t>
              </a:r>
              <a:endParaRPr lang="zh-CN" altLang="en-US" sz="1200" dirty="0">
                <a:latin typeface="腾讯体 W3" panose="020C04030202040F0204" pitchFamily="34" charset="-122"/>
                <a:ea typeface="腾讯体 W3" panose="020C04030202040F0204" pitchFamily="34" charset="-122"/>
              </a:endParaRPr>
            </a:p>
          </p:txBody>
        </p:sp>
        <p:sp>
          <p:nvSpPr>
            <p:cNvPr id="5" name="椭圆 4">
              <a:extLst>
                <a:ext uri="{FF2B5EF4-FFF2-40B4-BE49-F238E27FC236}">
                  <a16:creationId xmlns:a16="http://schemas.microsoft.com/office/drawing/2014/main" id="{30BF4731-F7F5-862E-BCE0-52696A9E1EFB}"/>
                </a:ext>
              </a:extLst>
            </p:cNvPr>
            <p:cNvSpPr>
              <a:spLocks noChangeAspect="1"/>
            </p:cNvSpPr>
            <p:nvPr/>
          </p:nvSpPr>
          <p:spPr>
            <a:xfrm>
              <a:off x="8418512" y="1649514"/>
              <a:ext cx="576000" cy="576000"/>
            </a:xfrm>
            <a:prstGeom prst="ellipse">
              <a:avLst/>
            </a:prstGeom>
            <a:solidFill>
              <a:srgbClr val="F4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zh-CN" sz="1400" b="1" dirty="0">
                  <a:solidFill>
                    <a:srgbClr val="0052D9"/>
                  </a:solidFill>
                  <a:latin typeface="思源黑体 CN Normal" panose="020B0400000000000000" pitchFamily="34" charset="-122"/>
                  <a:ea typeface="思源黑体 CN Normal" panose="020B0400000000000000" pitchFamily="34" charset="-122"/>
                </a:rPr>
                <a:t>0</a:t>
              </a:r>
              <a:r>
                <a:rPr kumimoji="1" lang="en-US" altLang="zh-Hans" sz="1400" b="1" dirty="0">
                  <a:solidFill>
                    <a:srgbClr val="0052D9"/>
                  </a:solidFill>
                  <a:latin typeface="思源黑体 CN Normal" panose="020B0400000000000000" pitchFamily="34" charset="-122"/>
                  <a:ea typeface="思源黑体 CN Normal" panose="020B0400000000000000" pitchFamily="34" charset="-122"/>
                </a:rPr>
                <a:t>1</a:t>
              </a:r>
              <a:endParaRPr kumimoji="1" lang="zh-CN" altLang="en-US" sz="1400" b="1" dirty="0">
                <a:solidFill>
                  <a:srgbClr val="0052D9"/>
                </a:solidFill>
                <a:latin typeface="思源黑体 CN Normal" panose="020B0400000000000000" pitchFamily="34" charset="-122"/>
                <a:ea typeface="思源黑体 CN Normal" panose="020B0400000000000000" pitchFamily="34" charset="-122"/>
              </a:endParaRPr>
            </a:p>
          </p:txBody>
        </p:sp>
        <p:sp>
          <p:nvSpPr>
            <p:cNvPr id="7" name="椭圆 6">
              <a:extLst>
                <a:ext uri="{FF2B5EF4-FFF2-40B4-BE49-F238E27FC236}">
                  <a16:creationId xmlns:a16="http://schemas.microsoft.com/office/drawing/2014/main" id="{791F7572-BFD0-84FD-4253-A7F27CF754F0}"/>
                </a:ext>
              </a:extLst>
            </p:cNvPr>
            <p:cNvSpPr>
              <a:spLocks noChangeAspect="1"/>
            </p:cNvSpPr>
            <p:nvPr/>
          </p:nvSpPr>
          <p:spPr>
            <a:xfrm>
              <a:off x="8418512" y="2921199"/>
              <a:ext cx="576000" cy="576000"/>
            </a:xfrm>
            <a:prstGeom prst="ellipse">
              <a:avLst/>
            </a:prstGeom>
            <a:solidFill>
              <a:srgbClr val="F4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zh-CN" sz="1400" b="1" dirty="0">
                  <a:solidFill>
                    <a:srgbClr val="0052D9"/>
                  </a:solidFill>
                  <a:latin typeface="思源黑体 CN Normal" panose="020B0400000000000000" pitchFamily="34" charset="-122"/>
                  <a:ea typeface="思源黑体 CN Normal" panose="020B0400000000000000" pitchFamily="34" charset="-122"/>
                </a:rPr>
                <a:t>0</a:t>
              </a:r>
              <a:r>
                <a:rPr kumimoji="1" lang="en-US" altLang="zh-Hans" sz="1400" b="1" dirty="0">
                  <a:solidFill>
                    <a:srgbClr val="0052D9"/>
                  </a:solidFill>
                  <a:latin typeface="思源黑体 CN Normal" panose="020B0400000000000000" pitchFamily="34" charset="-122"/>
                  <a:ea typeface="思源黑体 CN Normal" panose="020B0400000000000000" pitchFamily="34" charset="-122"/>
                </a:rPr>
                <a:t>2</a:t>
              </a:r>
              <a:endParaRPr kumimoji="1" lang="zh-CN" altLang="en-US" sz="1400" b="1" dirty="0">
                <a:solidFill>
                  <a:srgbClr val="0052D9"/>
                </a:solidFill>
                <a:latin typeface="思源黑体 CN Normal" panose="020B0400000000000000" pitchFamily="34" charset="-122"/>
                <a:ea typeface="思源黑体 CN Normal" panose="020B0400000000000000" pitchFamily="34" charset="-122"/>
              </a:endParaRPr>
            </a:p>
          </p:txBody>
        </p:sp>
        <p:sp>
          <p:nvSpPr>
            <p:cNvPr id="8" name="矩形 7">
              <a:extLst>
                <a:ext uri="{FF2B5EF4-FFF2-40B4-BE49-F238E27FC236}">
                  <a16:creationId xmlns:a16="http://schemas.microsoft.com/office/drawing/2014/main" id="{77DA1771-520E-3910-AB5B-36112C257ADA}"/>
                </a:ext>
              </a:extLst>
            </p:cNvPr>
            <p:cNvSpPr>
              <a:spLocks noChangeArrowheads="1"/>
            </p:cNvSpPr>
            <p:nvPr/>
          </p:nvSpPr>
          <p:spPr bwMode="auto">
            <a:xfrm>
              <a:off x="8418512" y="1064840"/>
              <a:ext cx="3420082" cy="324000"/>
            </a:xfrm>
            <a:prstGeom prst="rect">
              <a:avLst/>
            </a:prstGeom>
            <a:solidFill>
              <a:srgbClr val="0052D9"/>
            </a:solidFill>
            <a:ln w="7" cap="flat">
              <a:noFill/>
              <a:prstDash val="solid"/>
              <a:miter lim="800000"/>
              <a:headEnd/>
              <a:tailEnd/>
            </a:ln>
          </p:spPr>
          <p:txBody>
            <a:bodyPr/>
            <a:lstStyle/>
            <a:p>
              <a:pPr algn="ctr">
                <a:defRPr/>
              </a:pPr>
              <a:r>
                <a:rPr lang="en-US" altLang="zh-CN" sz="1400" b="1" dirty="0">
                  <a:solidFill>
                    <a:srgbClr val="F8F8F8"/>
                  </a:solidFill>
                  <a:latin typeface="思源黑体 CN Normal" panose="020B0400000000000000" pitchFamily="34" charset="-122"/>
                  <a:ea typeface="思源黑体 CN Normal" panose="020B0400000000000000" pitchFamily="34" charset="-122"/>
                </a:rPr>
                <a:t>Key designs</a:t>
              </a:r>
              <a:endParaRPr lang="zh-CN" altLang="en-US" sz="1400" b="1" dirty="0">
                <a:solidFill>
                  <a:srgbClr val="F8F8F8"/>
                </a:solidFill>
                <a:latin typeface="思源黑体 CN Normal" panose="020B0400000000000000" pitchFamily="34" charset="-122"/>
                <a:ea typeface="思源黑体 CN Normal" panose="020B0400000000000000" pitchFamily="34" charset="-122"/>
              </a:endParaRPr>
            </a:p>
          </p:txBody>
        </p:sp>
      </p:grpSp>
      <p:sp>
        <p:nvSpPr>
          <p:cNvPr id="9" name="矩形 8">
            <a:extLst>
              <a:ext uri="{FF2B5EF4-FFF2-40B4-BE49-F238E27FC236}">
                <a16:creationId xmlns:a16="http://schemas.microsoft.com/office/drawing/2014/main" id="{36DC3383-CAFF-F720-0877-CA6AB82207E3}"/>
              </a:ext>
            </a:extLst>
          </p:cNvPr>
          <p:cNvSpPr/>
          <p:nvPr/>
        </p:nvSpPr>
        <p:spPr>
          <a:xfrm>
            <a:off x="7524934" y="4680290"/>
            <a:ext cx="4331524" cy="1033296"/>
          </a:xfrm>
          <a:prstGeom prst="rect">
            <a:avLst/>
          </a:prstGeom>
        </p:spPr>
        <p:txBody>
          <a:bodyPr wrap="square">
            <a:spAutoFit/>
          </a:bodyPr>
          <a:lstStyle/>
          <a:p>
            <a:pPr>
              <a:lnSpc>
                <a:spcPct val="150000"/>
              </a:lnSpc>
            </a:pPr>
            <a:endParaRPr lang="en-US" altLang="zh-CN" sz="2000" b="1" dirty="0">
              <a:latin typeface="腾讯体 W7" panose="020C08030202040F0204" pitchFamily="34" charset="-122"/>
              <a:ea typeface="腾讯体 W7" panose="020C08030202040F0204" pitchFamily="34" charset="-122"/>
            </a:endParaRPr>
          </a:p>
          <a:p>
            <a:pPr algn="ctr">
              <a:lnSpc>
                <a:spcPct val="150000"/>
              </a:lnSpc>
            </a:pPr>
            <a:r>
              <a:rPr lang="zh-CN" altLang="en-US" sz="1100" dirty="0">
                <a:latin typeface="腾讯体 W7" panose="020C08030202040F0204" pitchFamily="34" charset="-122"/>
                <a:ea typeface="腾讯体 W7" panose="020C08030202040F0204" pitchFamily="34" charset="-122"/>
              </a:rPr>
              <a:t>结果显示，与这些最先进的方法相比，</a:t>
            </a:r>
            <a:r>
              <a:rPr lang="en-US" altLang="zh-CN" sz="1100" dirty="0">
                <a:latin typeface="腾讯体 W7" panose="020C08030202040F0204" pitchFamily="34" charset="-122"/>
                <a:ea typeface="腾讯体 W7" panose="020C08030202040F0204" pitchFamily="34" charset="-122"/>
              </a:rPr>
              <a:t>Lion</a:t>
            </a:r>
            <a:r>
              <a:rPr lang="zh-CN" altLang="en-US" sz="1100" dirty="0">
                <a:latin typeface="腾讯体 W7" panose="020C08030202040F0204" pitchFamily="34" charset="-122"/>
                <a:ea typeface="腾讯体 W7" panose="020C08030202040F0204" pitchFamily="34" charset="-122"/>
              </a:rPr>
              <a:t>的吞吐量提高了最多</a:t>
            </a:r>
            <a:r>
              <a:rPr lang="en-US" altLang="zh-CN" sz="1100" dirty="0">
                <a:latin typeface="腾讯体 W7" panose="020C08030202040F0204" pitchFamily="34" charset="-122"/>
                <a:ea typeface="腾讯体 W7" panose="020C08030202040F0204" pitchFamily="34" charset="-122"/>
              </a:rPr>
              <a:t>2.7</a:t>
            </a:r>
            <a:r>
              <a:rPr lang="zh-CN" altLang="en-US" sz="1100" dirty="0">
                <a:latin typeface="腾讯体 W7" panose="020C08030202040F0204" pitchFamily="34" charset="-122"/>
                <a:ea typeface="腾讯体 W7" panose="020C08030202040F0204" pitchFamily="34" charset="-122"/>
              </a:rPr>
              <a:t>倍，可扩展性提高了</a:t>
            </a:r>
            <a:r>
              <a:rPr lang="en-US" altLang="zh-CN" sz="1100" dirty="0">
                <a:latin typeface="腾讯体 W7" panose="020C08030202040F0204" pitchFamily="34" charset="-122"/>
                <a:ea typeface="腾讯体 W7" panose="020C08030202040F0204" pitchFamily="34" charset="-122"/>
              </a:rPr>
              <a:t>76.4%</a:t>
            </a:r>
          </a:p>
        </p:txBody>
      </p:sp>
      <p:sp>
        <p:nvSpPr>
          <p:cNvPr id="10" name="矩形 9">
            <a:extLst>
              <a:ext uri="{FF2B5EF4-FFF2-40B4-BE49-F238E27FC236}">
                <a16:creationId xmlns:a16="http://schemas.microsoft.com/office/drawing/2014/main" id="{6670896C-013E-B305-998E-14D996F203DB}"/>
              </a:ext>
            </a:extLst>
          </p:cNvPr>
          <p:cNvSpPr>
            <a:spLocks noChangeArrowheads="1"/>
          </p:cNvSpPr>
          <p:nvPr/>
        </p:nvSpPr>
        <p:spPr bwMode="auto">
          <a:xfrm>
            <a:off x="7980655" y="4680290"/>
            <a:ext cx="3420082" cy="324000"/>
          </a:xfrm>
          <a:prstGeom prst="rect">
            <a:avLst/>
          </a:prstGeom>
          <a:solidFill>
            <a:srgbClr val="0052D9"/>
          </a:solidFill>
          <a:ln w="7" cap="flat">
            <a:noFill/>
            <a:prstDash val="solid"/>
            <a:miter lim="800000"/>
            <a:headEnd/>
            <a:tailEnd/>
          </a:ln>
        </p:spPr>
        <p:txBody>
          <a:bodyPr/>
          <a:lstStyle/>
          <a:p>
            <a:pPr algn="ctr">
              <a:defRPr/>
            </a:pPr>
            <a:r>
              <a:rPr lang="en-US" altLang="zh-CN" sz="1400" b="1" dirty="0">
                <a:solidFill>
                  <a:srgbClr val="F8F8F8"/>
                </a:solidFill>
                <a:latin typeface="思源黑体 CN Normal" panose="020B0400000000000000" pitchFamily="34" charset="-122"/>
                <a:ea typeface="思源黑体 CN Normal" panose="020B0400000000000000" pitchFamily="34" charset="-122"/>
              </a:rPr>
              <a:t>Result</a:t>
            </a:r>
            <a:endParaRPr lang="zh-CN" altLang="en-US" sz="1400" b="1" dirty="0">
              <a:solidFill>
                <a:srgbClr val="F8F8F8"/>
              </a:solidFill>
              <a:latin typeface="思源黑体 CN Normal" panose="020B0400000000000000" pitchFamily="34" charset="-122"/>
              <a:ea typeface="思源黑体 CN Normal" panose="020B0400000000000000" pitchFamily="34" charset="-122"/>
            </a:endParaRPr>
          </a:p>
        </p:txBody>
      </p:sp>
      <p:sp>
        <p:nvSpPr>
          <p:cNvPr id="11" name="文本框 10">
            <a:extLst>
              <a:ext uri="{FF2B5EF4-FFF2-40B4-BE49-F238E27FC236}">
                <a16:creationId xmlns:a16="http://schemas.microsoft.com/office/drawing/2014/main" id="{EC16A7EC-D88E-68D7-43D5-AA8D1806B76D}"/>
              </a:ext>
            </a:extLst>
          </p:cNvPr>
          <p:cNvSpPr txBox="1"/>
          <p:nvPr/>
        </p:nvSpPr>
        <p:spPr>
          <a:xfrm>
            <a:off x="2287054" y="6260584"/>
            <a:ext cx="8990546" cy="369332"/>
          </a:xfrm>
          <a:prstGeom prst="rect">
            <a:avLst/>
          </a:prstGeom>
          <a:noFill/>
        </p:spPr>
        <p:txBody>
          <a:bodyPr wrap="square">
            <a:spAutoFit/>
          </a:bodyPr>
          <a:lstStyle/>
          <a:p>
            <a:r>
              <a:rPr lang="en-US" altLang="zh-CN" b="1" dirty="0"/>
              <a:t>ICDE’24</a:t>
            </a:r>
            <a:r>
              <a:rPr lang="en-US" altLang="zh-CN" dirty="0"/>
              <a:t> </a:t>
            </a:r>
            <a:r>
              <a:rPr lang="zh-CN" altLang="en-US" dirty="0"/>
              <a:t>Lion: Minimizing Distributed Transactions through Adaptive Replica Provision</a:t>
            </a:r>
            <a:endParaRPr lang="en-US" altLang="zh-CN" dirty="0"/>
          </a:p>
        </p:txBody>
      </p:sp>
      <p:pic>
        <p:nvPicPr>
          <p:cNvPr id="12" name="图片 11" descr="图示&#10;&#10;描述已自动生成">
            <a:extLst>
              <a:ext uri="{FF2B5EF4-FFF2-40B4-BE49-F238E27FC236}">
                <a16:creationId xmlns:a16="http://schemas.microsoft.com/office/drawing/2014/main" id="{17DF1992-062C-4766-2800-55BC6BDB3D28}"/>
              </a:ext>
            </a:extLst>
          </p:cNvPr>
          <p:cNvPicPr>
            <a:picLocks noChangeAspect="1"/>
          </p:cNvPicPr>
          <p:nvPr/>
        </p:nvPicPr>
        <p:blipFill>
          <a:blip r:embed="rId4"/>
          <a:stretch>
            <a:fillRect/>
          </a:stretch>
        </p:blipFill>
        <p:spPr>
          <a:xfrm>
            <a:off x="763702" y="1328945"/>
            <a:ext cx="6575265" cy="4698068"/>
          </a:xfrm>
          <a:prstGeom prst="rect">
            <a:avLst/>
          </a:prstGeom>
        </p:spPr>
      </p:pic>
    </p:spTree>
    <p:custDataLst>
      <p:tags r:id="rId1"/>
    </p:custDataLst>
    <p:extLst>
      <p:ext uri="{BB962C8B-B14F-4D97-AF65-F5344CB8AC3E}">
        <p14:creationId xmlns:p14="http://schemas.microsoft.com/office/powerpoint/2010/main" val="3922361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ICDE’24 Paper II</a:t>
            </a:r>
            <a:endPar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endParaRPr>
          </a:p>
        </p:txBody>
      </p:sp>
      <p:grpSp>
        <p:nvGrpSpPr>
          <p:cNvPr id="2" name="组合 1">
            <a:extLst>
              <a:ext uri="{FF2B5EF4-FFF2-40B4-BE49-F238E27FC236}">
                <a16:creationId xmlns:a16="http://schemas.microsoft.com/office/drawing/2014/main" id="{B667ADDD-2AF1-B24A-CD34-98C1A67B5958}"/>
              </a:ext>
            </a:extLst>
          </p:cNvPr>
          <p:cNvGrpSpPr/>
          <p:nvPr/>
        </p:nvGrpSpPr>
        <p:grpSpPr>
          <a:xfrm>
            <a:off x="7980655" y="1388300"/>
            <a:ext cx="3605123" cy="2584041"/>
            <a:chOff x="8418512" y="1064840"/>
            <a:chExt cx="3605123" cy="2584041"/>
          </a:xfrm>
        </p:grpSpPr>
        <p:sp>
          <p:nvSpPr>
            <p:cNvPr id="3" name="iSlíďè">
              <a:extLst>
                <a:ext uri="{FF2B5EF4-FFF2-40B4-BE49-F238E27FC236}">
                  <a16:creationId xmlns:a16="http://schemas.microsoft.com/office/drawing/2014/main" id="{8E1FC15B-B3CB-26B4-DC9C-B44C19CA1F32}"/>
                </a:ext>
              </a:extLst>
            </p:cNvPr>
            <p:cNvSpPr txBox="1"/>
            <p:nvPr/>
          </p:nvSpPr>
          <p:spPr bwMode="auto">
            <a:xfrm>
              <a:off x="9048029" y="2805837"/>
              <a:ext cx="2975606" cy="84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a:bodyPr>
            <a:lstStyle/>
            <a:p>
              <a:pPr marL="0" marR="0" lvl="0" indent="0" algn="l" defTabSz="913765" rtl="0" eaLnBrk="1" fontAlgn="auto" latinLnBrk="0" hangingPunct="1">
                <a:spcBef>
                  <a:spcPct val="0"/>
                </a:spcBef>
                <a:spcAft>
                  <a:spcPts val="0"/>
                </a:spcAft>
                <a:buClrTx/>
                <a:buSzTx/>
                <a:buFontTx/>
                <a:buNone/>
                <a:defRPr/>
              </a:pPr>
              <a:r>
                <a:rPr kumimoji="0" lang="zh-CN" altLang="en-US"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提供了精心设计的机制和策略，</a:t>
              </a:r>
              <a:endParaRPr kumimoji="0" lang="en-US" altLang="zh-CN"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endParaRPr>
            </a:p>
            <a:p>
              <a:pPr marL="0" marR="0" lvl="0" indent="0" algn="l" defTabSz="913765" rtl="0" eaLnBrk="1" fontAlgn="auto" latinLnBrk="0" hangingPunct="1">
                <a:spcBef>
                  <a:spcPct val="0"/>
                </a:spcBef>
                <a:spcAft>
                  <a:spcPts val="0"/>
                </a:spcAft>
                <a:buClrTx/>
                <a:buSzTx/>
                <a:buFontTx/>
                <a:buNone/>
                <a:defRPr/>
              </a:pPr>
              <a:r>
                <a:rPr kumimoji="0" lang="zh-CN" altLang="en-US"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将选定的内存索引（索引</a:t>
              </a:r>
              <a:r>
                <a:rPr kumimoji="0" lang="en-US" altLang="zh-CN"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X</a:t>
              </a:r>
              <a:r>
                <a:rPr kumimoji="0" lang="zh-CN" altLang="en-US"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）和</a:t>
              </a:r>
              <a:endParaRPr kumimoji="0" lang="en-US" altLang="zh-CN"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endParaRPr>
            </a:p>
            <a:p>
              <a:pPr marL="0" marR="0" lvl="0" indent="0" algn="l" defTabSz="913765" rtl="0" eaLnBrk="1" fontAlgn="auto" latinLnBrk="0" hangingPunct="1">
                <a:spcBef>
                  <a:spcPct val="0"/>
                </a:spcBef>
                <a:spcAft>
                  <a:spcPts val="0"/>
                </a:spcAft>
                <a:buClrTx/>
                <a:buSzTx/>
                <a:buFontTx/>
                <a:buNone/>
                <a:defRPr/>
              </a:pPr>
              <a:r>
                <a:rPr kumimoji="0" lang="zh-CN" altLang="en-US"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磁盘索引（索引</a:t>
              </a:r>
              <a:r>
                <a:rPr kumimoji="0" lang="en-US" altLang="zh-CN"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Y</a:t>
              </a:r>
              <a:r>
                <a:rPr kumimoji="0" lang="zh-CN" altLang="en-US"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）整合成</a:t>
              </a:r>
              <a:endParaRPr kumimoji="0" lang="en-US" altLang="zh-CN"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endParaRPr>
            </a:p>
            <a:p>
              <a:pPr marL="0" marR="0" lvl="0" indent="0" algn="l" defTabSz="913765" rtl="0" eaLnBrk="1" fontAlgn="auto" latinLnBrk="0" hangingPunct="1">
                <a:spcBef>
                  <a:spcPct val="0"/>
                </a:spcBef>
                <a:spcAft>
                  <a:spcPts val="0"/>
                </a:spcAft>
                <a:buClrTx/>
                <a:buSzTx/>
                <a:buFontTx/>
                <a:buNone/>
                <a:defRPr/>
              </a:pPr>
              <a:r>
                <a:rPr kumimoji="0" lang="zh-CN" altLang="en-US"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一个可扩展的索引（</a:t>
              </a:r>
              <a:r>
                <a:rPr kumimoji="0" lang="en-US" altLang="zh-CN" sz="1200" b="1" i="0" u="none" strike="noStrike" kern="1200" cap="none" spc="0" normalizeH="0" baseline="0" noProof="0" dirty="0" err="1">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IndeXY</a:t>
              </a:r>
              <a:r>
                <a:rPr kumimoji="0" lang="zh-CN" altLang="en-US" sz="1200" b="1" i="0" u="none" strike="noStrike" kern="1200" cap="none" spc="0" normalizeH="0" baseline="0" noProof="0" dirty="0">
                  <a:ln>
                    <a:noFill/>
                  </a:ln>
                  <a:solidFill>
                    <a:schemeClr val="bg2">
                      <a:lumMod val="10000"/>
                    </a:schemeClr>
                  </a:solidFill>
                  <a:effectLst/>
                  <a:uLnTx/>
                  <a:uFillTx/>
                  <a:latin typeface="思源黑体 CN Normal" panose="020B0400000000000000" pitchFamily="34" charset="-122"/>
                  <a:ea typeface="思源黑体 CN Normal" panose="020B0400000000000000" pitchFamily="34" charset="-122"/>
                </a:rPr>
                <a:t>）</a:t>
              </a:r>
            </a:p>
          </p:txBody>
        </p:sp>
        <p:sp>
          <p:nvSpPr>
            <p:cNvPr id="4" name="iSlíďè">
              <a:extLst>
                <a:ext uri="{FF2B5EF4-FFF2-40B4-BE49-F238E27FC236}">
                  <a16:creationId xmlns:a16="http://schemas.microsoft.com/office/drawing/2014/main" id="{359E5E41-AF1E-78C7-09BB-999F21D6AFD7}"/>
                </a:ext>
              </a:extLst>
            </p:cNvPr>
            <p:cNvSpPr txBox="1"/>
            <p:nvPr/>
          </p:nvSpPr>
          <p:spPr bwMode="auto">
            <a:xfrm>
              <a:off x="9048029" y="1619866"/>
              <a:ext cx="2658463" cy="86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a:bodyPr>
            <a:lstStyle/>
            <a:p>
              <a:r>
                <a:rPr kumimoji="1" lang="zh-CN" altLang="en-US" sz="1200" b="1" dirty="0">
                  <a:latin typeface="TencentSans W7" panose="020C04030202040F0204" pitchFamily="34" charset="-122"/>
                  <a:ea typeface="TencentSans W7" panose="020C04030202040F0204" pitchFamily="34" charset="-122"/>
                </a:rPr>
                <a:t>提出了一个名为</a:t>
              </a:r>
              <a:r>
                <a:rPr kumimoji="1" lang="en-US" altLang="zh-CN" sz="1200" b="1" dirty="0" err="1">
                  <a:latin typeface="TencentSans W7" panose="020C04030202040F0204" pitchFamily="34" charset="-122"/>
                  <a:ea typeface="TencentSans W7" panose="020C04030202040F0204" pitchFamily="34" charset="-122"/>
                </a:rPr>
                <a:t>IndeXY</a:t>
              </a:r>
              <a:r>
                <a:rPr kumimoji="1" lang="zh-CN" altLang="en-US" sz="1200" b="1" dirty="0">
                  <a:latin typeface="TencentSans W7" panose="020C04030202040F0204" pitchFamily="34" charset="-122"/>
                  <a:ea typeface="TencentSans W7" panose="020C04030202040F0204" pitchFamily="34" charset="-122"/>
                </a:rPr>
                <a:t>的</a:t>
              </a:r>
              <a:endParaRPr kumimoji="1" lang="en-US" altLang="zh-CN" sz="1200" b="1" dirty="0">
                <a:latin typeface="TencentSans W7" panose="020C04030202040F0204" pitchFamily="34" charset="-122"/>
                <a:ea typeface="TencentSans W7" panose="020C04030202040F0204" pitchFamily="34" charset="-122"/>
              </a:endParaRPr>
            </a:p>
            <a:p>
              <a:r>
                <a:rPr kumimoji="1" lang="zh-CN" altLang="en-US" sz="1200" b="1" dirty="0">
                  <a:latin typeface="TencentSans W7" panose="020C04030202040F0204" pitchFamily="34" charset="-122"/>
                  <a:ea typeface="TencentSans W7" panose="020C04030202040F0204" pitchFamily="34" charset="-122"/>
                </a:rPr>
                <a:t>内存</a:t>
              </a:r>
              <a:r>
                <a:rPr kumimoji="1" lang="en-US" altLang="zh-CN" sz="1200" b="1" dirty="0">
                  <a:latin typeface="TencentSans W7" panose="020C04030202040F0204" pitchFamily="34" charset="-122"/>
                  <a:ea typeface="TencentSans W7" panose="020C04030202040F0204" pitchFamily="34" charset="-122"/>
                </a:rPr>
                <a:t>-</a:t>
              </a:r>
              <a:r>
                <a:rPr kumimoji="1" lang="zh-CN" altLang="en-US" sz="1200" b="1" dirty="0">
                  <a:latin typeface="TencentSans W7" panose="020C04030202040F0204" pitchFamily="34" charset="-122"/>
                  <a:ea typeface="TencentSans W7" panose="020C04030202040F0204" pitchFamily="34" charset="-122"/>
                </a:rPr>
                <a:t>磁盘跨越索引设计</a:t>
              </a:r>
              <a:endParaRPr lang="zh-CN" altLang="en-US" sz="1200" dirty="0">
                <a:latin typeface="腾讯体 W3" panose="020C04030202040F0204" pitchFamily="34" charset="-122"/>
                <a:ea typeface="腾讯体 W3" panose="020C04030202040F0204" pitchFamily="34" charset="-122"/>
              </a:endParaRPr>
            </a:p>
          </p:txBody>
        </p:sp>
        <p:sp>
          <p:nvSpPr>
            <p:cNvPr id="5" name="椭圆 4">
              <a:extLst>
                <a:ext uri="{FF2B5EF4-FFF2-40B4-BE49-F238E27FC236}">
                  <a16:creationId xmlns:a16="http://schemas.microsoft.com/office/drawing/2014/main" id="{DE087AB2-42EC-03B0-3A30-47BB9098C67A}"/>
                </a:ext>
              </a:extLst>
            </p:cNvPr>
            <p:cNvSpPr>
              <a:spLocks noChangeAspect="1"/>
            </p:cNvSpPr>
            <p:nvPr/>
          </p:nvSpPr>
          <p:spPr>
            <a:xfrm>
              <a:off x="8418512" y="1649514"/>
              <a:ext cx="576000" cy="576000"/>
            </a:xfrm>
            <a:prstGeom prst="ellipse">
              <a:avLst/>
            </a:prstGeom>
            <a:solidFill>
              <a:srgbClr val="F4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zh-CN" sz="1400" b="1" dirty="0">
                  <a:solidFill>
                    <a:srgbClr val="0052D9"/>
                  </a:solidFill>
                  <a:latin typeface="思源黑体 CN Normal" panose="020B0400000000000000" pitchFamily="34" charset="-122"/>
                  <a:ea typeface="思源黑体 CN Normal" panose="020B0400000000000000" pitchFamily="34" charset="-122"/>
                </a:rPr>
                <a:t>0</a:t>
              </a:r>
              <a:r>
                <a:rPr kumimoji="1" lang="en-US" altLang="zh-Hans" sz="1400" b="1" dirty="0">
                  <a:solidFill>
                    <a:srgbClr val="0052D9"/>
                  </a:solidFill>
                  <a:latin typeface="思源黑体 CN Normal" panose="020B0400000000000000" pitchFamily="34" charset="-122"/>
                  <a:ea typeface="思源黑体 CN Normal" panose="020B0400000000000000" pitchFamily="34" charset="-122"/>
                </a:rPr>
                <a:t>1</a:t>
              </a:r>
              <a:endParaRPr kumimoji="1" lang="zh-CN" altLang="en-US" sz="1400" b="1" dirty="0">
                <a:solidFill>
                  <a:srgbClr val="0052D9"/>
                </a:solidFill>
                <a:latin typeface="思源黑体 CN Normal" panose="020B0400000000000000" pitchFamily="34" charset="-122"/>
                <a:ea typeface="思源黑体 CN Normal" panose="020B0400000000000000" pitchFamily="34" charset="-122"/>
              </a:endParaRPr>
            </a:p>
          </p:txBody>
        </p:sp>
        <p:sp>
          <p:nvSpPr>
            <p:cNvPr id="7" name="椭圆 6">
              <a:extLst>
                <a:ext uri="{FF2B5EF4-FFF2-40B4-BE49-F238E27FC236}">
                  <a16:creationId xmlns:a16="http://schemas.microsoft.com/office/drawing/2014/main" id="{F6B264D8-3CDB-82D6-4334-1DE3EC1C09D2}"/>
                </a:ext>
              </a:extLst>
            </p:cNvPr>
            <p:cNvSpPr>
              <a:spLocks noChangeAspect="1"/>
            </p:cNvSpPr>
            <p:nvPr/>
          </p:nvSpPr>
          <p:spPr>
            <a:xfrm>
              <a:off x="8418512" y="2921199"/>
              <a:ext cx="576000" cy="576000"/>
            </a:xfrm>
            <a:prstGeom prst="ellipse">
              <a:avLst/>
            </a:prstGeom>
            <a:solidFill>
              <a:srgbClr val="F4F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en-US" altLang="zh-CN" sz="1400" b="1" dirty="0">
                  <a:solidFill>
                    <a:srgbClr val="0052D9"/>
                  </a:solidFill>
                  <a:latin typeface="思源黑体 CN Normal" panose="020B0400000000000000" pitchFamily="34" charset="-122"/>
                  <a:ea typeface="思源黑体 CN Normal" panose="020B0400000000000000" pitchFamily="34" charset="-122"/>
                </a:rPr>
                <a:t>0</a:t>
              </a:r>
              <a:r>
                <a:rPr kumimoji="1" lang="en-US" altLang="zh-Hans" sz="1400" b="1" dirty="0">
                  <a:solidFill>
                    <a:srgbClr val="0052D9"/>
                  </a:solidFill>
                  <a:latin typeface="思源黑体 CN Normal" panose="020B0400000000000000" pitchFamily="34" charset="-122"/>
                  <a:ea typeface="思源黑体 CN Normal" panose="020B0400000000000000" pitchFamily="34" charset="-122"/>
                </a:rPr>
                <a:t>2</a:t>
              </a:r>
              <a:endParaRPr kumimoji="1" lang="zh-CN" altLang="en-US" sz="1400" b="1" dirty="0">
                <a:solidFill>
                  <a:srgbClr val="0052D9"/>
                </a:solidFill>
                <a:latin typeface="思源黑体 CN Normal" panose="020B0400000000000000" pitchFamily="34" charset="-122"/>
                <a:ea typeface="思源黑体 CN Normal" panose="020B0400000000000000" pitchFamily="34" charset="-122"/>
              </a:endParaRPr>
            </a:p>
          </p:txBody>
        </p:sp>
        <p:sp>
          <p:nvSpPr>
            <p:cNvPr id="8" name="矩形 7">
              <a:extLst>
                <a:ext uri="{FF2B5EF4-FFF2-40B4-BE49-F238E27FC236}">
                  <a16:creationId xmlns:a16="http://schemas.microsoft.com/office/drawing/2014/main" id="{3F7D7D1E-9FA1-8B1D-FA9E-0D56A8648445}"/>
                </a:ext>
              </a:extLst>
            </p:cNvPr>
            <p:cNvSpPr>
              <a:spLocks noChangeArrowheads="1"/>
            </p:cNvSpPr>
            <p:nvPr/>
          </p:nvSpPr>
          <p:spPr bwMode="auto">
            <a:xfrm>
              <a:off x="8418512" y="1064840"/>
              <a:ext cx="3420082" cy="324000"/>
            </a:xfrm>
            <a:prstGeom prst="rect">
              <a:avLst/>
            </a:prstGeom>
            <a:solidFill>
              <a:srgbClr val="0052D9"/>
            </a:solidFill>
            <a:ln w="7" cap="flat">
              <a:noFill/>
              <a:prstDash val="solid"/>
              <a:miter lim="800000"/>
              <a:headEnd/>
              <a:tailEnd/>
            </a:ln>
          </p:spPr>
          <p:txBody>
            <a:bodyPr/>
            <a:lstStyle/>
            <a:p>
              <a:pPr algn="ctr">
                <a:defRPr/>
              </a:pPr>
              <a:r>
                <a:rPr lang="en-US" altLang="zh-CN" sz="1400" b="1" dirty="0">
                  <a:solidFill>
                    <a:srgbClr val="F8F8F8"/>
                  </a:solidFill>
                  <a:latin typeface="思源黑体 CN Normal" panose="020B0400000000000000" pitchFamily="34" charset="-122"/>
                  <a:ea typeface="思源黑体 CN Normal" panose="020B0400000000000000" pitchFamily="34" charset="-122"/>
                </a:rPr>
                <a:t>Key Design</a:t>
              </a:r>
              <a:endParaRPr lang="zh-CN" altLang="en-US" sz="1400" b="1" dirty="0">
                <a:solidFill>
                  <a:srgbClr val="F8F8F8"/>
                </a:solidFill>
                <a:latin typeface="思源黑体 CN Normal" panose="020B0400000000000000" pitchFamily="34" charset="-122"/>
                <a:ea typeface="思源黑体 CN Normal" panose="020B0400000000000000" pitchFamily="34" charset="-122"/>
              </a:endParaRPr>
            </a:p>
          </p:txBody>
        </p:sp>
      </p:grpSp>
      <p:sp>
        <p:nvSpPr>
          <p:cNvPr id="9" name="矩形 8">
            <a:extLst>
              <a:ext uri="{FF2B5EF4-FFF2-40B4-BE49-F238E27FC236}">
                <a16:creationId xmlns:a16="http://schemas.microsoft.com/office/drawing/2014/main" id="{64CE661B-CBA1-FF6B-1BEC-762E7AE6A09E}"/>
              </a:ext>
            </a:extLst>
          </p:cNvPr>
          <p:cNvSpPr/>
          <p:nvPr/>
        </p:nvSpPr>
        <p:spPr>
          <a:xfrm>
            <a:off x="7524934" y="4680290"/>
            <a:ext cx="4331524" cy="1035412"/>
          </a:xfrm>
          <a:prstGeom prst="rect">
            <a:avLst/>
          </a:prstGeom>
        </p:spPr>
        <p:txBody>
          <a:bodyPr wrap="square">
            <a:spAutoFit/>
          </a:bodyPr>
          <a:lstStyle/>
          <a:p>
            <a:pPr>
              <a:lnSpc>
                <a:spcPct val="150000"/>
              </a:lnSpc>
            </a:pPr>
            <a:endParaRPr lang="en-US" altLang="zh-CN" sz="2000" b="1" dirty="0">
              <a:latin typeface="腾讯体 W7" panose="020C08030202040F0204" pitchFamily="34" charset="-122"/>
              <a:ea typeface="腾讯体 W7" panose="020C08030202040F0204" pitchFamily="34" charset="-122"/>
            </a:endParaRPr>
          </a:p>
          <a:p>
            <a:pPr algn="ctr">
              <a:lnSpc>
                <a:spcPct val="150000"/>
              </a:lnSpc>
            </a:pPr>
            <a:r>
              <a:rPr lang="zh-CN" altLang="en-US" sz="1100" b="0" i="0" dirty="0">
                <a:solidFill>
                  <a:srgbClr val="24292F"/>
                </a:solidFill>
                <a:effectLst/>
                <a:latin typeface="-apple-system"/>
              </a:rPr>
              <a:t>已经用替代的内存索引（</a:t>
            </a:r>
            <a:r>
              <a:rPr lang="en-US" altLang="zh-CN" sz="1100" b="0" i="0" dirty="0">
                <a:solidFill>
                  <a:srgbClr val="24292F"/>
                </a:solidFill>
                <a:effectLst/>
                <a:latin typeface="-apple-system"/>
              </a:rPr>
              <a:t>ART</a:t>
            </a:r>
            <a:r>
              <a:rPr lang="zh-CN" altLang="en-US" sz="1100" b="0" i="0" dirty="0">
                <a:solidFill>
                  <a:srgbClr val="24292F"/>
                </a:solidFill>
                <a:effectLst/>
                <a:latin typeface="-apple-system"/>
              </a:rPr>
              <a:t>树或</a:t>
            </a:r>
            <a:r>
              <a:rPr lang="en-US" altLang="zh-CN" sz="1100" b="0" i="0" dirty="0">
                <a:solidFill>
                  <a:srgbClr val="24292F"/>
                </a:solidFill>
                <a:effectLst/>
                <a:latin typeface="-apple-system"/>
              </a:rPr>
              <a:t>B+</a:t>
            </a:r>
            <a:r>
              <a:rPr lang="zh-CN" altLang="en-US" sz="1100" b="0" i="0" dirty="0">
                <a:solidFill>
                  <a:srgbClr val="24292F"/>
                </a:solidFill>
                <a:effectLst/>
                <a:latin typeface="-apple-system"/>
              </a:rPr>
              <a:t>树）和替代的磁盘索引（</a:t>
            </a:r>
            <a:r>
              <a:rPr lang="en-US" altLang="zh-CN" sz="1100" b="0" i="0" dirty="0">
                <a:solidFill>
                  <a:srgbClr val="24292F"/>
                </a:solidFill>
                <a:effectLst/>
                <a:latin typeface="-apple-system"/>
              </a:rPr>
              <a:t>LSM</a:t>
            </a:r>
            <a:r>
              <a:rPr lang="zh-CN" altLang="en-US" sz="1100" b="0" i="0" dirty="0">
                <a:solidFill>
                  <a:srgbClr val="24292F"/>
                </a:solidFill>
                <a:effectLst/>
                <a:latin typeface="-apple-system"/>
              </a:rPr>
              <a:t>树或</a:t>
            </a:r>
            <a:r>
              <a:rPr lang="en-US" altLang="zh-CN" sz="1100" b="0" i="0" dirty="0">
                <a:solidFill>
                  <a:srgbClr val="24292F"/>
                </a:solidFill>
                <a:effectLst/>
                <a:latin typeface="-apple-system"/>
              </a:rPr>
              <a:t>B+</a:t>
            </a:r>
            <a:r>
              <a:rPr lang="zh-CN" altLang="en-US" sz="1100" b="0" i="0" dirty="0">
                <a:solidFill>
                  <a:srgbClr val="24292F"/>
                </a:solidFill>
                <a:effectLst/>
                <a:latin typeface="-apple-system"/>
              </a:rPr>
              <a:t>树）实现了</a:t>
            </a:r>
            <a:r>
              <a:rPr lang="en-US" altLang="zh-CN" sz="1100" b="0" i="0" dirty="0" err="1">
                <a:solidFill>
                  <a:srgbClr val="24292F"/>
                </a:solidFill>
                <a:effectLst/>
                <a:latin typeface="-apple-system"/>
              </a:rPr>
              <a:t>IndeXY</a:t>
            </a:r>
            <a:r>
              <a:rPr lang="zh-CN" altLang="en-US" sz="1100" b="0" i="0" dirty="0">
                <a:solidFill>
                  <a:srgbClr val="24292F"/>
                </a:solidFill>
                <a:effectLst/>
                <a:latin typeface="-apple-system"/>
              </a:rPr>
              <a:t>，有效提高性能</a:t>
            </a:r>
            <a:endParaRPr lang="en-US" altLang="zh-CN" sz="1600" dirty="0">
              <a:latin typeface="腾讯体 W7" panose="020C08030202040F0204" pitchFamily="34" charset="-122"/>
              <a:ea typeface="腾讯体 W7" panose="020C08030202040F0204" pitchFamily="34" charset="-122"/>
            </a:endParaRPr>
          </a:p>
        </p:txBody>
      </p:sp>
      <p:sp>
        <p:nvSpPr>
          <p:cNvPr id="10" name="矩形 9">
            <a:extLst>
              <a:ext uri="{FF2B5EF4-FFF2-40B4-BE49-F238E27FC236}">
                <a16:creationId xmlns:a16="http://schemas.microsoft.com/office/drawing/2014/main" id="{C0A1DB30-1588-6A3C-FF19-FCB172442EE0}"/>
              </a:ext>
            </a:extLst>
          </p:cNvPr>
          <p:cNvSpPr>
            <a:spLocks noChangeArrowheads="1"/>
          </p:cNvSpPr>
          <p:nvPr/>
        </p:nvSpPr>
        <p:spPr bwMode="auto">
          <a:xfrm>
            <a:off x="7980655" y="4680290"/>
            <a:ext cx="3420082" cy="324000"/>
          </a:xfrm>
          <a:prstGeom prst="rect">
            <a:avLst/>
          </a:prstGeom>
          <a:solidFill>
            <a:srgbClr val="0052D9"/>
          </a:solidFill>
          <a:ln w="7" cap="flat">
            <a:noFill/>
            <a:prstDash val="solid"/>
            <a:miter lim="800000"/>
            <a:headEnd/>
            <a:tailEnd/>
          </a:ln>
        </p:spPr>
        <p:txBody>
          <a:bodyPr/>
          <a:lstStyle/>
          <a:p>
            <a:pPr algn="ctr">
              <a:defRPr/>
            </a:pPr>
            <a:r>
              <a:rPr lang="en-US" altLang="zh-CN" sz="1400" b="1" dirty="0">
                <a:solidFill>
                  <a:srgbClr val="F8F8F8"/>
                </a:solidFill>
                <a:latin typeface="思源黑体 CN Normal" panose="020B0400000000000000" pitchFamily="34" charset="-122"/>
                <a:ea typeface="思源黑体 CN Normal" panose="020B0400000000000000" pitchFamily="34" charset="-122"/>
              </a:rPr>
              <a:t>Result</a:t>
            </a:r>
            <a:endParaRPr lang="zh-CN" altLang="en-US" sz="1400" b="1" dirty="0">
              <a:solidFill>
                <a:srgbClr val="F8F8F8"/>
              </a:solidFill>
              <a:latin typeface="思源黑体 CN Normal" panose="020B0400000000000000" pitchFamily="34" charset="-122"/>
              <a:ea typeface="思源黑体 CN Normal" panose="020B0400000000000000" pitchFamily="34" charset="-122"/>
            </a:endParaRPr>
          </a:p>
        </p:txBody>
      </p:sp>
      <p:sp>
        <p:nvSpPr>
          <p:cNvPr id="11" name="文本框 10">
            <a:extLst>
              <a:ext uri="{FF2B5EF4-FFF2-40B4-BE49-F238E27FC236}">
                <a16:creationId xmlns:a16="http://schemas.microsoft.com/office/drawing/2014/main" id="{F60D504A-C848-7EDD-4EA9-5B95DF83B9AD}"/>
              </a:ext>
            </a:extLst>
          </p:cNvPr>
          <p:cNvSpPr txBox="1"/>
          <p:nvPr/>
        </p:nvSpPr>
        <p:spPr>
          <a:xfrm>
            <a:off x="2287053" y="6260584"/>
            <a:ext cx="8032603" cy="369332"/>
          </a:xfrm>
          <a:prstGeom prst="rect">
            <a:avLst/>
          </a:prstGeom>
          <a:noFill/>
        </p:spPr>
        <p:txBody>
          <a:bodyPr wrap="square">
            <a:spAutoFit/>
          </a:bodyPr>
          <a:lstStyle/>
          <a:p>
            <a:r>
              <a:rPr lang="en-US" altLang="zh-CN" b="1" dirty="0"/>
              <a:t>ICDE’24 </a:t>
            </a:r>
            <a:r>
              <a:rPr lang="zh-CN" altLang="en-US" dirty="0"/>
              <a:t>IndeXY: A Framework for Constructing Indexes Larger than Memory</a:t>
            </a:r>
            <a:endParaRPr lang="en-US" altLang="zh-CN" dirty="0"/>
          </a:p>
        </p:txBody>
      </p:sp>
      <p:pic>
        <p:nvPicPr>
          <p:cNvPr id="12" name="Picture 6">
            <a:extLst>
              <a:ext uri="{FF2B5EF4-FFF2-40B4-BE49-F238E27FC236}">
                <a16:creationId xmlns:a16="http://schemas.microsoft.com/office/drawing/2014/main" id="{50846FDE-7351-15EC-A898-3FC4BFD61898}"/>
              </a:ext>
            </a:extLst>
          </p:cNvPr>
          <p:cNvPicPr>
            <a:picLocks noChangeAspect="1"/>
          </p:cNvPicPr>
          <p:nvPr/>
        </p:nvPicPr>
        <p:blipFill>
          <a:blip r:embed="rId4"/>
          <a:stretch>
            <a:fillRect/>
          </a:stretch>
        </p:blipFill>
        <p:spPr>
          <a:xfrm>
            <a:off x="2840984" y="2182600"/>
            <a:ext cx="815277" cy="402606"/>
          </a:xfrm>
          <a:prstGeom prst="rect">
            <a:avLst/>
          </a:prstGeom>
        </p:spPr>
      </p:pic>
      <p:pic>
        <p:nvPicPr>
          <p:cNvPr id="13" name="Picture 7">
            <a:extLst>
              <a:ext uri="{FF2B5EF4-FFF2-40B4-BE49-F238E27FC236}">
                <a16:creationId xmlns:a16="http://schemas.microsoft.com/office/drawing/2014/main" id="{CF1B1B36-E1CF-B9E8-1315-91AFB85D0F55}"/>
              </a:ext>
            </a:extLst>
          </p:cNvPr>
          <p:cNvPicPr>
            <a:picLocks noChangeAspect="1"/>
          </p:cNvPicPr>
          <p:nvPr/>
        </p:nvPicPr>
        <p:blipFill>
          <a:blip r:embed="rId5"/>
          <a:stretch>
            <a:fillRect/>
          </a:stretch>
        </p:blipFill>
        <p:spPr>
          <a:xfrm>
            <a:off x="3319078" y="2180083"/>
            <a:ext cx="362345" cy="407638"/>
          </a:xfrm>
          <a:prstGeom prst="rect">
            <a:avLst/>
          </a:prstGeom>
        </p:spPr>
      </p:pic>
      <p:pic>
        <p:nvPicPr>
          <p:cNvPr id="14" name="Picture 17">
            <a:extLst>
              <a:ext uri="{FF2B5EF4-FFF2-40B4-BE49-F238E27FC236}">
                <a16:creationId xmlns:a16="http://schemas.microsoft.com/office/drawing/2014/main" id="{E0E9FEF3-7406-4498-F120-2BCCE70CA44C}"/>
              </a:ext>
            </a:extLst>
          </p:cNvPr>
          <p:cNvPicPr>
            <a:picLocks noChangeAspect="1"/>
          </p:cNvPicPr>
          <p:nvPr/>
        </p:nvPicPr>
        <p:blipFill>
          <a:blip r:embed="rId6"/>
          <a:stretch>
            <a:fillRect/>
          </a:stretch>
        </p:blipFill>
        <p:spPr>
          <a:xfrm>
            <a:off x="2145921" y="2833133"/>
            <a:ext cx="712676" cy="305433"/>
          </a:xfrm>
          <a:prstGeom prst="rect">
            <a:avLst/>
          </a:prstGeom>
        </p:spPr>
      </p:pic>
      <p:pic>
        <p:nvPicPr>
          <p:cNvPr id="15" name="Picture 18">
            <a:extLst>
              <a:ext uri="{FF2B5EF4-FFF2-40B4-BE49-F238E27FC236}">
                <a16:creationId xmlns:a16="http://schemas.microsoft.com/office/drawing/2014/main" id="{9055A21C-587A-95EF-0665-367311F875FD}"/>
              </a:ext>
            </a:extLst>
          </p:cNvPr>
          <p:cNvPicPr>
            <a:picLocks noChangeAspect="1"/>
          </p:cNvPicPr>
          <p:nvPr/>
        </p:nvPicPr>
        <p:blipFill>
          <a:blip r:embed="rId7"/>
          <a:stretch>
            <a:fillRect/>
          </a:stretch>
        </p:blipFill>
        <p:spPr>
          <a:xfrm>
            <a:off x="2505059" y="2846677"/>
            <a:ext cx="368766" cy="314535"/>
          </a:xfrm>
          <a:prstGeom prst="rect">
            <a:avLst/>
          </a:prstGeom>
        </p:spPr>
      </p:pic>
      <p:pic>
        <p:nvPicPr>
          <p:cNvPr id="16" name="Picture 23">
            <a:extLst>
              <a:ext uri="{FF2B5EF4-FFF2-40B4-BE49-F238E27FC236}">
                <a16:creationId xmlns:a16="http://schemas.microsoft.com/office/drawing/2014/main" id="{A0C9C645-2CC9-B1A7-8CE1-1172685C29AC}"/>
              </a:ext>
            </a:extLst>
          </p:cNvPr>
          <p:cNvPicPr>
            <a:picLocks noChangeAspect="1"/>
          </p:cNvPicPr>
          <p:nvPr/>
        </p:nvPicPr>
        <p:blipFill>
          <a:blip r:embed="rId8"/>
          <a:stretch>
            <a:fillRect/>
          </a:stretch>
        </p:blipFill>
        <p:spPr>
          <a:xfrm>
            <a:off x="3180830" y="2851709"/>
            <a:ext cx="150977" cy="281824"/>
          </a:xfrm>
          <a:prstGeom prst="rect">
            <a:avLst/>
          </a:prstGeom>
        </p:spPr>
      </p:pic>
      <p:pic>
        <p:nvPicPr>
          <p:cNvPr id="17" name="Picture 24">
            <a:extLst>
              <a:ext uri="{FF2B5EF4-FFF2-40B4-BE49-F238E27FC236}">
                <a16:creationId xmlns:a16="http://schemas.microsoft.com/office/drawing/2014/main" id="{EF6A84AF-83C0-EFB3-9215-6C84E613A3F7}"/>
              </a:ext>
            </a:extLst>
          </p:cNvPr>
          <p:cNvPicPr>
            <a:picLocks noChangeAspect="1"/>
          </p:cNvPicPr>
          <p:nvPr/>
        </p:nvPicPr>
        <p:blipFill>
          <a:blip r:embed="rId9"/>
          <a:stretch>
            <a:fillRect/>
          </a:stretch>
        </p:blipFill>
        <p:spPr>
          <a:xfrm>
            <a:off x="3309013" y="2846381"/>
            <a:ext cx="196270" cy="281824"/>
          </a:xfrm>
          <a:prstGeom prst="rect">
            <a:avLst/>
          </a:prstGeom>
        </p:spPr>
      </p:pic>
      <p:pic>
        <p:nvPicPr>
          <p:cNvPr id="18" name="Picture 28">
            <a:extLst>
              <a:ext uri="{FF2B5EF4-FFF2-40B4-BE49-F238E27FC236}">
                <a16:creationId xmlns:a16="http://schemas.microsoft.com/office/drawing/2014/main" id="{00AEEEE1-49F3-BB6E-96BE-84B2840E817C}"/>
              </a:ext>
            </a:extLst>
          </p:cNvPr>
          <p:cNvPicPr>
            <a:picLocks noChangeAspect="1"/>
          </p:cNvPicPr>
          <p:nvPr/>
        </p:nvPicPr>
        <p:blipFill>
          <a:blip r:embed="rId10"/>
          <a:stretch>
            <a:fillRect/>
          </a:stretch>
        </p:blipFill>
        <p:spPr>
          <a:xfrm>
            <a:off x="4410406" y="2851709"/>
            <a:ext cx="216401" cy="281824"/>
          </a:xfrm>
          <a:prstGeom prst="rect">
            <a:avLst/>
          </a:prstGeom>
        </p:spPr>
      </p:pic>
      <p:pic>
        <p:nvPicPr>
          <p:cNvPr id="19" name="Picture 29">
            <a:extLst>
              <a:ext uri="{FF2B5EF4-FFF2-40B4-BE49-F238E27FC236}">
                <a16:creationId xmlns:a16="http://schemas.microsoft.com/office/drawing/2014/main" id="{747DE0AA-A524-902F-DB58-3C811FE6A51C}"/>
              </a:ext>
            </a:extLst>
          </p:cNvPr>
          <p:cNvPicPr>
            <a:picLocks noChangeAspect="1"/>
          </p:cNvPicPr>
          <p:nvPr/>
        </p:nvPicPr>
        <p:blipFill>
          <a:blip r:embed="rId11"/>
          <a:stretch>
            <a:fillRect/>
          </a:stretch>
        </p:blipFill>
        <p:spPr>
          <a:xfrm>
            <a:off x="4611413" y="2853153"/>
            <a:ext cx="226466" cy="291889"/>
          </a:xfrm>
          <a:prstGeom prst="rect">
            <a:avLst/>
          </a:prstGeom>
        </p:spPr>
      </p:pic>
      <p:pic>
        <p:nvPicPr>
          <p:cNvPr id="20" name="Picture 33">
            <a:extLst>
              <a:ext uri="{FF2B5EF4-FFF2-40B4-BE49-F238E27FC236}">
                <a16:creationId xmlns:a16="http://schemas.microsoft.com/office/drawing/2014/main" id="{EEB77817-B06A-7662-3A37-4B3C8FB0581E}"/>
              </a:ext>
            </a:extLst>
          </p:cNvPr>
          <p:cNvPicPr>
            <a:picLocks noChangeAspect="1"/>
          </p:cNvPicPr>
          <p:nvPr/>
        </p:nvPicPr>
        <p:blipFill>
          <a:blip r:embed="rId12"/>
          <a:stretch>
            <a:fillRect/>
          </a:stretch>
        </p:blipFill>
        <p:spPr>
          <a:xfrm>
            <a:off x="2434691" y="3550385"/>
            <a:ext cx="2259625" cy="251629"/>
          </a:xfrm>
          <a:prstGeom prst="rect">
            <a:avLst/>
          </a:prstGeom>
        </p:spPr>
      </p:pic>
      <p:pic>
        <p:nvPicPr>
          <p:cNvPr id="21" name="Picture 35">
            <a:extLst>
              <a:ext uri="{FF2B5EF4-FFF2-40B4-BE49-F238E27FC236}">
                <a16:creationId xmlns:a16="http://schemas.microsoft.com/office/drawing/2014/main" id="{89E4F6AA-0E19-F6B5-5165-1552EF95E120}"/>
              </a:ext>
            </a:extLst>
          </p:cNvPr>
          <p:cNvPicPr>
            <a:picLocks noChangeAspect="1"/>
          </p:cNvPicPr>
          <p:nvPr/>
        </p:nvPicPr>
        <p:blipFill>
          <a:blip r:embed="rId13"/>
          <a:stretch>
            <a:fillRect/>
          </a:stretch>
        </p:blipFill>
        <p:spPr>
          <a:xfrm>
            <a:off x="6900801" y="3759321"/>
            <a:ext cx="362345" cy="85554"/>
          </a:xfrm>
          <a:prstGeom prst="rect">
            <a:avLst/>
          </a:prstGeom>
        </p:spPr>
      </p:pic>
      <p:pic>
        <p:nvPicPr>
          <p:cNvPr id="22" name="Picture 44">
            <a:extLst>
              <a:ext uri="{FF2B5EF4-FFF2-40B4-BE49-F238E27FC236}">
                <a16:creationId xmlns:a16="http://schemas.microsoft.com/office/drawing/2014/main" id="{0A333433-6BB0-ECB2-3E56-41757E3B54C2}"/>
              </a:ext>
            </a:extLst>
          </p:cNvPr>
          <p:cNvPicPr>
            <a:picLocks noChangeAspect="1"/>
          </p:cNvPicPr>
          <p:nvPr/>
        </p:nvPicPr>
        <p:blipFill>
          <a:blip r:embed="rId14"/>
          <a:stretch>
            <a:fillRect/>
          </a:stretch>
        </p:blipFill>
        <p:spPr>
          <a:xfrm>
            <a:off x="1911509" y="4089083"/>
            <a:ext cx="3187548" cy="872708"/>
          </a:xfrm>
          <a:prstGeom prst="rect">
            <a:avLst/>
          </a:prstGeom>
        </p:spPr>
      </p:pic>
      <p:sp>
        <p:nvSpPr>
          <p:cNvPr id="23" name="Oval 8">
            <a:extLst>
              <a:ext uri="{FF2B5EF4-FFF2-40B4-BE49-F238E27FC236}">
                <a16:creationId xmlns:a16="http://schemas.microsoft.com/office/drawing/2014/main" id="{21D3327F-9C2F-3BCB-A67E-E51ACD05FDE2}"/>
              </a:ext>
            </a:extLst>
          </p:cNvPr>
          <p:cNvSpPr/>
          <p:nvPr/>
        </p:nvSpPr>
        <p:spPr bwMode="auto">
          <a:xfrm flipH="1">
            <a:off x="2730344" y="2560079"/>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sp>
        <p:nvSpPr>
          <p:cNvPr id="24" name="Oval 27">
            <a:extLst>
              <a:ext uri="{FF2B5EF4-FFF2-40B4-BE49-F238E27FC236}">
                <a16:creationId xmlns:a16="http://schemas.microsoft.com/office/drawing/2014/main" id="{CEC7DAFB-6404-60FC-8544-C1B302E6165F}"/>
              </a:ext>
            </a:extLst>
          </p:cNvPr>
          <p:cNvSpPr/>
          <p:nvPr/>
        </p:nvSpPr>
        <p:spPr bwMode="auto">
          <a:xfrm flipH="1">
            <a:off x="3182905" y="2579877"/>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25" name="Oval 32">
            <a:extLst>
              <a:ext uri="{FF2B5EF4-FFF2-40B4-BE49-F238E27FC236}">
                <a16:creationId xmlns:a16="http://schemas.microsoft.com/office/drawing/2014/main" id="{DA7EA87E-BBD1-DB2F-0A3E-CE27426E978B}"/>
              </a:ext>
            </a:extLst>
          </p:cNvPr>
          <p:cNvSpPr/>
          <p:nvPr/>
        </p:nvSpPr>
        <p:spPr bwMode="auto">
          <a:xfrm flipH="1">
            <a:off x="3513025" y="2579877"/>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26" name="Oval 47">
            <a:extLst>
              <a:ext uri="{FF2B5EF4-FFF2-40B4-BE49-F238E27FC236}">
                <a16:creationId xmlns:a16="http://schemas.microsoft.com/office/drawing/2014/main" id="{8B032490-4CAF-E229-679E-293E1FF9A4C9}"/>
              </a:ext>
            </a:extLst>
          </p:cNvPr>
          <p:cNvSpPr/>
          <p:nvPr/>
        </p:nvSpPr>
        <p:spPr bwMode="auto">
          <a:xfrm flipH="1">
            <a:off x="4478154" y="2569163"/>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27" name="Oval 48">
            <a:extLst>
              <a:ext uri="{FF2B5EF4-FFF2-40B4-BE49-F238E27FC236}">
                <a16:creationId xmlns:a16="http://schemas.microsoft.com/office/drawing/2014/main" id="{F063583C-2F87-F603-6C0F-30AA683B0BB9}"/>
              </a:ext>
            </a:extLst>
          </p:cNvPr>
          <p:cNvSpPr/>
          <p:nvPr/>
        </p:nvSpPr>
        <p:spPr bwMode="auto">
          <a:xfrm flipH="1">
            <a:off x="3533880" y="1898259"/>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i="0" u="none" strike="noStrike" normalizeH="0" baseline="0">
              <a:ln w="0"/>
              <a:effectLst>
                <a:outerShdw blurRad="38100" dist="19050" dir="2700000" algn="tl" rotWithShape="0">
                  <a:schemeClr val="dk1">
                    <a:alpha val="40000"/>
                  </a:schemeClr>
                </a:outerShdw>
              </a:effectLst>
              <a:latin typeface="Times New Roman" pitchFamily="18" charset="0"/>
            </a:endParaRPr>
          </a:p>
        </p:txBody>
      </p:sp>
      <p:cxnSp>
        <p:nvCxnSpPr>
          <p:cNvPr id="28" name="Straight Connector 50">
            <a:extLst>
              <a:ext uri="{FF2B5EF4-FFF2-40B4-BE49-F238E27FC236}">
                <a16:creationId xmlns:a16="http://schemas.microsoft.com/office/drawing/2014/main" id="{F5CAA437-7A8C-5355-3846-E15DAD568667}"/>
              </a:ext>
            </a:extLst>
          </p:cNvPr>
          <p:cNvCxnSpPr>
            <a:cxnSpLocks/>
            <a:stCxn id="23" idx="4"/>
            <a:endCxn id="32" idx="0"/>
          </p:cNvCxnSpPr>
          <p:nvPr/>
        </p:nvCxnSpPr>
        <p:spPr bwMode="auto">
          <a:xfrm flipH="1">
            <a:off x="2824231" y="2841903"/>
            <a:ext cx="39372" cy="300390"/>
          </a:xfrm>
          <a:prstGeom prst="line">
            <a:avLst/>
          </a:prstGeom>
          <a:noFill/>
          <a:ln w="19050" cap="flat" cmpd="sng" algn="ctr">
            <a:solidFill>
              <a:schemeClr val="tx1"/>
            </a:solidFill>
            <a:prstDash val="solid"/>
            <a:round/>
            <a:headEnd type="none" w="med" len="med"/>
            <a:tailEnd type="none" w="med" len="med"/>
          </a:ln>
          <a:effectLst/>
        </p:spPr>
      </p:cxnSp>
      <p:cxnSp>
        <p:nvCxnSpPr>
          <p:cNvPr id="29" name="Straight Connector 51">
            <a:extLst>
              <a:ext uri="{FF2B5EF4-FFF2-40B4-BE49-F238E27FC236}">
                <a16:creationId xmlns:a16="http://schemas.microsoft.com/office/drawing/2014/main" id="{4AFE122B-EF08-CA59-EF34-0C11926850D8}"/>
              </a:ext>
            </a:extLst>
          </p:cNvPr>
          <p:cNvCxnSpPr>
            <a:cxnSpLocks/>
            <a:stCxn id="27" idx="4"/>
            <a:endCxn id="26" idx="0"/>
          </p:cNvCxnSpPr>
          <p:nvPr/>
        </p:nvCxnSpPr>
        <p:spPr bwMode="auto">
          <a:xfrm>
            <a:off x="3667139" y="2180083"/>
            <a:ext cx="944274" cy="389080"/>
          </a:xfrm>
          <a:prstGeom prst="line">
            <a:avLst/>
          </a:prstGeom>
          <a:noFill/>
          <a:ln w="19050" cap="flat" cmpd="sng" algn="ctr">
            <a:solidFill>
              <a:schemeClr val="tx1"/>
            </a:solidFill>
            <a:prstDash val="solid"/>
            <a:round/>
            <a:headEnd type="none" w="med" len="med"/>
            <a:tailEnd type="none" w="med" len="med"/>
          </a:ln>
          <a:effectLst/>
        </p:spPr>
      </p:cxnSp>
      <p:sp>
        <p:nvSpPr>
          <p:cNvPr id="30" name="Oval 56">
            <a:extLst>
              <a:ext uri="{FF2B5EF4-FFF2-40B4-BE49-F238E27FC236}">
                <a16:creationId xmlns:a16="http://schemas.microsoft.com/office/drawing/2014/main" id="{4C6D34FB-19BE-4248-34B6-A3C1032701C8}"/>
              </a:ext>
            </a:extLst>
          </p:cNvPr>
          <p:cNvSpPr/>
          <p:nvPr/>
        </p:nvSpPr>
        <p:spPr bwMode="auto">
          <a:xfrm flipH="1">
            <a:off x="2012662" y="3142293"/>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1" name="Oval 57">
            <a:extLst>
              <a:ext uri="{FF2B5EF4-FFF2-40B4-BE49-F238E27FC236}">
                <a16:creationId xmlns:a16="http://schemas.microsoft.com/office/drawing/2014/main" id="{6FCC1D75-4F90-204B-8A60-CA7CBCBFC48C}"/>
              </a:ext>
            </a:extLst>
          </p:cNvPr>
          <p:cNvSpPr/>
          <p:nvPr/>
        </p:nvSpPr>
        <p:spPr bwMode="auto">
          <a:xfrm flipH="1">
            <a:off x="2369000" y="3142293"/>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2" name="Oval 58">
            <a:extLst>
              <a:ext uri="{FF2B5EF4-FFF2-40B4-BE49-F238E27FC236}">
                <a16:creationId xmlns:a16="http://schemas.microsoft.com/office/drawing/2014/main" id="{7B58FFF3-A13E-227D-ACAB-DB87C87DD842}"/>
              </a:ext>
            </a:extLst>
          </p:cNvPr>
          <p:cNvSpPr/>
          <p:nvPr/>
        </p:nvSpPr>
        <p:spPr bwMode="auto">
          <a:xfrm flipH="1">
            <a:off x="2690972" y="3142293"/>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3" name="Oval 9224">
            <a:extLst>
              <a:ext uri="{FF2B5EF4-FFF2-40B4-BE49-F238E27FC236}">
                <a16:creationId xmlns:a16="http://schemas.microsoft.com/office/drawing/2014/main" id="{2CD54817-AD53-5D94-EB62-BAB7742164AB}"/>
              </a:ext>
            </a:extLst>
          </p:cNvPr>
          <p:cNvSpPr/>
          <p:nvPr/>
        </p:nvSpPr>
        <p:spPr bwMode="auto">
          <a:xfrm flipH="1">
            <a:off x="3046041" y="3129297"/>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4" name="Oval 9225">
            <a:extLst>
              <a:ext uri="{FF2B5EF4-FFF2-40B4-BE49-F238E27FC236}">
                <a16:creationId xmlns:a16="http://schemas.microsoft.com/office/drawing/2014/main" id="{A3B8A041-7F0A-4CD3-007E-392394C93A08}"/>
              </a:ext>
            </a:extLst>
          </p:cNvPr>
          <p:cNvSpPr/>
          <p:nvPr/>
        </p:nvSpPr>
        <p:spPr bwMode="auto">
          <a:xfrm flipH="1">
            <a:off x="3368472" y="3139119"/>
            <a:ext cx="266518" cy="281824"/>
          </a:xfrm>
          <a:prstGeom prst="ellipse">
            <a:avLst/>
          </a:prstGeom>
          <a:pattFill prst="lgCheck">
            <a:fgClr>
              <a:srgbClr val="FF0000"/>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5" name="Oval 9226">
            <a:extLst>
              <a:ext uri="{FF2B5EF4-FFF2-40B4-BE49-F238E27FC236}">
                <a16:creationId xmlns:a16="http://schemas.microsoft.com/office/drawing/2014/main" id="{D64C509C-023B-3A06-BE25-DDCD8E021742}"/>
              </a:ext>
            </a:extLst>
          </p:cNvPr>
          <p:cNvSpPr/>
          <p:nvPr/>
        </p:nvSpPr>
        <p:spPr bwMode="auto">
          <a:xfrm flipH="1">
            <a:off x="4265853" y="3129297"/>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6" name="Oval 9227">
            <a:extLst>
              <a:ext uri="{FF2B5EF4-FFF2-40B4-BE49-F238E27FC236}">
                <a16:creationId xmlns:a16="http://schemas.microsoft.com/office/drawing/2014/main" id="{3298CEB3-CB2C-0103-9290-99A7A958DC3D}"/>
              </a:ext>
            </a:extLst>
          </p:cNvPr>
          <p:cNvSpPr/>
          <p:nvPr/>
        </p:nvSpPr>
        <p:spPr bwMode="auto">
          <a:xfrm flipH="1">
            <a:off x="4694555" y="3116987"/>
            <a:ext cx="266518" cy="281824"/>
          </a:xfrm>
          <a:prstGeom prst="ellipse">
            <a:avLst/>
          </a:prstGeom>
          <a:pattFill prst="lgCheck">
            <a:fgClr>
              <a:schemeClr val="accent2"/>
            </a:fgClr>
            <a:bgClr>
              <a:schemeClr val="bg1"/>
            </a:bgClr>
          </a:patt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37" name="TextBox 9228">
            <a:extLst>
              <a:ext uri="{FF2B5EF4-FFF2-40B4-BE49-F238E27FC236}">
                <a16:creationId xmlns:a16="http://schemas.microsoft.com/office/drawing/2014/main" id="{A313EF9A-A3B8-B973-6C52-B8B540CF663D}"/>
              </a:ext>
            </a:extLst>
          </p:cNvPr>
          <p:cNvSpPr txBox="1"/>
          <p:nvPr/>
        </p:nvSpPr>
        <p:spPr>
          <a:xfrm>
            <a:off x="220271" y="3391211"/>
            <a:ext cx="877163" cy="369332"/>
          </a:xfrm>
          <a:prstGeom prst="rect">
            <a:avLst/>
          </a:prstGeom>
          <a:noFill/>
        </p:spPr>
        <p:txBody>
          <a:bodyPr wrap="none" rtlCol="0">
            <a:spAutoFit/>
          </a:bodyPr>
          <a:lstStyle/>
          <a:p>
            <a:pPr>
              <a:buNone/>
            </a:pPr>
            <a:r>
              <a:rPr lang="en-US" sz="1800" dirty="0"/>
              <a:t>DRAM</a:t>
            </a:r>
          </a:p>
        </p:txBody>
      </p:sp>
      <p:cxnSp>
        <p:nvCxnSpPr>
          <p:cNvPr id="38" name="Straight Connector 9230">
            <a:extLst>
              <a:ext uri="{FF2B5EF4-FFF2-40B4-BE49-F238E27FC236}">
                <a16:creationId xmlns:a16="http://schemas.microsoft.com/office/drawing/2014/main" id="{4F752444-3C9C-27CF-5151-AE3F5A6196D4}"/>
              </a:ext>
            </a:extLst>
          </p:cNvPr>
          <p:cNvCxnSpPr>
            <a:cxnSpLocks/>
          </p:cNvCxnSpPr>
          <p:nvPr/>
        </p:nvCxnSpPr>
        <p:spPr bwMode="auto">
          <a:xfrm>
            <a:off x="162386" y="3965607"/>
            <a:ext cx="7510073" cy="6734"/>
          </a:xfrm>
          <a:prstGeom prst="line">
            <a:avLst/>
          </a:prstGeom>
          <a:noFill/>
          <a:ln w="19050" cap="flat" cmpd="sng" algn="ctr">
            <a:solidFill>
              <a:schemeClr val="tx1"/>
            </a:solidFill>
            <a:prstDash val="lgDash"/>
            <a:round/>
            <a:headEnd type="none" w="med" len="med"/>
            <a:tailEnd type="none" w="med" len="med"/>
          </a:ln>
          <a:effectLst/>
        </p:spPr>
      </p:cxnSp>
      <p:sp>
        <p:nvSpPr>
          <p:cNvPr id="39" name="TextBox 9232">
            <a:extLst>
              <a:ext uri="{FF2B5EF4-FFF2-40B4-BE49-F238E27FC236}">
                <a16:creationId xmlns:a16="http://schemas.microsoft.com/office/drawing/2014/main" id="{ADEBA8A2-0BFC-6B1A-2579-6902CB6BD883}"/>
              </a:ext>
            </a:extLst>
          </p:cNvPr>
          <p:cNvSpPr txBox="1"/>
          <p:nvPr/>
        </p:nvSpPr>
        <p:spPr>
          <a:xfrm>
            <a:off x="220271" y="4156105"/>
            <a:ext cx="723275" cy="369332"/>
          </a:xfrm>
          <a:prstGeom prst="rect">
            <a:avLst/>
          </a:prstGeom>
          <a:noFill/>
        </p:spPr>
        <p:txBody>
          <a:bodyPr wrap="none" rtlCol="0">
            <a:spAutoFit/>
          </a:bodyPr>
          <a:lstStyle/>
          <a:p>
            <a:pPr>
              <a:buNone/>
            </a:pPr>
            <a:r>
              <a:rPr lang="en-US" sz="1800" dirty="0"/>
              <a:t>DISK</a:t>
            </a:r>
          </a:p>
        </p:txBody>
      </p:sp>
      <p:sp>
        <p:nvSpPr>
          <p:cNvPr id="40" name="TextBox 9233">
            <a:extLst>
              <a:ext uri="{FF2B5EF4-FFF2-40B4-BE49-F238E27FC236}">
                <a16:creationId xmlns:a16="http://schemas.microsoft.com/office/drawing/2014/main" id="{1A603DE0-D1DF-D715-95FF-E32D938343F3}"/>
              </a:ext>
            </a:extLst>
          </p:cNvPr>
          <p:cNvSpPr txBox="1"/>
          <p:nvPr/>
        </p:nvSpPr>
        <p:spPr>
          <a:xfrm>
            <a:off x="4868726" y="3543532"/>
            <a:ext cx="1340175" cy="307777"/>
          </a:xfrm>
          <a:prstGeom prst="rect">
            <a:avLst/>
          </a:prstGeom>
          <a:noFill/>
        </p:spPr>
        <p:txBody>
          <a:bodyPr wrap="none" rtlCol="0">
            <a:spAutoFit/>
          </a:bodyPr>
          <a:lstStyle/>
          <a:p>
            <a:pPr>
              <a:buNone/>
            </a:pPr>
            <a:r>
              <a:rPr lang="en-US" sz="1400" dirty="0">
                <a:latin typeface="+mj-lt"/>
              </a:rPr>
              <a:t>Transfer Layer</a:t>
            </a:r>
          </a:p>
        </p:txBody>
      </p:sp>
      <p:sp>
        <p:nvSpPr>
          <p:cNvPr id="41" name="TextBox 9234">
            <a:extLst>
              <a:ext uri="{FF2B5EF4-FFF2-40B4-BE49-F238E27FC236}">
                <a16:creationId xmlns:a16="http://schemas.microsoft.com/office/drawing/2014/main" id="{14B96676-DDED-C45A-9D48-5D6777C145FA}"/>
              </a:ext>
            </a:extLst>
          </p:cNvPr>
          <p:cNvSpPr txBox="1"/>
          <p:nvPr/>
        </p:nvSpPr>
        <p:spPr>
          <a:xfrm>
            <a:off x="5599313" y="2406325"/>
            <a:ext cx="1184940" cy="461665"/>
          </a:xfrm>
          <a:prstGeom prst="rect">
            <a:avLst/>
          </a:prstGeom>
          <a:noFill/>
        </p:spPr>
        <p:txBody>
          <a:bodyPr wrap="none" rtlCol="0">
            <a:spAutoFit/>
          </a:bodyPr>
          <a:lstStyle/>
          <a:p>
            <a:pPr>
              <a:buNone/>
            </a:pPr>
            <a:r>
              <a:rPr lang="en-US" dirty="0"/>
              <a:t>Index X</a:t>
            </a:r>
          </a:p>
        </p:txBody>
      </p:sp>
      <p:sp>
        <p:nvSpPr>
          <p:cNvPr id="42" name="TextBox 9235">
            <a:extLst>
              <a:ext uri="{FF2B5EF4-FFF2-40B4-BE49-F238E27FC236}">
                <a16:creationId xmlns:a16="http://schemas.microsoft.com/office/drawing/2014/main" id="{244BA6FE-13FD-3329-D9B4-33C5D5C7D760}"/>
              </a:ext>
            </a:extLst>
          </p:cNvPr>
          <p:cNvSpPr txBox="1"/>
          <p:nvPr/>
        </p:nvSpPr>
        <p:spPr>
          <a:xfrm>
            <a:off x="5599313" y="4352464"/>
            <a:ext cx="1184940" cy="461665"/>
          </a:xfrm>
          <a:prstGeom prst="rect">
            <a:avLst/>
          </a:prstGeom>
          <a:noFill/>
        </p:spPr>
        <p:txBody>
          <a:bodyPr wrap="none" rtlCol="0">
            <a:spAutoFit/>
          </a:bodyPr>
          <a:lstStyle/>
          <a:p>
            <a:pPr>
              <a:buNone/>
            </a:pPr>
            <a:r>
              <a:rPr lang="en-US" dirty="0"/>
              <a:t>Index Y</a:t>
            </a:r>
          </a:p>
        </p:txBody>
      </p:sp>
      <p:cxnSp>
        <p:nvCxnSpPr>
          <p:cNvPr id="43" name="Straight Connector 1">
            <a:extLst>
              <a:ext uri="{FF2B5EF4-FFF2-40B4-BE49-F238E27FC236}">
                <a16:creationId xmlns:a16="http://schemas.microsoft.com/office/drawing/2014/main" id="{8FBA8DCF-944C-F59F-FB00-9EF8EBCE6C0F}"/>
              </a:ext>
            </a:extLst>
          </p:cNvPr>
          <p:cNvCxnSpPr>
            <a:cxnSpLocks/>
          </p:cNvCxnSpPr>
          <p:nvPr/>
        </p:nvCxnSpPr>
        <p:spPr bwMode="auto">
          <a:xfrm flipH="1">
            <a:off x="3646284" y="2208444"/>
            <a:ext cx="23575" cy="371433"/>
          </a:xfrm>
          <a:prstGeom prst="line">
            <a:avLst/>
          </a:prstGeom>
          <a:noFill/>
          <a:ln w="19050" cap="flat" cmpd="sng" algn="ctr">
            <a:solidFill>
              <a:schemeClr val="tx1"/>
            </a:solidFill>
            <a:prstDash val="solid"/>
            <a:round/>
            <a:headEnd type="none" w="med" len="med"/>
            <a:tailEnd type="none" w="med" len="med"/>
          </a:ln>
          <a:effectLst/>
        </p:spPr>
      </p:cxnSp>
      <p:cxnSp>
        <p:nvCxnSpPr>
          <p:cNvPr id="44" name="Straight Connector 4">
            <a:extLst>
              <a:ext uri="{FF2B5EF4-FFF2-40B4-BE49-F238E27FC236}">
                <a16:creationId xmlns:a16="http://schemas.microsoft.com/office/drawing/2014/main" id="{2527C34A-9085-0EA9-71F4-6C2462E5B8ED}"/>
              </a:ext>
            </a:extLst>
          </p:cNvPr>
          <p:cNvCxnSpPr>
            <a:cxnSpLocks/>
          </p:cNvCxnSpPr>
          <p:nvPr/>
        </p:nvCxnSpPr>
        <p:spPr bwMode="auto">
          <a:xfrm>
            <a:off x="3667139" y="2180083"/>
            <a:ext cx="311338" cy="414924"/>
          </a:xfrm>
          <a:prstGeom prst="line">
            <a:avLst/>
          </a:prstGeom>
          <a:noFill/>
          <a:ln w="19050" cap="flat" cmpd="sng" algn="ctr">
            <a:solidFill>
              <a:schemeClr val="tx1"/>
            </a:solidFill>
            <a:prstDash val="solid"/>
            <a:round/>
            <a:headEnd type="none" w="med" len="med"/>
            <a:tailEnd type="none" w="med" len="med"/>
          </a:ln>
          <a:effectLst/>
        </p:spPr>
      </p:cxnSp>
      <p:sp>
        <p:nvSpPr>
          <p:cNvPr id="45" name="Oval 5">
            <a:extLst>
              <a:ext uri="{FF2B5EF4-FFF2-40B4-BE49-F238E27FC236}">
                <a16:creationId xmlns:a16="http://schemas.microsoft.com/office/drawing/2014/main" id="{5DBDF99A-64FA-6C95-377D-B4F9ADBBD1EA}"/>
              </a:ext>
            </a:extLst>
          </p:cNvPr>
          <p:cNvSpPr/>
          <p:nvPr/>
        </p:nvSpPr>
        <p:spPr bwMode="auto">
          <a:xfrm flipH="1">
            <a:off x="3845110" y="2589650"/>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6" name="Rectangle 10">
            <a:extLst>
              <a:ext uri="{FF2B5EF4-FFF2-40B4-BE49-F238E27FC236}">
                <a16:creationId xmlns:a16="http://schemas.microsoft.com/office/drawing/2014/main" id="{BBCA697F-ED40-E0A3-8B1D-D0BCDA393569}"/>
              </a:ext>
            </a:extLst>
          </p:cNvPr>
          <p:cNvSpPr/>
          <p:nvPr/>
        </p:nvSpPr>
        <p:spPr bwMode="auto">
          <a:xfrm>
            <a:off x="4179943" y="2386812"/>
            <a:ext cx="861735" cy="1089931"/>
          </a:xfrm>
          <a:prstGeom prst="rect">
            <a:avLst/>
          </a:pr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marR="0" indent="-22860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tx1"/>
              </a:solidFill>
              <a:effectLst/>
              <a:latin typeface="Times New Roman" pitchFamily="18" charset="0"/>
            </a:endParaRPr>
          </a:p>
        </p:txBody>
      </p:sp>
      <p:sp>
        <p:nvSpPr>
          <p:cNvPr id="47" name="TextBox 11">
            <a:extLst>
              <a:ext uri="{FF2B5EF4-FFF2-40B4-BE49-F238E27FC236}">
                <a16:creationId xmlns:a16="http://schemas.microsoft.com/office/drawing/2014/main" id="{A3EAA053-63DC-EF0C-2B5A-EA908E7CC3BB}"/>
              </a:ext>
            </a:extLst>
          </p:cNvPr>
          <p:cNvSpPr txBox="1"/>
          <p:nvPr/>
        </p:nvSpPr>
        <p:spPr>
          <a:xfrm>
            <a:off x="3918633" y="1946062"/>
            <a:ext cx="2114681" cy="369332"/>
          </a:xfrm>
          <a:prstGeom prst="rect">
            <a:avLst/>
          </a:prstGeom>
          <a:noFill/>
        </p:spPr>
        <p:txBody>
          <a:bodyPr wrap="none" rtlCol="0">
            <a:spAutoFit/>
          </a:bodyPr>
          <a:lstStyle/>
          <a:p>
            <a:pPr>
              <a:buNone/>
            </a:pPr>
            <a:r>
              <a:rPr lang="en-US" sz="1800" dirty="0"/>
              <a:t>Subtree Pre-cleaning</a:t>
            </a:r>
          </a:p>
        </p:txBody>
      </p:sp>
      <p:sp>
        <p:nvSpPr>
          <p:cNvPr id="48" name="Oval 12">
            <a:extLst>
              <a:ext uri="{FF2B5EF4-FFF2-40B4-BE49-F238E27FC236}">
                <a16:creationId xmlns:a16="http://schemas.microsoft.com/office/drawing/2014/main" id="{22EA0D3B-4E02-BC7E-3E63-7D4DBD6A7240}"/>
              </a:ext>
            </a:extLst>
          </p:cNvPr>
          <p:cNvSpPr/>
          <p:nvPr/>
        </p:nvSpPr>
        <p:spPr bwMode="auto">
          <a:xfrm flipH="1">
            <a:off x="4475342" y="2556801"/>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49" name="Oval 13">
            <a:extLst>
              <a:ext uri="{FF2B5EF4-FFF2-40B4-BE49-F238E27FC236}">
                <a16:creationId xmlns:a16="http://schemas.microsoft.com/office/drawing/2014/main" id="{40A3CC51-D1DD-E95D-53DA-28853E3F9018}"/>
              </a:ext>
            </a:extLst>
          </p:cNvPr>
          <p:cNvSpPr/>
          <p:nvPr/>
        </p:nvSpPr>
        <p:spPr bwMode="auto">
          <a:xfrm flipH="1">
            <a:off x="4263041" y="3116935"/>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sp>
        <p:nvSpPr>
          <p:cNvPr id="50" name="Oval 14">
            <a:extLst>
              <a:ext uri="{FF2B5EF4-FFF2-40B4-BE49-F238E27FC236}">
                <a16:creationId xmlns:a16="http://schemas.microsoft.com/office/drawing/2014/main" id="{B3C213CA-F14A-6EA2-8621-1CD09D58999C}"/>
              </a:ext>
            </a:extLst>
          </p:cNvPr>
          <p:cNvSpPr/>
          <p:nvPr/>
        </p:nvSpPr>
        <p:spPr bwMode="auto">
          <a:xfrm flipH="1">
            <a:off x="4691743" y="3104625"/>
            <a:ext cx="266518" cy="281824"/>
          </a:xfrm>
          <a:prstGeom prst="ellipse">
            <a:avLst/>
          </a:prstGeom>
          <a:solidFill>
            <a:schemeClr val="accent2">
              <a:alpha val="50000"/>
            </a:schemeClr>
          </a:solid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43000" indent="-228600"/>
            <a:endParaRPr lang="en-US">
              <a:ln w="0"/>
              <a:effectLst>
                <a:outerShdw blurRad="38100" dist="19050" dir="2700000" algn="tl" rotWithShape="0">
                  <a:schemeClr val="dk1">
                    <a:alpha val="40000"/>
                  </a:schemeClr>
                </a:outerShdw>
              </a:effectLst>
            </a:endParaRPr>
          </a:p>
        </p:txBody>
      </p:sp>
      <p:cxnSp>
        <p:nvCxnSpPr>
          <p:cNvPr id="51" name="Straight Arrow Connector 16">
            <a:extLst>
              <a:ext uri="{FF2B5EF4-FFF2-40B4-BE49-F238E27FC236}">
                <a16:creationId xmlns:a16="http://schemas.microsoft.com/office/drawing/2014/main" id="{D248AE36-BEB2-677B-37A2-98862D3BFE7C}"/>
              </a:ext>
            </a:extLst>
          </p:cNvPr>
          <p:cNvCxnSpPr>
            <a:cxnSpLocks/>
          </p:cNvCxnSpPr>
          <p:nvPr/>
        </p:nvCxnSpPr>
        <p:spPr bwMode="auto">
          <a:xfrm flipH="1">
            <a:off x="2996862" y="3386449"/>
            <a:ext cx="1179964" cy="163936"/>
          </a:xfrm>
          <a:prstGeom prst="straightConnector1">
            <a:avLst/>
          </a:prstGeom>
          <a:noFill/>
          <a:ln w="15875" cap="flat" cmpd="sng" algn="ctr">
            <a:solidFill>
              <a:schemeClr val="accent2"/>
            </a:solidFill>
            <a:prstDash val="solid"/>
            <a:round/>
            <a:headEnd type="none" w="med" len="med"/>
            <a:tailEnd type="triangle"/>
          </a:ln>
          <a:effectLst/>
        </p:spPr>
      </p:cxnSp>
      <p:pic>
        <p:nvPicPr>
          <p:cNvPr id="52" name="Picture 20">
            <a:extLst>
              <a:ext uri="{FF2B5EF4-FFF2-40B4-BE49-F238E27FC236}">
                <a16:creationId xmlns:a16="http://schemas.microsoft.com/office/drawing/2014/main" id="{084D8DCE-C17A-F5FF-A9E5-F523C5C478FD}"/>
              </a:ext>
            </a:extLst>
          </p:cNvPr>
          <p:cNvPicPr>
            <a:picLocks noChangeAspect="1"/>
          </p:cNvPicPr>
          <p:nvPr/>
        </p:nvPicPr>
        <p:blipFill>
          <a:blip r:embed="rId15"/>
          <a:stretch>
            <a:fillRect/>
          </a:stretch>
        </p:blipFill>
        <p:spPr>
          <a:xfrm>
            <a:off x="4658748" y="4757714"/>
            <a:ext cx="225948" cy="191713"/>
          </a:xfrm>
          <a:prstGeom prst="rect">
            <a:avLst/>
          </a:prstGeom>
        </p:spPr>
      </p:pic>
      <p:pic>
        <p:nvPicPr>
          <p:cNvPr id="53" name="Picture 21">
            <a:extLst>
              <a:ext uri="{FF2B5EF4-FFF2-40B4-BE49-F238E27FC236}">
                <a16:creationId xmlns:a16="http://schemas.microsoft.com/office/drawing/2014/main" id="{B7DD70B0-A5BF-1408-1436-CB8BDF98EE07}"/>
              </a:ext>
            </a:extLst>
          </p:cNvPr>
          <p:cNvPicPr>
            <a:picLocks noChangeAspect="1"/>
          </p:cNvPicPr>
          <p:nvPr/>
        </p:nvPicPr>
        <p:blipFill>
          <a:blip r:embed="rId15"/>
          <a:stretch>
            <a:fillRect/>
          </a:stretch>
        </p:blipFill>
        <p:spPr>
          <a:xfrm>
            <a:off x="3543928" y="4757715"/>
            <a:ext cx="225948" cy="191713"/>
          </a:xfrm>
          <a:prstGeom prst="rect">
            <a:avLst/>
          </a:prstGeom>
        </p:spPr>
      </p:pic>
      <p:pic>
        <p:nvPicPr>
          <p:cNvPr id="54" name="Picture 22">
            <a:extLst>
              <a:ext uri="{FF2B5EF4-FFF2-40B4-BE49-F238E27FC236}">
                <a16:creationId xmlns:a16="http://schemas.microsoft.com/office/drawing/2014/main" id="{18753EF9-CD21-A345-84A1-0D4674E8DC22}"/>
              </a:ext>
            </a:extLst>
          </p:cNvPr>
          <p:cNvPicPr>
            <a:picLocks noChangeAspect="1"/>
          </p:cNvPicPr>
          <p:nvPr/>
        </p:nvPicPr>
        <p:blipFill>
          <a:blip r:embed="rId15"/>
          <a:stretch>
            <a:fillRect/>
          </a:stretch>
        </p:blipFill>
        <p:spPr>
          <a:xfrm>
            <a:off x="4894663" y="4759766"/>
            <a:ext cx="225948" cy="191713"/>
          </a:xfrm>
          <a:prstGeom prst="rect">
            <a:avLst/>
          </a:prstGeom>
        </p:spPr>
      </p:pic>
    </p:spTree>
    <p:custDataLst>
      <p:tags r:id="rId1"/>
    </p:custDataLst>
    <p:extLst>
      <p:ext uri="{BB962C8B-B14F-4D97-AF65-F5344CB8AC3E}">
        <p14:creationId xmlns:p14="http://schemas.microsoft.com/office/powerpoint/2010/main" val="195678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left)">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grpId="0" nodeType="clickEffect">
                                  <p:stCondLst>
                                    <p:cond delay="0"/>
                                  </p:stCondLst>
                                  <p:childTnLst>
                                    <p:animEffect transition="out" filter="wipe(left)">
                                      <p:cBhvr>
                                        <p:cTn id="14" dur="1000"/>
                                        <p:tgtEl>
                                          <p:spTgt spid="26"/>
                                        </p:tgtEl>
                                      </p:cBhvr>
                                    </p:animEffect>
                                    <p:set>
                                      <p:cBhvr>
                                        <p:cTn id="15" dur="1" fill="hold">
                                          <p:stCondLst>
                                            <p:cond delay="999"/>
                                          </p:stCondLst>
                                        </p:cTn>
                                        <p:tgtEl>
                                          <p:spTgt spid="26"/>
                                        </p:tgtEl>
                                        <p:attrNameLst>
                                          <p:attrName>style.visibility</p:attrName>
                                        </p:attrNameLst>
                                      </p:cBhvr>
                                      <p:to>
                                        <p:strVal val="hidden"/>
                                      </p:to>
                                    </p:set>
                                  </p:childTnLst>
                                </p:cTn>
                              </p:par>
                              <p:par>
                                <p:cTn id="16" presetID="22" presetClass="exit" presetSubtype="8" fill="hold" grpId="0" nodeType="withEffect">
                                  <p:stCondLst>
                                    <p:cond delay="0"/>
                                  </p:stCondLst>
                                  <p:childTnLst>
                                    <p:animEffect transition="out" filter="wipe(left)">
                                      <p:cBhvr>
                                        <p:cTn id="17" dur="1000"/>
                                        <p:tgtEl>
                                          <p:spTgt spid="35"/>
                                        </p:tgtEl>
                                      </p:cBhvr>
                                    </p:animEffect>
                                    <p:set>
                                      <p:cBhvr>
                                        <p:cTn id="18" dur="1" fill="hold">
                                          <p:stCondLst>
                                            <p:cond delay="999"/>
                                          </p:stCondLst>
                                        </p:cTn>
                                        <p:tgtEl>
                                          <p:spTgt spid="35"/>
                                        </p:tgtEl>
                                        <p:attrNameLst>
                                          <p:attrName>style.visibility</p:attrName>
                                        </p:attrNameLst>
                                      </p:cBhvr>
                                      <p:to>
                                        <p:strVal val="hidden"/>
                                      </p:to>
                                    </p:set>
                                  </p:childTnLst>
                                </p:cTn>
                              </p:par>
                              <p:par>
                                <p:cTn id="19" presetID="22" presetClass="exit" presetSubtype="8" fill="hold" grpId="0" nodeType="withEffect">
                                  <p:stCondLst>
                                    <p:cond delay="0"/>
                                  </p:stCondLst>
                                  <p:childTnLst>
                                    <p:animEffect transition="out" filter="wipe(left)">
                                      <p:cBhvr>
                                        <p:cTn id="20" dur="1000"/>
                                        <p:tgtEl>
                                          <p:spTgt spid="36"/>
                                        </p:tgtEl>
                                      </p:cBhvr>
                                    </p:animEffect>
                                    <p:set>
                                      <p:cBhvr>
                                        <p:cTn id="21" dur="1" fill="hold">
                                          <p:stCondLst>
                                            <p:cond delay="999"/>
                                          </p:stCondLst>
                                        </p:cTn>
                                        <p:tgtEl>
                                          <p:spTgt spid="36"/>
                                        </p:tgtEl>
                                        <p:attrNameLst>
                                          <p:attrName>style.visibility</p:attrName>
                                        </p:attrNameLst>
                                      </p:cBhvr>
                                      <p:to>
                                        <p:strVal val="hidden"/>
                                      </p:to>
                                    </p:set>
                                  </p:childTnLst>
                                </p:cTn>
                              </p:par>
                              <p:par>
                                <p:cTn id="22" presetID="22" presetClass="entr" presetSubtype="8"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1000"/>
                                        <p:tgtEl>
                                          <p:spTgt spid="4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1000"/>
                                        <p:tgtEl>
                                          <p:spTgt spid="4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left)">
                                      <p:cBhvr>
                                        <p:cTn id="30" dur="1000"/>
                                        <p:tgtEl>
                                          <p:spTgt spid="50"/>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right)">
                                      <p:cBhvr>
                                        <p:cTn id="34" dur="500"/>
                                        <p:tgtEl>
                                          <p:spTgt spid="51"/>
                                        </p:tgtEl>
                                      </p:cBhvr>
                                    </p:animEffect>
                                  </p:childTnLst>
                                </p:cTn>
                              </p:par>
                            </p:childTnLst>
                          </p:cTn>
                        </p:par>
                        <p:par>
                          <p:cTn id="35" fill="hold">
                            <p:stCondLst>
                              <p:cond delay="1500"/>
                            </p:stCondLst>
                            <p:childTnLst>
                              <p:par>
                                <p:cTn id="36" presetID="22" presetClass="entr" presetSubtype="1" fill="hold"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up)">
                                      <p:cBhvr>
                                        <p:cTn id="38" dur="500"/>
                                        <p:tgtEl>
                                          <p:spTgt spid="53"/>
                                        </p:tgtEl>
                                      </p:cBhvr>
                                    </p:animEffect>
                                  </p:childTnLst>
                                </p:cTn>
                              </p:par>
                              <p:par>
                                <p:cTn id="39" presetID="22" presetClass="entr" presetSubtype="1"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up)">
                                      <p:cBhvr>
                                        <p:cTn id="41" dur="500"/>
                                        <p:tgtEl>
                                          <p:spTgt spid="52"/>
                                        </p:tgtEl>
                                      </p:cBhvr>
                                    </p:animEffect>
                                  </p:childTnLst>
                                </p:cTn>
                              </p:par>
                              <p:par>
                                <p:cTn id="42" presetID="22" presetClass="entr" presetSubtype="1" fill="hold"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up)">
                                      <p:cBhvr>
                                        <p:cTn id="4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5" grpId="0" animBg="1"/>
      <p:bldP spid="36" grpId="0" animBg="1"/>
      <p:bldP spid="46" grpId="0" animBg="1"/>
      <p:bldP spid="47" grpId="0"/>
      <p:bldP spid="48" grpId="0" animBg="1"/>
      <p:bldP spid="49"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资源 12@500x"/>
          <p:cNvPicPr>
            <a:picLocks noChangeAspect="1"/>
          </p:cNvPicPr>
          <p:nvPr/>
        </p:nvPicPr>
        <p:blipFill>
          <a:blip r:embed="rId3"/>
          <a:stretch>
            <a:fillRect/>
          </a:stretch>
        </p:blipFill>
        <p:spPr>
          <a:xfrm>
            <a:off x="5610860" y="1175385"/>
            <a:ext cx="937895" cy="891540"/>
          </a:xfrm>
          <a:prstGeom prst="rect">
            <a:avLst/>
          </a:prstGeom>
        </p:spPr>
      </p:pic>
      <p:sp>
        <p:nvSpPr>
          <p:cNvPr id="4" name="文本框 3"/>
          <p:cNvSpPr txBox="1"/>
          <p:nvPr/>
        </p:nvSpPr>
        <p:spPr>
          <a:xfrm>
            <a:off x="4848870" y="2270511"/>
            <a:ext cx="2492990" cy="784830"/>
          </a:xfrm>
          <a:prstGeom prst="rect">
            <a:avLst/>
          </a:prstGeom>
          <a:noFill/>
        </p:spPr>
        <p:txBody>
          <a:bodyPr vert="horz" wrap="none" rtlCol="0" anchor="t" anchorCtr="0">
            <a:spAutoFit/>
          </a:bodyPr>
          <a:lstStyle/>
          <a:p>
            <a:pPr algn="ctr"/>
            <a:r>
              <a:rPr kumimoji="1" lang="zh-CN" altLang="en-US" sz="4500" dirty="0">
                <a:solidFill>
                  <a:schemeClr val="bg2"/>
                </a:solidFill>
                <a:latin typeface="腾讯体 W7" panose="020C08030202040F0204" charset="-122"/>
                <a:ea typeface="腾讯体 W7" panose="020C08030202040F0204" charset="-122"/>
                <a:cs typeface="腾讯体 W7" panose="020C08030202040F0204" charset="-122"/>
              </a:rPr>
              <a:t>未来工作</a:t>
            </a:r>
            <a:endParaRPr kumimoji="1" lang="en-US" sz="4500" dirty="0">
              <a:solidFill>
                <a:schemeClr val="bg2"/>
              </a:solidFill>
              <a:latin typeface="腾讯体 W7" panose="020C08030202040F0204" charset="-122"/>
              <a:ea typeface="腾讯体 W7" panose="020C08030202040F0204" charset="-122"/>
              <a:cs typeface="腾讯体 W7" panose="020C08030202040F0204" charset="-122"/>
            </a:endParaRPr>
          </a:p>
        </p:txBody>
      </p:sp>
      <p:sp>
        <p:nvSpPr>
          <p:cNvPr id="8" name="TextBox 49"/>
          <p:cNvSpPr txBox="1"/>
          <p:nvPr/>
        </p:nvSpPr>
        <p:spPr>
          <a:xfrm>
            <a:off x="4043045" y="3159760"/>
            <a:ext cx="4161790" cy="307340"/>
          </a:xfrm>
          <a:prstGeom prst="rect">
            <a:avLst/>
          </a:prstGeom>
          <a:noFill/>
        </p:spPr>
        <p:txBody>
          <a:bodyPr wrap="square" lIns="0" tIns="0" rIns="0" bIns="0" rtlCol="0">
            <a:spAutoFit/>
          </a:bodyPr>
          <a:lstStyle/>
          <a:p>
            <a:pPr algn="ctr" eaLnBrk="0" hangingPunct="0"/>
            <a:r>
              <a:rPr lang="en-US" altLang="zh-CN" sz="2000" dirty="0">
                <a:solidFill>
                  <a:schemeClr val="bg2"/>
                </a:solidFill>
                <a:latin typeface="腾讯体 W3" panose="020C04030202040F0204" charset="-122"/>
                <a:ea typeface="腾讯体 W3" panose="020C04030202040F0204" charset="-122"/>
                <a:cs typeface="+mn-ea"/>
                <a:sym typeface="+mn-lt"/>
              </a:rPr>
              <a:t>Future works</a:t>
            </a:r>
            <a:endParaRPr lang="zh-CN" altLang="en-US" sz="2000" dirty="0">
              <a:solidFill>
                <a:schemeClr val="bg2"/>
              </a:solidFill>
              <a:latin typeface="腾讯体 W3" panose="020C04030202040F0204" charset="-122"/>
              <a:ea typeface="腾讯体 W3" panose="020C04030202040F0204" charset="-122"/>
              <a:cs typeface="+mn-ea"/>
              <a:sym typeface="+mn-lt"/>
            </a:endParaRPr>
          </a:p>
        </p:txBody>
      </p:sp>
      <p:sp>
        <p:nvSpPr>
          <p:cNvPr id="6" name="文本框 5"/>
          <p:cNvSpPr txBox="1"/>
          <p:nvPr/>
        </p:nvSpPr>
        <p:spPr>
          <a:xfrm>
            <a:off x="5693410" y="1369695"/>
            <a:ext cx="767715" cy="583565"/>
          </a:xfrm>
          <a:prstGeom prst="rect">
            <a:avLst/>
          </a:prstGeom>
          <a:noFill/>
        </p:spPr>
        <p:txBody>
          <a:bodyPr wrap="square" rtlCol="0">
            <a:spAutoFit/>
            <a:scene3d>
              <a:camera prst="orthographicFront"/>
              <a:lightRig rig="threePt" dir="t"/>
            </a:scene3d>
          </a:bodyPr>
          <a:lstStyle/>
          <a:p>
            <a:pPr algn="ctr"/>
            <a:r>
              <a:rPr lang="en-US" altLang="zh-CN" sz="3200" b="1" dirty="0">
                <a:solidFill>
                  <a:schemeClr val="bg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Impact" panose="020B0806030902050204" pitchFamily="34" charset="0"/>
                <a:sym typeface="+mn-ea"/>
              </a:rPr>
              <a:t>04</a:t>
            </a:r>
          </a:p>
        </p:txBody>
      </p:sp>
    </p:spTree>
    <p:custDataLst>
      <p:tags r:id="rId1"/>
    </p:custDataLst>
    <p:extLst>
      <p:ext uri="{BB962C8B-B14F-4D97-AF65-F5344CB8AC3E}">
        <p14:creationId xmlns:p14="http://schemas.microsoft.com/office/powerpoint/2010/main" val="1241891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1FF"/>
        </a:solidFill>
        <a:effectLst/>
      </p:bgPr>
    </p:bg>
    <p:spTree>
      <p:nvGrpSpPr>
        <p:cNvPr id="1" name=""/>
        <p:cNvGrpSpPr/>
        <p:nvPr/>
      </p:nvGrpSpPr>
      <p:grpSpPr>
        <a:xfrm>
          <a:off x="0" y="0"/>
          <a:ext cx="0" cy="0"/>
          <a:chOff x="0" y="0"/>
          <a:chExt cx="0" cy="0"/>
        </a:xfrm>
      </p:grpSpPr>
      <p:pic>
        <p:nvPicPr>
          <p:cNvPr id="8" name="图片 7" descr="资源 12@500x"/>
          <p:cNvPicPr>
            <a:picLocks noChangeAspect="1"/>
          </p:cNvPicPr>
          <p:nvPr/>
        </p:nvPicPr>
        <p:blipFill>
          <a:blip r:embed="rId3">
            <a:alphaModFix amt="86000"/>
          </a:blip>
          <a:stretch>
            <a:fillRect/>
          </a:stretch>
        </p:blipFill>
        <p:spPr>
          <a:xfrm>
            <a:off x="9566910" y="1576070"/>
            <a:ext cx="851535" cy="809625"/>
          </a:xfrm>
          <a:prstGeom prst="rect">
            <a:avLst/>
          </a:prstGeom>
        </p:spPr>
      </p:pic>
      <p:pic>
        <p:nvPicPr>
          <p:cNvPr id="4" name="图片 3" descr="资源 12@500x"/>
          <p:cNvPicPr>
            <a:picLocks noChangeAspect="1"/>
          </p:cNvPicPr>
          <p:nvPr/>
        </p:nvPicPr>
        <p:blipFill>
          <a:blip r:embed="rId3">
            <a:alphaModFix amt="87000"/>
          </a:blip>
          <a:stretch>
            <a:fillRect/>
          </a:stretch>
        </p:blipFill>
        <p:spPr>
          <a:xfrm>
            <a:off x="7047230" y="1593215"/>
            <a:ext cx="851535" cy="809625"/>
          </a:xfrm>
          <a:prstGeom prst="rect">
            <a:avLst/>
          </a:prstGeom>
        </p:spPr>
      </p:pic>
      <p:pic>
        <p:nvPicPr>
          <p:cNvPr id="6" name="图片 5" descr="资源 12@500x"/>
          <p:cNvPicPr>
            <a:picLocks noChangeAspect="1"/>
          </p:cNvPicPr>
          <p:nvPr/>
        </p:nvPicPr>
        <p:blipFill>
          <a:blip r:embed="rId3">
            <a:alphaModFix amt="84000"/>
          </a:blip>
          <a:stretch>
            <a:fillRect/>
          </a:stretch>
        </p:blipFill>
        <p:spPr>
          <a:xfrm>
            <a:off x="4449445" y="1576070"/>
            <a:ext cx="851535" cy="809625"/>
          </a:xfrm>
          <a:prstGeom prst="rect">
            <a:avLst/>
          </a:prstGeom>
        </p:spPr>
      </p:pic>
      <p:pic>
        <p:nvPicPr>
          <p:cNvPr id="7" name="图片 6" descr="资源 12@500x"/>
          <p:cNvPicPr>
            <a:picLocks noChangeAspect="1"/>
          </p:cNvPicPr>
          <p:nvPr/>
        </p:nvPicPr>
        <p:blipFill>
          <a:blip r:embed="rId3">
            <a:alphaModFix amt="71000"/>
          </a:blip>
          <a:stretch>
            <a:fillRect/>
          </a:stretch>
        </p:blipFill>
        <p:spPr>
          <a:xfrm>
            <a:off x="1851660" y="1593215"/>
            <a:ext cx="851535" cy="809625"/>
          </a:xfrm>
          <a:prstGeom prst="rect">
            <a:avLst/>
          </a:prstGeom>
        </p:spPr>
      </p:pic>
      <p:grpSp>
        <p:nvGrpSpPr>
          <p:cNvPr id="36" name="组合 35"/>
          <p:cNvGrpSpPr/>
          <p:nvPr/>
        </p:nvGrpSpPr>
        <p:grpSpPr>
          <a:xfrm>
            <a:off x="1181100" y="2797810"/>
            <a:ext cx="9877425" cy="430530"/>
            <a:chOff x="1838" y="6402"/>
            <a:chExt cx="15555" cy="678"/>
          </a:xfrm>
        </p:grpSpPr>
        <p:sp>
          <p:nvSpPr>
            <p:cNvPr id="9" name="TextBox 61"/>
            <p:cNvSpPr txBox="1"/>
            <p:nvPr/>
          </p:nvSpPr>
          <p:spPr bwMode="auto">
            <a:xfrm>
              <a:off x="1838" y="6402"/>
              <a:ext cx="3609" cy="67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en-US" altLang="zh-CN" sz="1200" dirty="0">
                  <a:solidFill>
                    <a:schemeClr val="bg1"/>
                  </a:solidFill>
                  <a:latin typeface="腾讯体 W7" panose="020C08030202040F0204" charset="-122"/>
                  <a:ea typeface="腾讯体 W7" panose="020C08030202040F0204" charset="-122"/>
                  <a:cs typeface="汉仪旗黑-60S" panose="00020600040101010101" charset="-122"/>
                </a:rPr>
                <a:t>Tencent Database Products</a:t>
              </a:r>
              <a:endParaRPr lang="zh-CN" altLang="en-US" sz="1200" dirty="0">
                <a:solidFill>
                  <a:schemeClr val="bg1"/>
                </a:solidFill>
                <a:latin typeface="腾讯体 W7" panose="020C08030202040F0204" charset="-122"/>
                <a:ea typeface="腾讯体 W7" panose="020C08030202040F0204" charset="-122"/>
                <a:cs typeface="汉仪旗黑-60S" panose="00020600040101010101" charset="-122"/>
              </a:endParaRPr>
            </a:p>
          </p:txBody>
        </p:sp>
        <p:sp>
          <p:nvSpPr>
            <p:cNvPr id="19" name="TextBox 61"/>
            <p:cNvSpPr txBox="1"/>
            <p:nvPr/>
          </p:nvSpPr>
          <p:spPr bwMode="auto">
            <a:xfrm>
              <a:off x="5820" y="6402"/>
              <a:ext cx="3609" cy="67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en-US" altLang="zh-CN" sz="1200" dirty="0">
                  <a:solidFill>
                    <a:schemeClr val="bg1"/>
                  </a:solidFill>
                  <a:latin typeface="腾讯体 W7" panose="020C08030202040F0204" charset="-122"/>
                  <a:ea typeface="腾讯体 W7" panose="020C08030202040F0204" charset="-122"/>
                  <a:cs typeface="腾讯体 W7" panose="020C08030202040F0204" charset="-122"/>
                </a:rPr>
                <a:t>Applications</a:t>
              </a:r>
              <a:endParaRPr lang="zh-CN" altLang="en-US" sz="1200" dirty="0">
                <a:solidFill>
                  <a:schemeClr val="bg1"/>
                </a:solidFill>
                <a:latin typeface="腾讯体 W7" panose="020C08030202040F0204" charset="-122"/>
                <a:ea typeface="腾讯体 W7" panose="020C08030202040F0204" charset="-122"/>
                <a:cs typeface="腾讯体 W7" panose="020C08030202040F0204" charset="-122"/>
              </a:endParaRPr>
            </a:p>
          </p:txBody>
        </p:sp>
        <p:sp>
          <p:nvSpPr>
            <p:cNvPr id="28" name="TextBox 61"/>
            <p:cNvSpPr txBox="1"/>
            <p:nvPr/>
          </p:nvSpPr>
          <p:spPr bwMode="auto">
            <a:xfrm>
              <a:off x="9802" y="6402"/>
              <a:ext cx="3609" cy="67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en-US" altLang="zh-CN" sz="1200" dirty="0">
                  <a:solidFill>
                    <a:schemeClr val="bg1"/>
                  </a:solidFill>
                  <a:latin typeface="腾讯体 W7" panose="020C08030202040F0204" charset="-122"/>
                  <a:ea typeface="腾讯体 W7" panose="020C08030202040F0204" charset="-122"/>
                  <a:cs typeface="腾讯体 W7" panose="020C08030202040F0204" charset="-122"/>
                </a:rPr>
                <a:t>Features and Optimizations</a:t>
              </a:r>
              <a:endParaRPr lang="zh-CN" altLang="en-US" sz="1200" dirty="0">
                <a:solidFill>
                  <a:schemeClr val="bg1"/>
                </a:solidFill>
                <a:latin typeface="腾讯体 W7" panose="020C08030202040F0204" charset="-122"/>
                <a:ea typeface="腾讯体 W7" panose="020C08030202040F0204" charset="-122"/>
                <a:cs typeface="腾讯体 W7" panose="020C08030202040F0204" charset="-122"/>
              </a:endParaRPr>
            </a:p>
          </p:txBody>
        </p:sp>
        <p:sp>
          <p:nvSpPr>
            <p:cNvPr id="35" name="TextBox 61"/>
            <p:cNvSpPr txBox="1"/>
            <p:nvPr/>
          </p:nvSpPr>
          <p:spPr bwMode="auto">
            <a:xfrm>
              <a:off x="13784" y="6402"/>
              <a:ext cx="3609" cy="678"/>
            </a:xfrm>
            <a:prstGeom prst="rect">
              <a:avLst/>
            </a:prstGeom>
            <a:noFill/>
            <a:ln w="9525">
              <a:noFill/>
              <a:miter lim="800000"/>
            </a:ln>
          </p:spPr>
          <p:txBody>
            <a:bodyPr wrap="square" lIns="0" tIns="0" rIns="0" bIns="0" anchor="ctr" anchorCtr="1">
              <a:normAutofit/>
              <a:scene3d>
                <a:camera prst="orthographicFront"/>
                <a:lightRig rig="threePt" dir="t"/>
              </a:scene3d>
              <a:sp3d>
                <a:bevelT w="0" h="0"/>
              </a:sp3d>
            </a:bodyPr>
            <a:lstStyle/>
            <a:p>
              <a:pPr algn="ctr">
                <a:lnSpc>
                  <a:spcPct val="120000"/>
                </a:lnSpc>
                <a:defRPr/>
              </a:pPr>
              <a:r>
                <a:rPr lang="en-US" altLang="zh-CN" sz="1200" dirty="0">
                  <a:solidFill>
                    <a:schemeClr val="bg1"/>
                  </a:solidFill>
                  <a:latin typeface="腾讯体 W7" panose="020C08030202040F0204" charset="-122"/>
                  <a:ea typeface="腾讯体 W7" panose="020C08030202040F0204" charset="-122"/>
                  <a:cs typeface="腾讯体 W7" panose="020C08030202040F0204" charset="-122"/>
                </a:rPr>
                <a:t>Future Works</a:t>
              </a:r>
              <a:endParaRPr lang="zh-CN" altLang="en-US" sz="1200" dirty="0">
                <a:solidFill>
                  <a:schemeClr val="bg1"/>
                </a:solidFill>
                <a:latin typeface="腾讯体 W7" panose="020C08030202040F0204" charset="-122"/>
                <a:ea typeface="腾讯体 W7" panose="020C08030202040F0204" charset="-122"/>
                <a:cs typeface="腾讯体 W7" panose="020C08030202040F0204" charset="-122"/>
              </a:endParaRPr>
            </a:p>
          </p:txBody>
        </p:sp>
      </p:grpSp>
      <p:sp>
        <p:nvSpPr>
          <p:cNvPr id="16" name="文本框 15"/>
          <p:cNvSpPr txBox="1"/>
          <p:nvPr/>
        </p:nvSpPr>
        <p:spPr>
          <a:xfrm>
            <a:off x="1950720" y="1798320"/>
            <a:ext cx="653415" cy="521970"/>
          </a:xfrm>
          <a:prstGeom prst="rect">
            <a:avLst/>
          </a:prstGeom>
          <a:noFill/>
        </p:spPr>
        <p:txBody>
          <a:bodyPr wrap="square" rtlCol="0">
            <a:spAutoFit/>
            <a:scene3d>
              <a:camera prst="orthographicFront"/>
              <a:lightRig rig="threePt" dir="t"/>
            </a:scene3d>
          </a:bodyPr>
          <a:lstStyle/>
          <a:p>
            <a:pPr algn="ctr"/>
            <a:r>
              <a:rPr lang="en-US" altLang="zh-CN" sz="2800" b="1" dirty="0">
                <a:solidFill>
                  <a:schemeClr val="bg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Impact" panose="020B0806030902050204" pitchFamily="34" charset="0"/>
                <a:sym typeface="+mn-ea"/>
              </a:rPr>
              <a:t>01</a:t>
            </a:r>
          </a:p>
        </p:txBody>
      </p:sp>
      <p:sp>
        <p:nvSpPr>
          <p:cNvPr id="24" name="文本框 23"/>
          <p:cNvSpPr txBox="1"/>
          <p:nvPr/>
        </p:nvSpPr>
        <p:spPr>
          <a:xfrm>
            <a:off x="4420870" y="1746885"/>
            <a:ext cx="767715" cy="521970"/>
          </a:xfrm>
          <a:prstGeom prst="rect">
            <a:avLst/>
          </a:prstGeom>
        </p:spPr>
        <p:txBody>
          <a:bodyPr wrap="square" rtlCol="0">
            <a:spAutoFit/>
            <a:scene3d>
              <a:camera prst="orthographicFront"/>
              <a:lightRig rig="threePt" dir="t"/>
            </a:scene3d>
          </a:bodyPr>
          <a:lstStyle/>
          <a:p>
            <a:pPr algn="ctr"/>
            <a:r>
              <a:rPr lang="en-US" altLang="zh-CN" sz="2800" b="1" dirty="0">
                <a:solidFill>
                  <a:schemeClr val="bg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Impact" panose="020B0806030902050204" pitchFamily="34" charset="0"/>
                <a:sym typeface="+mn-ea"/>
              </a:rPr>
              <a:t>02</a:t>
            </a:r>
          </a:p>
        </p:txBody>
      </p:sp>
      <p:sp>
        <p:nvSpPr>
          <p:cNvPr id="26" name="文本框 25"/>
          <p:cNvSpPr txBox="1"/>
          <p:nvPr/>
        </p:nvSpPr>
        <p:spPr>
          <a:xfrm>
            <a:off x="7084695" y="1746885"/>
            <a:ext cx="767715" cy="521970"/>
          </a:xfrm>
          <a:prstGeom prst="rect">
            <a:avLst/>
          </a:prstGeom>
          <a:noFill/>
        </p:spPr>
        <p:txBody>
          <a:bodyPr wrap="square" rtlCol="0">
            <a:spAutoFit/>
            <a:scene3d>
              <a:camera prst="orthographicFront"/>
              <a:lightRig rig="threePt" dir="t"/>
            </a:scene3d>
          </a:bodyPr>
          <a:lstStyle/>
          <a:p>
            <a:pPr algn="ctr"/>
            <a:r>
              <a:rPr lang="en-US" altLang="zh-CN" sz="2800" b="1" dirty="0">
                <a:solidFill>
                  <a:schemeClr val="bg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Impact" panose="020B0806030902050204" pitchFamily="34" charset="0"/>
                <a:sym typeface="+mn-ea"/>
              </a:rPr>
              <a:t>03</a:t>
            </a:r>
          </a:p>
        </p:txBody>
      </p:sp>
      <p:sp>
        <p:nvSpPr>
          <p:cNvPr id="31" name="文本框 30"/>
          <p:cNvSpPr txBox="1"/>
          <p:nvPr/>
        </p:nvSpPr>
        <p:spPr>
          <a:xfrm>
            <a:off x="9605010" y="1746885"/>
            <a:ext cx="767715" cy="521970"/>
          </a:xfrm>
          <a:prstGeom prst="rect">
            <a:avLst/>
          </a:prstGeom>
          <a:noFill/>
        </p:spPr>
        <p:txBody>
          <a:bodyPr wrap="square" rtlCol="0">
            <a:spAutoFit/>
            <a:scene3d>
              <a:camera prst="orthographicFront"/>
              <a:lightRig rig="threePt" dir="t"/>
            </a:scene3d>
          </a:bodyPr>
          <a:lstStyle/>
          <a:p>
            <a:pPr algn="ctr"/>
            <a:r>
              <a:rPr lang="en-US" altLang="zh-CN" sz="2800" b="1" dirty="0">
                <a:solidFill>
                  <a:schemeClr val="bg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Impact" panose="020B0806030902050204" pitchFamily="34" charset="0"/>
                <a:sym typeface="+mn-ea"/>
              </a:rPr>
              <a:t>04</a:t>
            </a:r>
          </a:p>
        </p:txBody>
      </p:sp>
      <p:sp>
        <p:nvSpPr>
          <p:cNvPr id="10" name="TextBox 60"/>
          <p:cNvSpPr txBox="1"/>
          <p:nvPr/>
        </p:nvSpPr>
        <p:spPr bwMode="auto">
          <a:xfrm>
            <a:off x="1292225" y="2534920"/>
            <a:ext cx="2088515" cy="38354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latin typeface="腾讯体 W7" panose="020C08030202040F0204" charset="-122"/>
                <a:ea typeface="腾讯体 W7" panose="020C08030202040F0204" charset="-122"/>
              </a:rPr>
              <a:t>介绍</a:t>
            </a:r>
          </a:p>
        </p:txBody>
      </p:sp>
      <p:sp>
        <p:nvSpPr>
          <p:cNvPr id="11" name="TextBox 60"/>
          <p:cNvSpPr txBox="1"/>
          <p:nvPr/>
        </p:nvSpPr>
        <p:spPr bwMode="auto">
          <a:xfrm>
            <a:off x="3820795" y="2534920"/>
            <a:ext cx="2088515" cy="38354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latin typeface="腾讯体 W7" panose="020C08030202040F0204" charset="-122"/>
                <a:ea typeface="腾讯体 W7" panose="020C08030202040F0204" charset="-122"/>
              </a:rPr>
              <a:t>应用</a:t>
            </a:r>
          </a:p>
        </p:txBody>
      </p:sp>
      <p:sp>
        <p:nvSpPr>
          <p:cNvPr id="14" name="TextBox 60"/>
          <p:cNvSpPr txBox="1"/>
          <p:nvPr/>
        </p:nvSpPr>
        <p:spPr bwMode="auto">
          <a:xfrm>
            <a:off x="6349365" y="2534920"/>
            <a:ext cx="2088515" cy="38354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latin typeface="腾讯体 W7" panose="020C08030202040F0204" charset="-122"/>
                <a:ea typeface="腾讯体 W7" panose="020C08030202040F0204" charset="-122"/>
              </a:rPr>
              <a:t>研究与创新</a:t>
            </a:r>
          </a:p>
        </p:txBody>
      </p:sp>
      <p:sp>
        <p:nvSpPr>
          <p:cNvPr id="15" name="TextBox 60"/>
          <p:cNvSpPr txBox="1"/>
          <p:nvPr/>
        </p:nvSpPr>
        <p:spPr bwMode="auto">
          <a:xfrm>
            <a:off x="8877935" y="2534920"/>
            <a:ext cx="2088515" cy="38354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bg1"/>
                </a:solidFill>
                <a:latin typeface="腾讯体 W7" panose="020C08030202040F0204" charset="-122"/>
                <a:ea typeface="腾讯体 W7" panose="020C08030202040F0204" charset="-122"/>
              </a:rPr>
              <a:t>未来工作</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29F08B97-0904-31F0-FA9C-7C24B4C81B23}"/>
              </a:ext>
            </a:extLst>
          </p:cNvPr>
          <p:cNvPicPr>
            <a:picLocks noChangeAspect="1"/>
          </p:cNvPicPr>
          <p:nvPr/>
        </p:nvPicPr>
        <p:blipFill>
          <a:blip r:embed="rId3"/>
          <a:stretch>
            <a:fillRect/>
          </a:stretch>
        </p:blipFill>
        <p:spPr>
          <a:xfrm>
            <a:off x="6096000" y="369793"/>
            <a:ext cx="4764781" cy="6118413"/>
          </a:xfrm>
          <a:prstGeom prst="rect">
            <a:avLst/>
          </a:prstGeom>
        </p:spPr>
      </p:pic>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事务处理并发控制调研</a:t>
            </a:r>
          </a:p>
        </p:txBody>
      </p:sp>
      <p:sp>
        <p:nvSpPr>
          <p:cNvPr id="3" name="文本框 2">
            <a:extLst>
              <a:ext uri="{FF2B5EF4-FFF2-40B4-BE49-F238E27FC236}">
                <a16:creationId xmlns:a16="http://schemas.microsoft.com/office/drawing/2014/main" id="{BA4A9D6D-C25A-349F-E57D-3BB91A13D0EB}"/>
              </a:ext>
            </a:extLst>
          </p:cNvPr>
          <p:cNvSpPr txBox="1"/>
          <p:nvPr/>
        </p:nvSpPr>
        <p:spPr>
          <a:xfrm>
            <a:off x="543042" y="1593475"/>
            <a:ext cx="6380844" cy="2031325"/>
          </a:xfrm>
          <a:prstGeom prst="rect">
            <a:avLst/>
          </a:prstGeom>
          <a:noFill/>
        </p:spPr>
        <p:txBody>
          <a:bodyPr wrap="square">
            <a:spAutoFit/>
          </a:bodyPr>
          <a:lstStyle/>
          <a:p>
            <a:r>
              <a:rPr lang="zh-CN" altLang="en-US" dirty="0"/>
              <a:t>自</a:t>
            </a:r>
            <a:r>
              <a:rPr lang="en-US" altLang="zh-CN" dirty="0"/>
              <a:t>2012</a:t>
            </a:r>
            <a:r>
              <a:rPr lang="zh-CN" altLang="en-US" dirty="0"/>
              <a:t>年以来的最新</a:t>
            </a:r>
            <a:r>
              <a:rPr lang="en-US" altLang="zh-CN" dirty="0"/>
              <a:t>CC</a:t>
            </a:r>
            <a:r>
              <a:rPr lang="zh-CN" altLang="en-US" dirty="0"/>
              <a:t>协议可以归纳为六个类别：</a:t>
            </a:r>
            <a:endParaRPr lang="en-US" altLang="zh-CN" dirty="0"/>
          </a:p>
          <a:p>
            <a:pPr marL="285750" indent="-285750">
              <a:buFont typeface="Arial" panose="020B0604020202020204" pitchFamily="34" charset="0"/>
              <a:buChar char="•"/>
            </a:pPr>
            <a:r>
              <a:rPr lang="zh-CN" altLang="en-US" dirty="0"/>
              <a:t>two-phase locking (2PL)</a:t>
            </a:r>
            <a:endParaRPr lang="en-US" altLang="zh-CN" dirty="0"/>
          </a:p>
          <a:p>
            <a:pPr marL="285750" indent="-285750">
              <a:buFont typeface="Arial" panose="020B0604020202020204" pitchFamily="34" charset="0"/>
              <a:buChar char="•"/>
            </a:pPr>
            <a:r>
              <a:rPr lang="zh-CN" altLang="en-US" dirty="0"/>
              <a:t>timestamp ordering (TO)</a:t>
            </a:r>
            <a:endParaRPr lang="en-US" altLang="zh-CN" dirty="0"/>
          </a:p>
          <a:p>
            <a:pPr marL="285750" indent="-285750">
              <a:buFont typeface="Arial" panose="020B0604020202020204" pitchFamily="34" charset="0"/>
              <a:buChar char="•"/>
            </a:pPr>
            <a:r>
              <a:rPr lang="zh-CN" altLang="en-US" dirty="0"/>
              <a:t>multi-version concurrency control (MVCC)</a:t>
            </a:r>
            <a:endParaRPr lang="en-US" altLang="zh-CN" dirty="0"/>
          </a:p>
          <a:p>
            <a:pPr marL="285750" indent="-285750">
              <a:buFont typeface="Arial" panose="020B0604020202020204" pitchFamily="34" charset="0"/>
              <a:buChar char="•"/>
            </a:pPr>
            <a:r>
              <a:rPr lang="zh-CN" altLang="en-US" dirty="0"/>
              <a:t>optimistic concurrency control (OCC)</a:t>
            </a:r>
            <a:endParaRPr lang="en-US" altLang="zh-CN" dirty="0"/>
          </a:p>
          <a:p>
            <a:pPr marL="285750" indent="-285750">
              <a:buFont typeface="Arial" panose="020B0604020202020204" pitchFamily="34" charset="0"/>
              <a:buChar char="•"/>
            </a:pPr>
            <a:r>
              <a:rPr lang="zh-CN" altLang="en-US" i="1" dirty="0"/>
              <a:t>deterministic concurrency control </a:t>
            </a:r>
            <a:r>
              <a:rPr lang="en-US" altLang="zh-CN" i="1" dirty="0"/>
              <a:t>(DCC)</a:t>
            </a:r>
          </a:p>
          <a:p>
            <a:pPr marL="285750" indent="-285750">
              <a:buFont typeface="Arial" panose="020B0604020202020204" pitchFamily="34" charset="0"/>
              <a:buChar char="•"/>
            </a:pPr>
            <a:r>
              <a:rPr lang="zh-CN" altLang="en-US" i="1" dirty="0"/>
              <a:t>adaptive concurrency control </a:t>
            </a:r>
            <a:r>
              <a:rPr lang="en-US" altLang="zh-CN" i="1" dirty="0"/>
              <a:t>(ACC)</a:t>
            </a:r>
            <a:endParaRPr lang="zh-CN" altLang="en-US" i="1" dirty="0"/>
          </a:p>
        </p:txBody>
      </p:sp>
      <p:sp>
        <p:nvSpPr>
          <p:cNvPr id="4" name="文本框 3">
            <a:extLst>
              <a:ext uri="{FF2B5EF4-FFF2-40B4-BE49-F238E27FC236}">
                <a16:creationId xmlns:a16="http://schemas.microsoft.com/office/drawing/2014/main" id="{57136C67-789A-1BF8-FE3C-D7535F5A8D8A}"/>
              </a:ext>
            </a:extLst>
          </p:cNvPr>
          <p:cNvSpPr txBox="1"/>
          <p:nvPr/>
        </p:nvSpPr>
        <p:spPr>
          <a:xfrm>
            <a:off x="543042" y="4189799"/>
            <a:ext cx="6380844" cy="2031325"/>
          </a:xfrm>
          <a:prstGeom prst="rect">
            <a:avLst/>
          </a:prstGeom>
          <a:noFill/>
        </p:spPr>
        <p:txBody>
          <a:bodyPr wrap="square">
            <a:spAutoFit/>
          </a:bodyPr>
          <a:lstStyle/>
          <a:p>
            <a:r>
              <a:rPr lang="zh-CN" altLang="en-US" dirty="0"/>
              <a:t>一些趋势：</a:t>
            </a:r>
            <a:endParaRPr lang="en-US" altLang="zh-CN" dirty="0"/>
          </a:p>
          <a:p>
            <a:pPr marL="285750" indent="-285750">
              <a:buFont typeface="Arial" panose="020B0604020202020204" pitchFamily="34" charset="0"/>
              <a:buChar char="•"/>
            </a:pPr>
            <a:r>
              <a:rPr lang="zh-CN" altLang="en-US" dirty="0"/>
              <a:t>确定性和自适应方法在学术研究中逐渐获得突出地位。</a:t>
            </a:r>
            <a:endParaRPr lang="en-US" altLang="zh-CN" dirty="0"/>
          </a:p>
          <a:p>
            <a:pPr marL="285750" indent="-285750">
              <a:buFont typeface="Arial" panose="020B0604020202020204" pitchFamily="34" charset="0"/>
              <a:buChar char="•"/>
            </a:pPr>
            <a:r>
              <a:rPr lang="zh-CN" altLang="en-US" dirty="0"/>
              <a:t>这些新兴的工作不断利用创新的硬件（例如，基于</a:t>
            </a:r>
            <a:r>
              <a:rPr lang="en-US" altLang="zh-CN" dirty="0"/>
              <a:t>GPU</a:t>
            </a:r>
            <a:r>
              <a:rPr lang="zh-CN" altLang="en-US" dirty="0"/>
              <a:t>加速的</a:t>
            </a:r>
            <a:r>
              <a:rPr lang="en-US" altLang="zh-CN" dirty="0" err="1"/>
              <a:t>GaccO</a:t>
            </a:r>
            <a:r>
              <a:rPr lang="zh-CN" altLang="en-US" dirty="0"/>
              <a:t>）和技术（例如，基于学习的</a:t>
            </a:r>
            <a:r>
              <a:rPr lang="en-US" altLang="zh-CN" dirty="0"/>
              <a:t>Polyjuice</a:t>
            </a:r>
            <a:r>
              <a:rPr lang="zh-CN" altLang="en-US" dirty="0"/>
              <a:t>）来改进算法</a:t>
            </a:r>
            <a:endParaRPr lang="en-US" altLang="zh-CN" dirty="0"/>
          </a:p>
          <a:p>
            <a:pPr marL="285750" indent="-285750">
              <a:buFont typeface="Arial" panose="020B0604020202020204" pitchFamily="34" charset="0"/>
              <a:buChar char="•"/>
            </a:pPr>
            <a:r>
              <a:rPr lang="zh-CN" altLang="en-US" dirty="0"/>
              <a:t>同时，他们继续朝着动态调整以应对工作负载波动（例如，基于负载感知的</a:t>
            </a:r>
            <a:r>
              <a:rPr lang="en-US" altLang="zh-CN" dirty="0"/>
              <a:t>Snapper</a:t>
            </a:r>
            <a:r>
              <a:rPr lang="zh-CN" altLang="en-US" dirty="0"/>
              <a:t>）的方向发展</a:t>
            </a:r>
          </a:p>
        </p:txBody>
      </p:sp>
    </p:spTree>
    <p:custDataLst>
      <p:tags r:id="rId1"/>
    </p:custDataLst>
    <p:extLst>
      <p:ext uri="{BB962C8B-B14F-4D97-AF65-F5344CB8AC3E}">
        <p14:creationId xmlns:p14="http://schemas.microsoft.com/office/powerpoint/2010/main" val="142373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事务处理研究机会</a:t>
            </a:r>
          </a:p>
        </p:txBody>
      </p:sp>
      <p:sp>
        <p:nvSpPr>
          <p:cNvPr id="2" name="文本框 1">
            <a:extLst>
              <a:ext uri="{FF2B5EF4-FFF2-40B4-BE49-F238E27FC236}">
                <a16:creationId xmlns:a16="http://schemas.microsoft.com/office/drawing/2014/main" id="{448BAA46-79E8-B92A-356A-CED1B0BC1F3C}"/>
              </a:ext>
            </a:extLst>
          </p:cNvPr>
          <p:cNvSpPr txBox="1"/>
          <p:nvPr/>
        </p:nvSpPr>
        <p:spPr>
          <a:xfrm>
            <a:off x="543042" y="1440000"/>
            <a:ext cx="6380844" cy="646331"/>
          </a:xfrm>
          <a:prstGeom prst="rect">
            <a:avLst/>
          </a:prstGeom>
          <a:noFill/>
        </p:spPr>
        <p:txBody>
          <a:bodyPr wrap="square">
            <a:spAutoFit/>
          </a:bodyPr>
          <a:lstStyle/>
          <a:p>
            <a:r>
              <a:rPr lang="zh-CN" altLang="en-US" dirty="0"/>
              <a:t>新的混合</a:t>
            </a:r>
            <a:r>
              <a:rPr lang="en-US" altLang="zh-CN" dirty="0"/>
              <a:t>CC:</a:t>
            </a:r>
          </a:p>
          <a:p>
            <a:pPr marL="285750" indent="-285750">
              <a:buFont typeface="Arial" panose="020B0604020202020204" pitchFamily="34" charset="0"/>
              <a:buChar char="•"/>
            </a:pPr>
            <a:r>
              <a:rPr lang="zh-CN" altLang="en-US" dirty="0"/>
              <a:t>混合确定性和</a:t>
            </a:r>
            <a:r>
              <a:rPr lang="en-US" altLang="zh-CN" dirty="0"/>
              <a:t>OCC</a:t>
            </a:r>
            <a:endParaRPr lang="zh-CN" altLang="en-US" dirty="0"/>
          </a:p>
        </p:txBody>
      </p:sp>
      <p:sp>
        <p:nvSpPr>
          <p:cNvPr id="3" name="文本框 2">
            <a:extLst>
              <a:ext uri="{FF2B5EF4-FFF2-40B4-BE49-F238E27FC236}">
                <a16:creationId xmlns:a16="http://schemas.microsoft.com/office/drawing/2014/main" id="{39D1A05B-6BF0-463C-B200-033248C9760A}"/>
              </a:ext>
            </a:extLst>
          </p:cNvPr>
          <p:cNvSpPr txBox="1"/>
          <p:nvPr/>
        </p:nvSpPr>
        <p:spPr>
          <a:xfrm>
            <a:off x="543042" y="2510757"/>
            <a:ext cx="6380844" cy="646331"/>
          </a:xfrm>
          <a:prstGeom prst="rect">
            <a:avLst/>
          </a:prstGeom>
          <a:noFill/>
        </p:spPr>
        <p:txBody>
          <a:bodyPr wrap="square">
            <a:spAutoFit/>
          </a:bodyPr>
          <a:lstStyle/>
          <a:p>
            <a:r>
              <a:rPr lang="zh-CN" altLang="en-US" dirty="0"/>
              <a:t>更多的隔离级别考虑</a:t>
            </a:r>
            <a:r>
              <a:rPr lang="en-US" altLang="zh-CN" dirty="0"/>
              <a:t>:</a:t>
            </a:r>
          </a:p>
          <a:p>
            <a:pPr marL="285750" indent="-285750">
              <a:buFont typeface="Arial" panose="020B0604020202020204" pitchFamily="34" charset="0"/>
              <a:buChar char="•"/>
            </a:pPr>
            <a:r>
              <a:rPr lang="zh-CN" altLang="en-US" dirty="0"/>
              <a:t>根据弱或者混合隔离级别重新设计</a:t>
            </a:r>
          </a:p>
        </p:txBody>
      </p:sp>
      <p:sp>
        <p:nvSpPr>
          <p:cNvPr id="4" name="文本框 3">
            <a:extLst>
              <a:ext uri="{FF2B5EF4-FFF2-40B4-BE49-F238E27FC236}">
                <a16:creationId xmlns:a16="http://schemas.microsoft.com/office/drawing/2014/main" id="{6AB875C5-2329-EDDC-CD6F-04920881D9BE}"/>
              </a:ext>
            </a:extLst>
          </p:cNvPr>
          <p:cNvSpPr txBox="1"/>
          <p:nvPr/>
        </p:nvSpPr>
        <p:spPr>
          <a:xfrm>
            <a:off x="543042" y="3588557"/>
            <a:ext cx="6380844" cy="646331"/>
          </a:xfrm>
          <a:prstGeom prst="rect">
            <a:avLst/>
          </a:prstGeom>
          <a:noFill/>
        </p:spPr>
        <p:txBody>
          <a:bodyPr wrap="square">
            <a:spAutoFit/>
          </a:bodyPr>
          <a:lstStyle/>
          <a:p>
            <a:r>
              <a:rPr lang="en-US" altLang="zh-CN" dirty="0"/>
              <a:t>HTAP </a:t>
            </a:r>
            <a:r>
              <a:rPr lang="zh-CN" altLang="en-US" dirty="0"/>
              <a:t>负载</a:t>
            </a:r>
            <a:r>
              <a:rPr lang="en-US" altLang="zh-CN" dirty="0"/>
              <a:t>:</a:t>
            </a:r>
          </a:p>
          <a:p>
            <a:pPr marL="285750" indent="-285750">
              <a:buFont typeface="Arial" panose="020B0604020202020204" pitchFamily="34" charset="0"/>
              <a:buChar char="•"/>
            </a:pPr>
            <a:r>
              <a:rPr lang="zh-CN" altLang="en-US" dirty="0"/>
              <a:t>根据</a:t>
            </a:r>
            <a:r>
              <a:rPr lang="en-US" altLang="zh-CN" dirty="0"/>
              <a:t>HTAP</a:t>
            </a:r>
            <a:r>
              <a:rPr lang="zh-CN" altLang="en-US" dirty="0"/>
              <a:t>负载重新设计</a:t>
            </a:r>
            <a:r>
              <a:rPr lang="en-US" altLang="zh-CN" dirty="0"/>
              <a:t>CC</a:t>
            </a:r>
            <a:endParaRPr lang="zh-CN" altLang="en-US" dirty="0"/>
          </a:p>
        </p:txBody>
      </p:sp>
      <p:sp>
        <p:nvSpPr>
          <p:cNvPr id="5" name="文本框 4">
            <a:extLst>
              <a:ext uri="{FF2B5EF4-FFF2-40B4-BE49-F238E27FC236}">
                <a16:creationId xmlns:a16="http://schemas.microsoft.com/office/drawing/2014/main" id="{F4DD8FBE-2AD3-DB9E-B21E-1AEF7D4AAB11}"/>
              </a:ext>
            </a:extLst>
          </p:cNvPr>
          <p:cNvSpPr txBox="1"/>
          <p:nvPr/>
        </p:nvSpPr>
        <p:spPr>
          <a:xfrm>
            <a:off x="543042" y="4666357"/>
            <a:ext cx="6380844" cy="646331"/>
          </a:xfrm>
          <a:prstGeom prst="rect">
            <a:avLst/>
          </a:prstGeom>
          <a:noFill/>
        </p:spPr>
        <p:txBody>
          <a:bodyPr wrap="square">
            <a:spAutoFit/>
          </a:bodyPr>
          <a:lstStyle/>
          <a:p>
            <a:r>
              <a:rPr lang="zh-CN" altLang="en-US" dirty="0"/>
              <a:t>隔离级别检测</a:t>
            </a:r>
            <a:r>
              <a:rPr lang="en-US" altLang="zh-CN" dirty="0"/>
              <a:t>: </a:t>
            </a:r>
          </a:p>
          <a:p>
            <a:pPr marL="285750" indent="-285750">
              <a:buFont typeface="Arial" panose="020B0604020202020204" pitchFamily="34" charset="0"/>
              <a:buChar char="•"/>
            </a:pPr>
            <a:r>
              <a:rPr lang="zh-CN" altLang="en-US" dirty="0"/>
              <a:t>高效的检测算法设计，尤其是弱隔离级别下</a:t>
            </a:r>
          </a:p>
        </p:txBody>
      </p:sp>
      <p:pic>
        <p:nvPicPr>
          <p:cNvPr id="7" name="图片 6" descr="图示&#10;&#10;描述已自动生成">
            <a:extLst>
              <a:ext uri="{FF2B5EF4-FFF2-40B4-BE49-F238E27FC236}">
                <a16:creationId xmlns:a16="http://schemas.microsoft.com/office/drawing/2014/main" id="{00C507F8-23D3-5571-95C1-B6CACA084344}"/>
              </a:ext>
            </a:extLst>
          </p:cNvPr>
          <p:cNvPicPr>
            <a:picLocks noChangeAspect="1"/>
          </p:cNvPicPr>
          <p:nvPr/>
        </p:nvPicPr>
        <p:blipFill>
          <a:blip r:embed="rId4"/>
          <a:stretch>
            <a:fillRect/>
          </a:stretch>
        </p:blipFill>
        <p:spPr>
          <a:xfrm>
            <a:off x="6096000" y="369793"/>
            <a:ext cx="4764781" cy="6118413"/>
          </a:xfrm>
          <a:prstGeom prst="rect">
            <a:avLst/>
          </a:prstGeom>
        </p:spPr>
      </p:pic>
    </p:spTree>
    <p:custDataLst>
      <p:tags r:id="rId1"/>
    </p:custDataLst>
    <p:extLst>
      <p:ext uri="{BB962C8B-B14F-4D97-AF65-F5344CB8AC3E}">
        <p14:creationId xmlns:p14="http://schemas.microsoft.com/office/powerpoint/2010/main" val="251983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存储优化研究机会</a:t>
            </a:r>
          </a:p>
        </p:txBody>
      </p:sp>
      <p:pic>
        <p:nvPicPr>
          <p:cNvPr id="2" name="图片 1" descr="图示, 表格&#10;&#10;描述已自动生成">
            <a:extLst>
              <a:ext uri="{FF2B5EF4-FFF2-40B4-BE49-F238E27FC236}">
                <a16:creationId xmlns:a16="http://schemas.microsoft.com/office/drawing/2014/main" id="{D926304F-5D92-EF98-63A5-B08AEB010470}"/>
              </a:ext>
            </a:extLst>
          </p:cNvPr>
          <p:cNvPicPr>
            <a:picLocks noChangeAspect="1"/>
          </p:cNvPicPr>
          <p:nvPr/>
        </p:nvPicPr>
        <p:blipFill>
          <a:blip r:embed="rId3"/>
          <a:stretch>
            <a:fillRect/>
          </a:stretch>
        </p:blipFill>
        <p:spPr>
          <a:xfrm>
            <a:off x="4179626" y="4043853"/>
            <a:ext cx="7878274" cy="2353003"/>
          </a:xfrm>
          <a:prstGeom prst="rect">
            <a:avLst/>
          </a:prstGeom>
        </p:spPr>
      </p:pic>
      <p:sp>
        <p:nvSpPr>
          <p:cNvPr id="3" name="文本框 2">
            <a:extLst>
              <a:ext uri="{FF2B5EF4-FFF2-40B4-BE49-F238E27FC236}">
                <a16:creationId xmlns:a16="http://schemas.microsoft.com/office/drawing/2014/main" id="{55AA304D-7A65-9E41-6E75-5AD1BFB24CE2}"/>
              </a:ext>
            </a:extLst>
          </p:cNvPr>
          <p:cNvSpPr txBox="1"/>
          <p:nvPr/>
        </p:nvSpPr>
        <p:spPr>
          <a:xfrm>
            <a:off x="543042" y="1440000"/>
            <a:ext cx="6380844" cy="646331"/>
          </a:xfrm>
          <a:prstGeom prst="rect">
            <a:avLst/>
          </a:prstGeom>
          <a:noFill/>
        </p:spPr>
        <p:txBody>
          <a:bodyPr wrap="square">
            <a:spAutoFit/>
          </a:bodyPr>
          <a:lstStyle/>
          <a:p>
            <a:r>
              <a:rPr lang="zh-CN" altLang="en-US" dirty="0"/>
              <a:t>行列混存是趋势（</a:t>
            </a:r>
            <a:r>
              <a:rPr lang="en-US" altLang="zh-CN" dirty="0"/>
              <a:t>LSM</a:t>
            </a:r>
            <a:r>
              <a:rPr lang="zh-CN" altLang="en-US" dirty="0"/>
              <a:t>架构），</a:t>
            </a:r>
            <a:r>
              <a:rPr lang="en-US" altLang="zh-CN" dirty="0"/>
              <a:t>HTAP </a:t>
            </a:r>
            <a:r>
              <a:rPr lang="zh-CN" altLang="en-US" dirty="0"/>
              <a:t>负载</a:t>
            </a:r>
            <a:r>
              <a:rPr lang="en-US" altLang="zh-CN" dirty="0"/>
              <a:t>:</a:t>
            </a:r>
          </a:p>
          <a:p>
            <a:pPr marL="285750" indent="-285750">
              <a:buFont typeface="Arial" panose="020B0604020202020204" pitchFamily="34" charset="0"/>
              <a:buChar char="•"/>
            </a:pPr>
            <a:r>
              <a:rPr lang="zh-CN" altLang="en-US" dirty="0"/>
              <a:t>根据</a:t>
            </a:r>
            <a:r>
              <a:rPr lang="en-US" altLang="zh-CN" dirty="0"/>
              <a:t>HTAP</a:t>
            </a:r>
            <a:r>
              <a:rPr lang="zh-CN" altLang="en-US" dirty="0"/>
              <a:t>负载重新设计存储架构</a:t>
            </a:r>
          </a:p>
        </p:txBody>
      </p:sp>
      <p:sp>
        <p:nvSpPr>
          <p:cNvPr id="4" name="文本框 3">
            <a:extLst>
              <a:ext uri="{FF2B5EF4-FFF2-40B4-BE49-F238E27FC236}">
                <a16:creationId xmlns:a16="http://schemas.microsoft.com/office/drawing/2014/main" id="{F9DC84C2-9F93-D778-B0E7-138084911E11}"/>
              </a:ext>
            </a:extLst>
          </p:cNvPr>
          <p:cNvSpPr txBox="1"/>
          <p:nvPr/>
        </p:nvSpPr>
        <p:spPr>
          <a:xfrm>
            <a:off x="543042" y="2510757"/>
            <a:ext cx="8642522" cy="646331"/>
          </a:xfrm>
          <a:prstGeom prst="rect">
            <a:avLst/>
          </a:prstGeom>
          <a:noFill/>
        </p:spPr>
        <p:txBody>
          <a:bodyPr wrap="square">
            <a:spAutoFit/>
          </a:bodyPr>
          <a:lstStyle/>
          <a:p>
            <a:r>
              <a:rPr lang="zh-CN" altLang="en-US" dirty="0"/>
              <a:t>架构限制存储排布</a:t>
            </a:r>
            <a:endParaRPr lang="en-US" altLang="zh-CN" dirty="0"/>
          </a:p>
          <a:p>
            <a:pPr marL="285750" indent="-285750">
              <a:buFont typeface="Arial" panose="020B0604020202020204" pitchFamily="34" charset="0"/>
              <a:buChar char="•"/>
            </a:pPr>
            <a:r>
              <a:rPr lang="zh-CN" altLang="en-US" dirty="0"/>
              <a:t>更灵活的架构，更灵活的调度，比如非对称副本、工作负载和负载平衡驱动调度</a:t>
            </a:r>
            <a:endParaRPr lang="en-US" altLang="zh-CN" dirty="0"/>
          </a:p>
        </p:txBody>
      </p:sp>
      <p:sp>
        <p:nvSpPr>
          <p:cNvPr id="5" name="文本框 4">
            <a:extLst>
              <a:ext uri="{FF2B5EF4-FFF2-40B4-BE49-F238E27FC236}">
                <a16:creationId xmlns:a16="http://schemas.microsoft.com/office/drawing/2014/main" id="{EF3931E1-32C9-1D38-B07A-08CDB1AA1945}"/>
              </a:ext>
            </a:extLst>
          </p:cNvPr>
          <p:cNvSpPr txBox="1"/>
          <p:nvPr/>
        </p:nvSpPr>
        <p:spPr>
          <a:xfrm>
            <a:off x="543042" y="3588557"/>
            <a:ext cx="7991358" cy="1200329"/>
          </a:xfrm>
          <a:prstGeom prst="rect">
            <a:avLst/>
          </a:prstGeom>
          <a:noFill/>
        </p:spPr>
        <p:txBody>
          <a:bodyPr wrap="square">
            <a:spAutoFit/>
          </a:bodyPr>
          <a:lstStyle/>
          <a:p>
            <a:r>
              <a:rPr lang="zh-CN" altLang="en-US" dirty="0"/>
              <a:t>其他方向：</a:t>
            </a:r>
            <a:endParaRPr lang="en-US" altLang="zh-CN" dirty="0"/>
          </a:p>
          <a:p>
            <a:pPr marL="285750" indent="-285750">
              <a:buFont typeface="Arial" panose="020B0604020202020204" pitchFamily="34" charset="0"/>
              <a:buChar char="•"/>
            </a:pPr>
            <a:r>
              <a:rPr lang="zh-CN" altLang="en-US" dirty="0"/>
              <a:t>新颖：</a:t>
            </a:r>
            <a:r>
              <a:rPr lang="en-US" altLang="zh-CN" dirty="0"/>
              <a:t>LLM+</a:t>
            </a:r>
            <a:r>
              <a:rPr lang="zh-CN" altLang="en-US" dirty="0"/>
              <a:t>存储</a:t>
            </a:r>
            <a:endParaRPr lang="en-US" altLang="zh-CN" dirty="0"/>
          </a:p>
          <a:p>
            <a:pPr marL="285750" indent="-285750">
              <a:buFont typeface="Arial" panose="020B0604020202020204" pitchFamily="34" charset="0"/>
              <a:buChar char="•"/>
            </a:pPr>
            <a:r>
              <a:rPr lang="zh-CN" altLang="en-US" dirty="0"/>
              <a:t>成本：新硬件</a:t>
            </a:r>
            <a:r>
              <a:rPr lang="en-US" altLang="zh-CN" dirty="0"/>
              <a:t>+</a:t>
            </a:r>
            <a:r>
              <a:rPr lang="zh-CN" altLang="en-US" dirty="0"/>
              <a:t>存储（存储分层降本增效），自动冷热分离</a:t>
            </a:r>
            <a:endParaRPr lang="en-US" altLang="zh-CN" dirty="0"/>
          </a:p>
          <a:p>
            <a:pPr marL="285750" indent="-285750">
              <a:buFont typeface="Arial" panose="020B0604020202020204" pitchFamily="34" charset="0"/>
              <a:buChar char="•"/>
            </a:pPr>
            <a:r>
              <a:rPr lang="zh-CN" altLang="en-US" dirty="0"/>
              <a:t>安全：存算分离的架构优化（网络，容灾等考虑）</a:t>
            </a:r>
            <a:endParaRPr lang="en-US" altLang="zh-CN" dirty="0"/>
          </a:p>
        </p:txBody>
      </p:sp>
      <p:sp>
        <p:nvSpPr>
          <p:cNvPr id="7" name="文本框 6">
            <a:extLst>
              <a:ext uri="{FF2B5EF4-FFF2-40B4-BE49-F238E27FC236}">
                <a16:creationId xmlns:a16="http://schemas.microsoft.com/office/drawing/2014/main" id="{D724F538-785E-4504-5C34-D49DCF85F499}"/>
              </a:ext>
            </a:extLst>
          </p:cNvPr>
          <p:cNvSpPr txBox="1"/>
          <p:nvPr/>
        </p:nvSpPr>
        <p:spPr>
          <a:xfrm>
            <a:off x="5486400" y="6396856"/>
            <a:ext cx="6096000" cy="369332"/>
          </a:xfrm>
          <a:prstGeom prst="rect">
            <a:avLst/>
          </a:prstGeom>
          <a:noFill/>
        </p:spPr>
        <p:txBody>
          <a:bodyPr wrap="square">
            <a:spAutoFit/>
          </a:bodyPr>
          <a:lstStyle/>
          <a:p>
            <a:r>
              <a:rPr lang="zh-CN" altLang="en-US" dirty="0"/>
              <a:t>HTAP Databases: What is New and What is Next</a:t>
            </a:r>
          </a:p>
        </p:txBody>
      </p:sp>
    </p:spTree>
    <p:custDataLst>
      <p:tags r:id="rId1"/>
    </p:custDataLst>
    <p:extLst>
      <p:ext uri="{BB962C8B-B14F-4D97-AF65-F5344CB8AC3E}">
        <p14:creationId xmlns:p14="http://schemas.microsoft.com/office/powerpoint/2010/main" val="996867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rot="21420000">
            <a:off x="8004175" y="5372100"/>
            <a:ext cx="2987040" cy="829945"/>
          </a:xfrm>
          <a:prstGeom prst="rect">
            <a:avLst/>
          </a:prstGeom>
          <a:noFill/>
        </p:spPr>
        <p:txBody>
          <a:bodyPr vert="horz" wrap="square" rtlCol="0" anchor="t" anchorCtr="0">
            <a:spAutoFit/>
          </a:bodyPr>
          <a:lstStyle/>
          <a:p>
            <a:pPr algn="dist"/>
            <a:r>
              <a:rPr kumimoji="1" lang="en-US" sz="4800" spc="-20" dirty="0">
                <a:solidFill>
                  <a:schemeClr val="bg2"/>
                </a:solidFill>
                <a:uFillTx/>
                <a:latin typeface="腾讯体 W7" panose="020C08030202040F0204" charset="-122"/>
                <a:ea typeface="腾讯体 W7" panose="020C08030202040F0204" charset="-122"/>
                <a:cs typeface="汉仪旗黑-80W" panose="00020600040101010101" charset="-122"/>
              </a:rPr>
              <a:t>THANKS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 name="图片 9" descr="资源 12@500x"/>
          <p:cNvPicPr>
            <a:picLocks noChangeAspect="1"/>
          </p:cNvPicPr>
          <p:nvPr/>
        </p:nvPicPr>
        <p:blipFill>
          <a:blip r:embed="rId3"/>
          <a:stretch>
            <a:fillRect/>
          </a:stretch>
        </p:blipFill>
        <p:spPr>
          <a:xfrm>
            <a:off x="5610860" y="1175385"/>
            <a:ext cx="937895" cy="891540"/>
          </a:xfrm>
          <a:prstGeom prst="rect">
            <a:avLst/>
          </a:prstGeom>
        </p:spPr>
      </p:pic>
      <p:sp>
        <p:nvSpPr>
          <p:cNvPr id="4" name="文本框 3"/>
          <p:cNvSpPr txBox="1"/>
          <p:nvPr/>
        </p:nvSpPr>
        <p:spPr>
          <a:xfrm>
            <a:off x="5425951" y="2270511"/>
            <a:ext cx="1338829" cy="784830"/>
          </a:xfrm>
          <a:prstGeom prst="rect">
            <a:avLst/>
          </a:prstGeom>
          <a:noFill/>
        </p:spPr>
        <p:txBody>
          <a:bodyPr vert="horz" wrap="none" rtlCol="0" anchor="t" anchorCtr="0">
            <a:spAutoFit/>
          </a:bodyPr>
          <a:lstStyle/>
          <a:p>
            <a:pPr algn="ctr"/>
            <a:r>
              <a:rPr kumimoji="1" lang="zh-CN" altLang="en-US" sz="4500" dirty="0">
                <a:solidFill>
                  <a:schemeClr val="bg2"/>
                </a:solidFill>
                <a:latin typeface="腾讯体 W7" panose="020C08030202040F0204" charset="-122"/>
                <a:ea typeface="腾讯体 W7" panose="020C08030202040F0204" charset="-122"/>
                <a:cs typeface="腾讯体 W7" panose="020C08030202040F0204" charset="-122"/>
              </a:rPr>
              <a:t>介绍</a:t>
            </a:r>
            <a:endParaRPr kumimoji="1" lang="en-US" sz="4500" dirty="0">
              <a:solidFill>
                <a:schemeClr val="bg2"/>
              </a:solidFill>
              <a:latin typeface="腾讯体 W7" panose="020C08030202040F0204" charset="-122"/>
              <a:ea typeface="腾讯体 W7" panose="020C08030202040F0204" charset="-122"/>
              <a:cs typeface="腾讯体 W7" panose="020C08030202040F0204" charset="-122"/>
            </a:endParaRPr>
          </a:p>
        </p:txBody>
      </p:sp>
      <p:sp>
        <p:nvSpPr>
          <p:cNvPr id="8" name="TextBox 49"/>
          <p:cNvSpPr txBox="1"/>
          <p:nvPr/>
        </p:nvSpPr>
        <p:spPr>
          <a:xfrm>
            <a:off x="4043045" y="3159760"/>
            <a:ext cx="4161790" cy="307340"/>
          </a:xfrm>
          <a:prstGeom prst="rect">
            <a:avLst/>
          </a:prstGeom>
          <a:noFill/>
        </p:spPr>
        <p:txBody>
          <a:bodyPr wrap="square" lIns="0" tIns="0" rIns="0" bIns="0" rtlCol="0">
            <a:spAutoFit/>
          </a:bodyPr>
          <a:lstStyle/>
          <a:p>
            <a:pPr algn="ctr" eaLnBrk="0" hangingPunct="0"/>
            <a:r>
              <a:rPr lang="en-US" altLang="zh-CN" sz="2000" dirty="0">
                <a:solidFill>
                  <a:schemeClr val="bg2"/>
                </a:solidFill>
                <a:latin typeface="腾讯体 W3" panose="020C04030202040F0204" charset="-122"/>
                <a:ea typeface="腾讯体 W3" panose="020C04030202040F0204" charset="-122"/>
                <a:cs typeface="+mn-ea"/>
                <a:sym typeface="+mn-lt"/>
              </a:rPr>
              <a:t>Tencent Database Products</a:t>
            </a:r>
            <a:endParaRPr lang="zh-CN" altLang="en-US" sz="2000" dirty="0">
              <a:solidFill>
                <a:schemeClr val="bg2"/>
              </a:solidFill>
              <a:latin typeface="腾讯体 W3" panose="020C04030202040F0204" charset="-122"/>
              <a:ea typeface="腾讯体 W3" panose="020C04030202040F0204" charset="-122"/>
              <a:cs typeface="+mn-ea"/>
              <a:sym typeface="+mn-lt"/>
            </a:endParaRPr>
          </a:p>
        </p:txBody>
      </p:sp>
      <p:sp>
        <p:nvSpPr>
          <p:cNvPr id="6" name="文本框 5"/>
          <p:cNvSpPr txBox="1"/>
          <p:nvPr/>
        </p:nvSpPr>
        <p:spPr>
          <a:xfrm>
            <a:off x="5693410" y="1369695"/>
            <a:ext cx="767715" cy="583565"/>
          </a:xfrm>
          <a:prstGeom prst="rect">
            <a:avLst/>
          </a:prstGeom>
          <a:noFill/>
        </p:spPr>
        <p:txBody>
          <a:bodyPr wrap="square" rtlCol="0">
            <a:spAutoFit/>
            <a:scene3d>
              <a:camera prst="orthographicFront"/>
              <a:lightRig rig="threePt" dir="t"/>
            </a:scene3d>
          </a:bodyPr>
          <a:lstStyle/>
          <a:p>
            <a:pPr algn="ctr"/>
            <a:r>
              <a:rPr lang="en-US" altLang="zh-CN" sz="3200" b="1" dirty="0">
                <a:solidFill>
                  <a:schemeClr val="bg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Impact" panose="020B0806030902050204" pitchFamily="34" charset="0"/>
                <a:sym typeface="+mn-ea"/>
              </a:rPr>
              <a:t>01</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TDSQL</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简历</a:t>
            </a:r>
          </a:p>
        </p:txBody>
      </p:sp>
      <p:grpSp>
        <p:nvGrpSpPr>
          <p:cNvPr id="2" name="组合 1">
            <a:extLst>
              <a:ext uri="{FF2B5EF4-FFF2-40B4-BE49-F238E27FC236}">
                <a16:creationId xmlns:a16="http://schemas.microsoft.com/office/drawing/2014/main" id="{375D8194-5B81-AC9D-C309-0B73A5B390C6}"/>
              </a:ext>
            </a:extLst>
          </p:cNvPr>
          <p:cNvGrpSpPr/>
          <p:nvPr/>
        </p:nvGrpSpPr>
        <p:grpSpPr>
          <a:xfrm>
            <a:off x="4608887" y="1773798"/>
            <a:ext cx="5272158" cy="639776"/>
            <a:chOff x="2965588" y="921509"/>
            <a:chExt cx="5272158" cy="639776"/>
          </a:xfrm>
        </p:grpSpPr>
        <p:sp>
          <p:nvSpPr>
            <p:cNvPr id="3" name="矩形: 圆顶角 2">
              <a:extLst>
                <a:ext uri="{FF2B5EF4-FFF2-40B4-BE49-F238E27FC236}">
                  <a16:creationId xmlns:a16="http://schemas.microsoft.com/office/drawing/2014/main" id="{9374F182-FDE3-7412-A652-DD5A27DD1BE8}"/>
                </a:ext>
              </a:extLst>
            </p:cNvPr>
            <p:cNvSpPr/>
            <p:nvPr/>
          </p:nvSpPr>
          <p:spPr>
            <a:xfrm rot="5400000">
              <a:off x="5281779" y="-1394682"/>
              <a:ext cx="639776" cy="5272158"/>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矩形: 圆顶角 4">
              <a:extLst>
                <a:ext uri="{FF2B5EF4-FFF2-40B4-BE49-F238E27FC236}">
                  <a16:creationId xmlns:a16="http://schemas.microsoft.com/office/drawing/2014/main" id="{CA62C614-0328-0687-F7BC-78CF8EF6363D}"/>
                </a:ext>
              </a:extLst>
            </p:cNvPr>
            <p:cNvSpPr txBox="1"/>
            <p:nvPr/>
          </p:nvSpPr>
          <p:spPr>
            <a:xfrm>
              <a:off x="2965589" y="952739"/>
              <a:ext cx="5240927" cy="5773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t>Internal</a:t>
              </a:r>
              <a:r>
                <a:rPr lang="en-US" sz="1500" b="1" dirty="0"/>
                <a:t>: </a:t>
              </a:r>
              <a:r>
                <a:rPr lang="zh-CN" altLang="en-US" sz="1500" kern="1200" dirty="0"/>
                <a:t>内部计费业务高速增长，服务于内部业务</a:t>
              </a:r>
              <a:endParaRPr lang="en-US" sz="1500" kern="1200" dirty="0"/>
            </a:p>
          </p:txBody>
        </p:sp>
      </p:grpSp>
      <p:grpSp>
        <p:nvGrpSpPr>
          <p:cNvPr id="5" name="组合 4">
            <a:extLst>
              <a:ext uri="{FF2B5EF4-FFF2-40B4-BE49-F238E27FC236}">
                <a16:creationId xmlns:a16="http://schemas.microsoft.com/office/drawing/2014/main" id="{79AD6582-63DE-F6F6-5266-5C23BFDE4AD9}"/>
              </a:ext>
            </a:extLst>
          </p:cNvPr>
          <p:cNvGrpSpPr/>
          <p:nvPr/>
        </p:nvGrpSpPr>
        <p:grpSpPr>
          <a:xfrm>
            <a:off x="1643299" y="1693825"/>
            <a:ext cx="2965588" cy="799720"/>
            <a:chOff x="0" y="841536"/>
            <a:chExt cx="2965588" cy="799720"/>
          </a:xfrm>
          <a:solidFill>
            <a:schemeClr val="accent5">
              <a:lumMod val="40000"/>
              <a:lumOff val="60000"/>
            </a:schemeClr>
          </a:solidFill>
        </p:grpSpPr>
        <p:sp>
          <p:nvSpPr>
            <p:cNvPr id="7" name="矩形: 圆角 6">
              <a:extLst>
                <a:ext uri="{FF2B5EF4-FFF2-40B4-BE49-F238E27FC236}">
                  <a16:creationId xmlns:a16="http://schemas.microsoft.com/office/drawing/2014/main" id="{5EC5E6E3-1428-8267-E591-1515B1E80D1B}"/>
                </a:ext>
              </a:extLst>
            </p:cNvPr>
            <p:cNvSpPr/>
            <p:nvPr/>
          </p:nvSpPr>
          <p:spPr>
            <a:xfrm>
              <a:off x="0" y="841536"/>
              <a:ext cx="2965588" cy="799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矩形: 圆角 6">
              <a:extLst>
                <a:ext uri="{FF2B5EF4-FFF2-40B4-BE49-F238E27FC236}">
                  <a16:creationId xmlns:a16="http://schemas.microsoft.com/office/drawing/2014/main" id="{8EB7426B-5C5B-9D34-ACCD-26D802500F9D}"/>
                </a:ext>
              </a:extLst>
            </p:cNvPr>
            <p:cNvSpPr txBox="1"/>
            <p:nvPr/>
          </p:nvSpPr>
          <p:spPr>
            <a:xfrm>
              <a:off x="39039" y="880575"/>
              <a:ext cx="2887510" cy="72164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阶段</a:t>
              </a:r>
              <a:r>
                <a:rPr lang="en-US" sz="2400" kern="1200" dirty="0">
                  <a:solidFill>
                    <a:schemeClr val="tx1"/>
                  </a:solidFill>
                </a:rPr>
                <a:t> 1 from 2007</a:t>
              </a:r>
            </a:p>
          </p:txBody>
        </p:sp>
      </p:grpSp>
      <p:grpSp>
        <p:nvGrpSpPr>
          <p:cNvPr id="9" name="组合 8">
            <a:extLst>
              <a:ext uri="{FF2B5EF4-FFF2-40B4-BE49-F238E27FC236}">
                <a16:creationId xmlns:a16="http://schemas.microsoft.com/office/drawing/2014/main" id="{412D5FA0-024E-F9BD-98CD-2143B51C214A}"/>
              </a:ext>
            </a:extLst>
          </p:cNvPr>
          <p:cNvGrpSpPr/>
          <p:nvPr/>
        </p:nvGrpSpPr>
        <p:grpSpPr>
          <a:xfrm>
            <a:off x="4608887" y="2936903"/>
            <a:ext cx="5272158" cy="639776"/>
            <a:chOff x="2965588" y="921509"/>
            <a:chExt cx="5272158" cy="639776"/>
          </a:xfrm>
        </p:grpSpPr>
        <p:sp>
          <p:nvSpPr>
            <p:cNvPr id="10" name="矩形: 圆顶角 9">
              <a:extLst>
                <a:ext uri="{FF2B5EF4-FFF2-40B4-BE49-F238E27FC236}">
                  <a16:creationId xmlns:a16="http://schemas.microsoft.com/office/drawing/2014/main" id="{6FACEBAA-4B3F-AE61-1B90-65F9F07AFAC8}"/>
                </a:ext>
              </a:extLst>
            </p:cNvPr>
            <p:cNvSpPr/>
            <p:nvPr/>
          </p:nvSpPr>
          <p:spPr>
            <a:xfrm rot="5400000">
              <a:off x="5281779" y="-1394682"/>
              <a:ext cx="639776" cy="5272158"/>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 name="矩形: 圆顶角 4">
              <a:extLst>
                <a:ext uri="{FF2B5EF4-FFF2-40B4-BE49-F238E27FC236}">
                  <a16:creationId xmlns:a16="http://schemas.microsoft.com/office/drawing/2014/main" id="{3772240A-B4CC-F148-C14D-F4FA76810D9E}"/>
                </a:ext>
              </a:extLst>
            </p:cNvPr>
            <p:cNvSpPr txBox="1"/>
            <p:nvPr/>
          </p:nvSpPr>
          <p:spPr>
            <a:xfrm>
              <a:off x="2965589" y="952739"/>
              <a:ext cx="5240927" cy="5773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t>External: </a:t>
              </a:r>
              <a:r>
                <a:rPr lang="zh-CN" altLang="en-US" sz="1500" dirty="0"/>
                <a:t>开始服务于合作伙伴</a:t>
              </a:r>
              <a:endParaRPr lang="en-US" sz="1500" kern="1200" dirty="0"/>
            </a:p>
          </p:txBody>
        </p:sp>
      </p:grpSp>
      <p:grpSp>
        <p:nvGrpSpPr>
          <p:cNvPr id="12" name="组合 11">
            <a:extLst>
              <a:ext uri="{FF2B5EF4-FFF2-40B4-BE49-F238E27FC236}">
                <a16:creationId xmlns:a16="http://schemas.microsoft.com/office/drawing/2014/main" id="{2DD795D8-B352-3976-80F6-6D8FFB9B3060}"/>
              </a:ext>
            </a:extLst>
          </p:cNvPr>
          <p:cNvGrpSpPr/>
          <p:nvPr/>
        </p:nvGrpSpPr>
        <p:grpSpPr>
          <a:xfrm>
            <a:off x="1643299" y="2856930"/>
            <a:ext cx="2965588" cy="799720"/>
            <a:chOff x="0" y="841536"/>
            <a:chExt cx="2965588" cy="799720"/>
          </a:xfrm>
          <a:solidFill>
            <a:schemeClr val="accent5">
              <a:lumMod val="40000"/>
              <a:lumOff val="60000"/>
            </a:schemeClr>
          </a:solidFill>
        </p:grpSpPr>
        <p:sp>
          <p:nvSpPr>
            <p:cNvPr id="13" name="矩形: 圆角 12">
              <a:extLst>
                <a:ext uri="{FF2B5EF4-FFF2-40B4-BE49-F238E27FC236}">
                  <a16:creationId xmlns:a16="http://schemas.microsoft.com/office/drawing/2014/main" id="{F64A5617-C84D-5953-8108-B08137BE8840}"/>
                </a:ext>
              </a:extLst>
            </p:cNvPr>
            <p:cNvSpPr/>
            <p:nvPr/>
          </p:nvSpPr>
          <p:spPr>
            <a:xfrm>
              <a:off x="0" y="841536"/>
              <a:ext cx="2965588" cy="799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6">
              <a:extLst>
                <a:ext uri="{FF2B5EF4-FFF2-40B4-BE49-F238E27FC236}">
                  <a16:creationId xmlns:a16="http://schemas.microsoft.com/office/drawing/2014/main" id="{9D621E33-D841-475D-8499-488E42F39F0C}"/>
                </a:ext>
              </a:extLst>
            </p:cNvPr>
            <p:cNvSpPr txBox="1"/>
            <p:nvPr/>
          </p:nvSpPr>
          <p:spPr>
            <a:xfrm>
              <a:off x="39039" y="880575"/>
              <a:ext cx="2887510" cy="72164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阶段</a:t>
              </a:r>
              <a:r>
                <a:rPr lang="en-US" sz="2400" kern="1200" dirty="0">
                  <a:solidFill>
                    <a:schemeClr val="tx1"/>
                  </a:solidFill>
                </a:rPr>
                <a:t> 2 from 2009</a:t>
              </a:r>
            </a:p>
          </p:txBody>
        </p:sp>
      </p:grpSp>
      <p:grpSp>
        <p:nvGrpSpPr>
          <p:cNvPr id="15" name="组合 14">
            <a:extLst>
              <a:ext uri="{FF2B5EF4-FFF2-40B4-BE49-F238E27FC236}">
                <a16:creationId xmlns:a16="http://schemas.microsoft.com/office/drawing/2014/main" id="{F3F4512F-6D97-C1B0-4E77-EE1CE30F80E1}"/>
              </a:ext>
            </a:extLst>
          </p:cNvPr>
          <p:cNvGrpSpPr/>
          <p:nvPr/>
        </p:nvGrpSpPr>
        <p:grpSpPr>
          <a:xfrm>
            <a:off x="4608887" y="4094670"/>
            <a:ext cx="5272158" cy="639776"/>
            <a:chOff x="2965588" y="921509"/>
            <a:chExt cx="5272158" cy="639776"/>
          </a:xfrm>
        </p:grpSpPr>
        <p:sp>
          <p:nvSpPr>
            <p:cNvPr id="16" name="矩形: 圆顶角 15">
              <a:extLst>
                <a:ext uri="{FF2B5EF4-FFF2-40B4-BE49-F238E27FC236}">
                  <a16:creationId xmlns:a16="http://schemas.microsoft.com/office/drawing/2014/main" id="{CF27E3EC-90E8-9407-1698-90F3F9D65CEB}"/>
                </a:ext>
              </a:extLst>
            </p:cNvPr>
            <p:cNvSpPr/>
            <p:nvPr/>
          </p:nvSpPr>
          <p:spPr>
            <a:xfrm rot="5400000">
              <a:off x="5281779" y="-1394682"/>
              <a:ext cx="639776" cy="5272158"/>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 name="矩形: 圆顶角 4">
              <a:extLst>
                <a:ext uri="{FF2B5EF4-FFF2-40B4-BE49-F238E27FC236}">
                  <a16:creationId xmlns:a16="http://schemas.microsoft.com/office/drawing/2014/main" id="{29D96E82-66E0-491B-48AA-7F6997D54C61}"/>
                </a:ext>
              </a:extLst>
            </p:cNvPr>
            <p:cNvSpPr txBox="1"/>
            <p:nvPr/>
          </p:nvSpPr>
          <p:spPr>
            <a:xfrm>
              <a:off x="2965589" y="952739"/>
              <a:ext cx="5240927" cy="5773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t>Financial: </a:t>
              </a:r>
              <a:r>
                <a:rPr lang="zh-CN" altLang="en-US" sz="1500" dirty="0"/>
                <a:t>开始服务金融业务</a:t>
              </a:r>
              <a:endParaRPr lang="en-US" sz="1500" kern="1200" dirty="0"/>
            </a:p>
          </p:txBody>
        </p:sp>
      </p:grpSp>
      <p:grpSp>
        <p:nvGrpSpPr>
          <p:cNvPr id="18" name="组合 17">
            <a:extLst>
              <a:ext uri="{FF2B5EF4-FFF2-40B4-BE49-F238E27FC236}">
                <a16:creationId xmlns:a16="http://schemas.microsoft.com/office/drawing/2014/main" id="{4EDEF260-E5B0-7FA0-E062-19086E063D1E}"/>
              </a:ext>
            </a:extLst>
          </p:cNvPr>
          <p:cNvGrpSpPr/>
          <p:nvPr/>
        </p:nvGrpSpPr>
        <p:grpSpPr>
          <a:xfrm>
            <a:off x="1643299" y="4014697"/>
            <a:ext cx="2965588" cy="799720"/>
            <a:chOff x="0" y="841536"/>
            <a:chExt cx="2965588" cy="799720"/>
          </a:xfrm>
          <a:solidFill>
            <a:schemeClr val="accent5">
              <a:lumMod val="40000"/>
              <a:lumOff val="60000"/>
            </a:schemeClr>
          </a:solidFill>
        </p:grpSpPr>
        <p:sp>
          <p:nvSpPr>
            <p:cNvPr id="19" name="矩形: 圆角 18">
              <a:extLst>
                <a:ext uri="{FF2B5EF4-FFF2-40B4-BE49-F238E27FC236}">
                  <a16:creationId xmlns:a16="http://schemas.microsoft.com/office/drawing/2014/main" id="{15A6E3C2-A414-48DB-800D-E3A8822EA1D0}"/>
                </a:ext>
              </a:extLst>
            </p:cNvPr>
            <p:cNvSpPr/>
            <p:nvPr/>
          </p:nvSpPr>
          <p:spPr>
            <a:xfrm>
              <a:off x="0" y="841536"/>
              <a:ext cx="2965588" cy="799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矩形: 圆角 6">
              <a:extLst>
                <a:ext uri="{FF2B5EF4-FFF2-40B4-BE49-F238E27FC236}">
                  <a16:creationId xmlns:a16="http://schemas.microsoft.com/office/drawing/2014/main" id="{F5BEA1B8-D5B4-CD75-FE7C-07046B1B0E00}"/>
                </a:ext>
              </a:extLst>
            </p:cNvPr>
            <p:cNvSpPr txBox="1"/>
            <p:nvPr/>
          </p:nvSpPr>
          <p:spPr>
            <a:xfrm>
              <a:off x="39039" y="880575"/>
              <a:ext cx="2887510" cy="72164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阶段</a:t>
              </a:r>
              <a:r>
                <a:rPr lang="en-US" sz="2400" kern="1200" dirty="0">
                  <a:solidFill>
                    <a:schemeClr val="tx1"/>
                  </a:solidFill>
                </a:rPr>
                <a:t> 3 from 2014</a:t>
              </a:r>
            </a:p>
          </p:txBody>
        </p:sp>
      </p:grpSp>
      <p:grpSp>
        <p:nvGrpSpPr>
          <p:cNvPr id="21" name="组合 20">
            <a:extLst>
              <a:ext uri="{FF2B5EF4-FFF2-40B4-BE49-F238E27FC236}">
                <a16:creationId xmlns:a16="http://schemas.microsoft.com/office/drawing/2014/main" id="{CFF9A40C-154E-5DCE-A8FD-3B5345A0A3FB}"/>
              </a:ext>
            </a:extLst>
          </p:cNvPr>
          <p:cNvGrpSpPr/>
          <p:nvPr/>
        </p:nvGrpSpPr>
        <p:grpSpPr>
          <a:xfrm>
            <a:off x="4577657" y="5252437"/>
            <a:ext cx="5272158" cy="639776"/>
            <a:chOff x="2965588" y="921509"/>
            <a:chExt cx="5272158" cy="639776"/>
          </a:xfrm>
        </p:grpSpPr>
        <p:sp>
          <p:nvSpPr>
            <p:cNvPr id="22" name="矩形: 圆顶角 21">
              <a:extLst>
                <a:ext uri="{FF2B5EF4-FFF2-40B4-BE49-F238E27FC236}">
                  <a16:creationId xmlns:a16="http://schemas.microsoft.com/office/drawing/2014/main" id="{8C0945D3-2DC2-C00F-30F9-5AC95E196964}"/>
                </a:ext>
              </a:extLst>
            </p:cNvPr>
            <p:cNvSpPr/>
            <p:nvPr/>
          </p:nvSpPr>
          <p:spPr>
            <a:xfrm rot="5400000">
              <a:off x="5281779" y="-1394682"/>
              <a:ext cx="639776" cy="5272158"/>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3" name="矩形: 圆顶角 4">
              <a:extLst>
                <a:ext uri="{FF2B5EF4-FFF2-40B4-BE49-F238E27FC236}">
                  <a16:creationId xmlns:a16="http://schemas.microsoft.com/office/drawing/2014/main" id="{51E74139-08BE-8173-DDBC-F8DE1834105E}"/>
                </a:ext>
              </a:extLst>
            </p:cNvPr>
            <p:cNvSpPr txBox="1"/>
            <p:nvPr/>
          </p:nvSpPr>
          <p:spPr>
            <a:xfrm>
              <a:off x="2965589" y="952739"/>
              <a:ext cx="5240927" cy="57731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1" kern="1200" dirty="0"/>
                <a:t>S</a:t>
              </a:r>
              <a:r>
                <a:rPr lang="en-US" altLang="zh-CN" sz="1500" b="1" kern="1200" dirty="0"/>
                <a:t>caling: </a:t>
              </a:r>
              <a:r>
                <a:rPr lang="zh-CN" altLang="en-US" sz="1500" kern="1200" dirty="0"/>
                <a:t>目标应用到各行各业</a:t>
              </a:r>
              <a:endParaRPr lang="en-US" sz="1500" kern="1200" dirty="0"/>
            </a:p>
          </p:txBody>
        </p:sp>
      </p:grpSp>
      <p:grpSp>
        <p:nvGrpSpPr>
          <p:cNvPr id="24" name="组合 23">
            <a:extLst>
              <a:ext uri="{FF2B5EF4-FFF2-40B4-BE49-F238E27FC236}">
                <a16:creationId xmlns:a16="http://schemas.microsoft.com/office/drawing/2014/main" id="{757DB7E5-6503-2A70-A5EB-F76DB2840B84}"/>
              </a:ext>
            </a:extLst>
          </p:cNvPr>
          <p:cNvGrpSpPr/>
          <p:nvPr/>
        </p:nvGrpSpPr>
        <p:grpSpPr>
          <a:xfrm>
            <a:off x="1612069" y="5172464"/>
            <a:ext cx="2965588" cy="799720"/>
            <a:chOff x="0" y="841536"/>
            <a:chExt cx="2965588" cy="799720"/>
          </a:xfrm>
          <a:solidFill>
            <a:schemeClr val="accent5">
              <a:lumMod val="40000"/>
              <a:lumOff val="60000"/>
            </a:schemeClr>
          </a:solidFill>
        </p:grpSpPr>
        <p:sp>
          <p:nvSpPr>
            <p:cNvPr id="26" name="矩形: 圆角 25">
              <a:extLst>
                <a:ext uri="{FF2B5EF4-FFF2-40B4-BE49-F238E27FC236}">
                  <a16:creationId xmlns:a16="http://schemas.microsoft.com/office/drawing/2014/main" id="{512414EF-7F59-7C21-3802-D517E363A067}"/>
                </a:ext>
              </a:extLst>
            </p:cNvPr>
            <p:cNvSpPr/>
            <p:nvPr/>
          </p:nvSpPr>
          <p:spPr>
            <a:xfrm>
              <a:off x="0" y="841536"/>
              <a:ext cx="2965588" cy="799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矩形: 圆角 6">
              <a:extLst>
                <a:ext uri="{FF2B5EF4-FFF2-40B4-BE49-F238E27FC236}">
                  <a16:creationId xmlns:a16="http://schemas.microsoft.com/office/drawing/2014/main" id="{C7BF4B31-92CB-5890-DBED-41D6CE0900C2}"/>
                </a:ext>
              </a:extLst>
            </p:cNvPr>
            <p:cNvSpPr txBox="1"/>
            <p:nvPr/>
          </p:nvSpPr>
          <p:spPr>
            <a:xfrm>
              <a:off x="39039" y="880575"/>
              <a:ext cx="2887510" cy="72164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dirty="0">
                  <a:solidFill>
                    <a:schemeClr val="tx1"/>
                  </a:solidFill>
                </a:rPr>
                <a:t>阶段</a:t>
              </a:r>
              <a:r>
                <a:rPr lang="en-US" sz="2400" dirty="0">
                  <a:solidFill>
                    <a:schemeClr val="tx1"/>
                  </a:solidFill>
                </a:rPr>
                <a:t> 4 from 2022</a:t>
              </a:r>
              <a:endParaRPr lang="en-US" sz="2400" kern="1200" dirty="0">
                <a:solidFill>
                  <a:schemeClr val="tx1"/>
                </a:solidFill>
              </a:endParaRPr>
            </a:p>
          </p:txBody>
        </p:sp>
      </p:grpSp>
    </p:spTree>
    <p:custDataLst>
      <p:tags r:id="rId1"/>
    </p:custDataLst>
    <p:extLst>
      <p:ext uri="{BB962C8B-B14F-4D97-AF65-F5344CB8AC3E}">
        <p14:creationId xmlns:p14="http://schemas.microsoft.com/office/powerpoint/2010/main" val="264559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en-US" altLang="zh-CN"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TDSQL</a:t>
            </a: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产品矩阵</a:t>
            </a:r>
          </a:p>
        </p:txBody>
      </p:sp>
      <p:pic>
        <p:nvPicPr>
          <p:cNvPr id="25" name="图片 24" descr="图形用户界面, 应用程序, 网站&#10;&#10;描述已自动生成">
            <a:extLst>
              <a:ext uri="{FF2B5EF4-FFF2-40B4-BE49-F238E27FC236}">
                <a16:creationId xmlns:a16="http://schemas.microsoft.com/office/drawing/2014/main" id="{D60D77EA-0610-8282-EA39-0AF4F8C249C8}"/>
              </a:ext>
            </a:extLst>
          </p:cNvPr>
          <p:cNvPicPr>
            <a:picLocks noChangeAspect="1"/>
          </p:cNvPicPr>
          <p:nvPr/>
        </p:nvPicPr>
        <p:blipFill>
          <a:blip r:embed="rId3"/>
          <a:stretch>
            <a:fillRect/>
          </a:stretch>
        </p:blipFill>
        <p:spPr>
          <a:xfrm>
            <a:off x="615042" y="1265828"/>
            <a:ext cx="10616522" cy="4872425"/>
          </a:xfrm>
          <a:prstGeom prst="rect">
            <a:avLst/>
          </a:prstGeom>
        </p:spPr>
      </p:pic>
    </p:spTree>
    <p:custDataLst>
      <p:tags r:id="rId1"/>
    </p:custDataLst>
    <p:extLst>
      <p:ext uri="{BB962C8B-B14F-4D97-AF65-F5344CB8AC3E}">
        <p14:creationId xmlns:p14="http://schemas.microsoft.com/office/powerpoint/2010/main" val="146186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资源 12@500x"/>
          <p:cNvPicPr>
            <a:picLocks noChangeAspect="1"/>
          </p:cNvPicPr>
          <p:nvPr/>
        </p:nvPicPr>
        <p:blipFill>
          <a:blip r:embed="rId3"/>
          <a:stretch>
            <a:fillRect/>
          </a:stretch>
        </p:blipFill>
        <p:spPr>
          <a:xfrm>
            <a:off x="5610860" y="1175385"/>
            <a:ext cx="937895" cy="891540"/>
          </a:xfrm>
          <a:prstGeom prst="rect">
            <a:avLst/>
          </a:prstGeom>
        </p:spPr>
      </p:pic>
      <p:sp>
        <p:nvSpPr>
          <p:cNvPr id="4" name="文本框 3"/>
          <p:cNvSpPr txBox="1"/>
          <p:nvPr/>
        </p:nvSpPr>
        <p:spPr>
          <a:xfrm>
            <a:off x="5425951" y="2270511"/>
            <a:ext cx="1338829" cy="784830"/>
          </a:xfrm>
          <a:prstGeom prst="rect">
            <a:avLst/>
          </a:prstGeom>
          <a:noFill/>
        </p:spPr>
        <p:txBody>
          <a:bodyPr vert="horz" wrap="none" rtlCol="0" anchor="t" anchorCtr="0">
            <a:spAutoFit/>
          </a:bodyPr>
          <a:lstStyle/>
          <a:p>
            <a:pPr algn="ctr"/>
            <a:r>
              <a:rPr kumimoji="1" lang="zh-CN" altLang="en-US" sz="4500" dirty="0">
                <a:solidFill>
                  <a:schemeClr val="bg2"/>
                </a:solidFill>
                <a:latin typeface="腾讯体 W7" panose="020C08030202040F0204" charset="-122"/>
                <a:ea typeface="腾讯体 W7" panose="020C08030202040F0204" charset="-122"/>
                <a:cs typeface="腾讯体 W7" panose="020C08030202040F0204" charset="-122"/>
              </a:rPr>
              <a:t>应用</a:t>
            </a:r>
            <a:endParaRPr kumimoji="1" lang="en-US" sz="4500" dirty="0">
              <a:solidFill>
                <a:schemeClr val="bg2"/>
              </a:solidFill>
              <a:latin typeface="腾讯体 W7" panose="020C08030202040F0204" charset="-122"/>
              <a:ea typeface="腾讯体 W7" panose="020C08030202040F0204" charset="-122"/>
              <a:cs typeface="腾讯体 W7" panose="020C08030202040F0204" charset="-122"/>
            </a:endParaRPr>
          </a:p>
        </p:txBody>
      </p:sp>
      <p:sp>
        <p:nvSpPr>
          <p:cNvPr id="8" name="TextBox 49"/>
          <p:cNvSpPr txBox="1"/>
          <p:nvPr/>
        </p:nvSpPr>
        <p:spPr>
          <a:xfrm>
            <a:off x="4043045" y="3159760"/>
            <a:ext cx="4161790" cy="307340"/>
          </a:xfrm>
          <a:prstGeom prst="rect">
            <a:avLst/>
          </a:prstGeom>
          <a:noFill/>
        </p:spPr>
        <p:txBody>
          <a:bodyPr wrap="square" lIns="0" tIns="0" rIns="0" bIns="0" rtlCol="0">
            <a:spAutoFit/>
          </a:bodyPr>
          <a:lstStyle/>
          <a:p>
            <a:pPr algn="ctr" eaLnBrk="0" hangingPunct="0"/>
            <a:r>
              <a:rPr lang="en-US" altLang="zh-CN" sz="2000" dirty="0">
                <a:solidFill>
                  <a:schemeClr val="bg2"/>
                </a:solidFill>
                <a:latin typeface="腾讯体 W3" panose="020C04030202040F0204" charset="-122"/>
                <a:ea typeface="腾讯体 W3" panose="020C04030202040F0204" charset="-122"/>
                <a:cs typeface="+mn-ea"/>
                <a:sym typeface="+mn-lt"/>
              </a:rPr>
              <a:t>Applications</a:t>
            </a:r>
            <a:endParaRPr lang="zh-CN" altLang="en-US" sz="2000" dirty="0">
              <a:solidFill>
                <a:schemeClr val="bg2"/>
              </a:solidFill>
              <a:latin typeface="腾讯体 W3" panose="020C04030202040F0204" charset="-122"/>
              <a:ea typeface="腾讯体 W3" panose="020C04030202040F0204" charset="-122"/>
              <a:cs typeface="+mn-ea"/>
              <a:sym typeface="+mn-lt"/>
            </a:endParaRPr>
          </a:p>
        </p:txBody>
      </p:sp>
      <p:sp>
        <p:nvSpPr>
          <p:cNvPr id="6" name="文本框 5"/>
          <p:cNvSpPr txBox="1"/>
          <p:nvPr/>
        </p:nvSpPr>
        <p:spPr>
          <a:xfrm>
            <a:off x="5693410" y="1369695"/>
            <a:ext cx="767715" cy="583565"/>
          </a:xfrm>
          <a:prstGeom prst="rect">
            <a:avLst/>
          </a:prstGeom>
          <a:noFill/>
        </p:spPr>
        <p:txBody>
          <a:bodyPr wrap="square" rtlCol="0">
            <a:spAutoFit/>
            <a:scene3d>
              <a:camera prst="orthographicFront"/>
              <a:lightRig rig="threePt" dir="t"/>
            </a:scene3d>
          </a:bodyPr>
          <a:lstStyle/>
          <a:p>
            <a:pPr algn="ctr"/>
            <a:r>
              <a:rPr lang="en-US" altLang="zh-CN" sz="3200" b="1" dirty="0">
                <a:solidFill>
                  <a:schemeClr val="bg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Impact" panose="020B0806030902050204" pitchFamily="34" charset="0"/>
                <a:sym typeface="+mn-ea"/>
              </a:rPr>
              <a:t>02</a:t>
            </a:r>
          </a:p>
        </p:txBody>
      </p:sp>
    </p:spTree>
    <p:custDataLst>
      <p:tags r:id="rId1"/>
    </p:custDataLst>
    <p:extLst>
      <p:ext uri="{BB962C8B-B14F-4D97-AF65-F5344CB8AC3E}">
        <p14:creationId xmlns:p14="http://schemas.microsoft.com/office/powerpoint/2010/main" val="4854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大规模应用场景</a:t>
            </a:r>
          </a:p>
        </p:txBody>
      </p:sp>
      <p:grpSp>
        <p:nvGrpSpPr>
          <p:cNvPr id="25" name="组合 24">
            <a:extLst>
              <a:ext uri="{FF2B5EF4-FFF2-40B4-BE49-F238E27FC236}">
                <a16:creationId xmlns:a16="http://schemas.microsoft.com/office/drawing/2014/main" id="{B3F42386-BA29-B47E-1B9B-D2B5B1ABD747}"/>
              </a:ext>
            </a:extLst>
          </p:cNvPr>
          <p:cNvGrpSpPr/>
          <p:nvPr/>
        </p:nvGrpSpPr>
        <p:grpSpPr>
          <a:xfrm>
            <a:off x="3428600" y="4747859"/>
            <a:ext cx="2267809" cy="793232"/>
            <a:chOff x="784149" y="4084347"/>
            <a:chExt cx="2267809" cy="793232"/>
          </a:xfrm>
        </p:grpSpPr>
        <p:sp>
          <p:nvSpPr>
            <p:cNvPr id="28" name="文本框 27">
              <a:extLst>
                <a:ext uri="{FF2B5EF4-FFF2-40B4-BE49-F238E27FC236}">
                  <a16:creationId xmlns:a16="http://schemas.microsoft.com/office/drawing/2014/main" id="{E8142984-40ED-710A-C543-B7D52EB4F6FF}"/>
                </a:ext>
              </a:extLst>
            </p:cNvPr>
            <p:cNvSpPr txBox="1"/>
            <p:nvPr/>
          </p:nvSpPr>
          <p:spPr>
            <a:xfrm>
              <a:off x="784150" y="4084347"/>
              <a:ext cx="226780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016EFF"/>
                  </a:solidFill>
                  <a:effectLst/>
                  <a:uLnTx/>
                  <a:uFillTx/>
                  <a:latin typeface="DIN Alternate" panose="020B0500000000000000" pitchFamily="34" charset="0"/>
                  <a:ea typeface="PingFang SC" panose="020B0400000000000000" pitchFamily="34" charset="-122"/>
                  <a:cs typeface="+mn-cs"/>
                </a:rPr>
                <a:t>1,000,000</a:t>
              </a:r>
              <a:r>
                <a:rPr kumimoji="0" lang="zh-CN" altLang="en-US" sz="3200" b="1" i="0" u="none" strike="noStrike" kern="1200" cap="none" spc="0" normalizeH="0" baseline="0" noProof="0" dirty="0">
                  <a:ln>
                    <a:noFill/>
                  </a:ln>
                  <a:solidFill>
                    <a:srgbClr val="016EFF"/>
                  </a:solidFill>
                  <a:effectLst/>
                  <a:uLnTx/>
                  <a:uFillTx/>
                  <a:latin typeface="DIN Alternate" panose="020B0500000000000000" pitchFamily="34" charset="0"/>
                  <a:ea typeface="PingFang SC" panose="020B0400000000000000" pitchFamily="34" charset="-122"/>
                  <a:cs typeface="+mn-cs"/>
                </a:rPr>
                <a:t> </a:t>
              </a:r>
              <a:r>
                <a:rPr kumimoji="0" lang="en-US" altLang="zh-CN" sz="1600" b="1" i="0" u="none" strike="noStrike" kern="1200" cap="none" spc="0" normalizeH="0" baseline="0" noProof="0" dirty="0">
                  <a:ln>
                    <a:noFill/>
                  </a:ln>
                  <a:solidFill>
                    <a:srgbClr val="016EFF"/>
                  </a:solidFill>
                  <a:effectLst/>
                  <a:uLnTx/>
                  <a:uFillTx/>
                  <a:latin typeface="DIN Alternate" panose="020B0500000000000000" pitchFamily="34" charset="0"/>
                  <a:ea typeface="PingFang SC" panose="020B0400000000000000" pitchFamily="34" charset="-122"/>
                  <a:cs typeface="+mn-cs"/>
                </a:rPr>
                <a:t>+</a:t>
              </a:r>
              <a:endParaRPr kumimoji="1" lang="zh-CN" altLang="en-US" sz="1600" b="0" i="0" u="none" strike="noStrike" kern="1200" cap="none" spc="0" normalizeH="0" baseline="0" noProof="0" dirty="0">
                <a:ln>
                  <a:noFill/>
                </a:ln>
                <a:solidFill>
                  <a:srgbClr val="016EFF"/>
                </a:solidFill>
                <a:effectLst/>
                <a:uLnTx/>
                <a:uFillTx/>
                <a:latin typeface="Arial"/>
                <a:ea typeface="微软雅黑"/>
                <a:cs typeface="+mn-cs"/>
              </a:endParaRPr>
            </a:p>
          </p:txBody>
        </p:sp>
        <p:sp>
          <p:nvSpPr>
            <p:cNvPr id="29" name="文本框 28">
              <a:extLst>
                <a:ext uri="{FF2B5EF4-FFF2-40B4-BE49-F238E27FC236}">
                  <a16:creationId xmlns:a16="http://schemas.microsoft.com/office/drawing/2014/main" id="{F86FC187-EB77-7027-B2F1-5CFBCE73AF09}"/>
                </a:ext>
              </a:extLst>
            </p:cNvPr>
            <p:cNvSpPr txBox="1"/>
            <p:nvPr/>
          </p:nvSpPr>
          <p:spPr>
            <a:xfrm>
              <a:off x="784149" y="4600580"/>
              <a:ext cx="1903586" cy="276999"/>
            </a:xfrm>
            <a:prstGeom prst="rect">
              <a:avLst/>
            </a:prstGeom>
            <a:noFill/>
          </p:spPr>
          <p:txBody>
            <a:bodyPr wrap="square" rtlCol="0">
              <a:spAutoFit/>
            </a:bodyPr>
            <a:lstStyle/>
            <a:p>
              <a:pPr lvl="0" defTabSz="914400">
                <a:defRPr/>
              </a:pPr>
              <a:r>
                <a:rPr lang="zh-CN" altLang="en-US" sz="1200" dirty="0">
                  <a:solidFill>
                    <a:srgbClr val="787878"/>
                  </a:solidFill>
                  <a:latin typeface="Microsoft YaHei Light" panose="020B0502040204020203" pitchFamily="34" charset="-122"/>
                  <a:ea typeface="Microsoft YaHei Light" panose="020B0502040204020203" pitchFamily="34" charset="-122"/>
                </a:rPr>
                <a:t>腾讯云数据库核</a:t>
              </a:r>
              <a:endParaRPr kumimoji="0" lang="en-US" altLang="zh-CN" sz="1200" b="0" i="0" u="none" strike="noStrike" kern="1200" cap="none" spc="0" normalizeH="0" baseline="0" noProof="0" dirty="0">
                <a:ln>
                  <a:noFill/>
                </a:ln>
                <a:solidFill>
                  <a:srgbClr val="787878"/>
                </a:solidFill>
                <a:effectLst/>
                <a:uLnTx/>
                <a:uFillTx/>
                <a:latin typeface="Microsoft YaHei Light" panose="020B0502040204020203" pitchFamily="34" charset="-122"/>
                <a:ea typeface="Microsoft YaHei Light" panose="020B0502040204020203" pitchFamily="34" charset="-122"/>
                <a:cs typeface="+mn-cs"/>
              </a:endParaRPr>
            </a:p>
          </p:txBody>
        </p:sp>
      </p:grpSp>
      <p:grpSp>
        <p:nvGrpSpPr>
          <p:cNvPr id="30" name="组合 29">
            <a:extLst>
              <a:ext uri="{FF2B5EF4-FFF2-40B4-BE49-F238E27FC236}">
                <a16:creationId xmlns:a16="http://schemas.microsoft.com/office/drawing/2014/main" id="{F7FC0362-B912-C887-FB66-13471E51FAE2}"/>
              </a:ext>
            </a:extLst>
          </p:cNvPr>
          <p:cNvGrpSpPr/>
          <p:nvPr/>
        </p:nvGrpSpPr>
        <p:grpSpPr>
          <a:xfrm>
            <a:off x="6182910" y="4720642"/>
            <a:ext cx="2252283" cy="793232"/>
            <a:chOff x="799674" y="5288116"/>
            <a:chExt cx="2252283" cy="793232"/>
          </a:xfrm>
        </p:grpSpPr>
        <p:sp>
          <p:nvSpPr>
            <p:cNvPr id="31" name="文本框 30">
              <a:extLst>
                <a:ext uri="{FF2B5EF4-FFF2-40B4-BE49-F238E27FC236}">
                  <a16:creationId xmlns:a16="http://schemas.microsoft.com/office/drawing/2014/main" id="{7BDD66DE-F464-C3BF-8DFB-628FB629E6E7}"/>
                </a:ext>
              </a:extLst>
            </p:cNvPr>
            <p:cNvSpPr txBox="1"/>
            <p:nvPr/>
          </p:nvSpPr>
          <p:spPr>
            <a:xfrm>
              <a:off x="799676" y="5288116"/>
              <a:ext cx="147972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016EFF"/>
                  </a:solidFill>
                  <a:effectLst/>
                  <a:uLnTx/>
                  <a:uFillTx/>
                  <a:latin typeface="DIN Alternate" panose="020B0500000000000000" pitchFamily="34" charset="0"/>
                  <a:ea typeface="PingFang SC" panose="020B0400000000000000" pitchFamily="34" charset="-122"/>
                  <a:cs typeface="+mn-cs"/>
                </a:rPr>
                <a:t>100 </a:t>
              </a:r>
              <a:r>
                <a:rPr lang="en-US" altLang="zh-CN" sz="1600" b="1" dirty="0">
                  <a:solidFill>
                    <a:srgbClr val="016EFF"/>
                  </a:solidFill>
                  <a:latin typeface="DIN Alternate" panose="020B0500000000000000" pitchFamily="34" charset="0"/>
                  <a:ea typeface="PingFang SC" panose="020B0400000000000000" pitchFamily="34" charset="-122"/>
                </a:rPr>
                <a:t>+</a:t>
              </a:r>
              <a:r>
                <a:rPr kumimoji="0" lang="zh-CN" altLang="en-US" sz="3200" b="1" i="0" u="none" strike="noStrike" kern="1200" cap="none" spc="0" normalizeH="0" baseline="0" noProof="0" dirty="0">
                  <a:ln>
                    <a:noFill/>
                  </a:ln>
                  <a:solidFill>
                    <a:srgbClr val="016EFF"/>
                  </a:solidFill>
                  <a:effectLst/>
                  <a:uLnTx/>
                  <a:uFillTx/>
                  <a:latin typeface="DIN Alternate" panose="020B0500000000000000" pitchFamily="34" charset="0"/>
                  <a:ea typeface="PingFang SC" panose="020B0400000000000000" pitchFamily="34" charset="-122"/>
                  <a:cs typeface="+mn-cs"/>
                </a:rPr>
                <a:t> </a:t>
              </a:r>
              <a:r>
                <a:rPr kumimoji="0" lang="en-US" altLang="zh-CN" sz="1600" b="1" i="0" u="none" strike="noStrike" kern="1200" cap="none" spc="0" normalizeH="0" baseline="0" noProof="0" dirty="0">
                  <a:ln>
                    <a:noFill/>
                  </a:ln>
                  <a:solidFill>
                    <a:srgbClr val="016EFF"/>
                  </a:solidFill>
                  <a:effectLst/>
                  <a:uLnTx/>
                  <a:uFillTx/>
                  <a:latin typeface="DIN Alternate" panose="020B0500000000000000" pitchFamily="34" charset="0"/>
                  <a:ea typeface="PingFang SC" panose="020B0400000000000000" pitchFamily="34" charset="-122"/>
                  <a:cs typeface="+mn-cs"/>
                </a:rPr>
                <a:t>PB</a:t>
              </a:r>
              <a:endParaRPr kumimoji="1" lang="zh-CN" altLang="en-US" sz="1600" b="0" i="0" u="none" strike="noStrike" kern="1200" cap="none" spc="0" normalizeH="0" baseline="0" noProof="0" dirty="0">
                <a:ln>
                  <a:noFill/>
                </a:ln>
                <a:solidFill>
                  <a:srgbClr val="016EFF"/>
                </a:solidFill>
                <a:effectLst/>
                <a:uLnTx/>
                <a:uFillTx/>
                <a:latin typeface="Arial"/>
                <a:ea typeface="微软雅黑"/>
                <a:cs typeface="+mn-cs"/>
              </a:endParaRPr>
            </a:p>
          </p:txBody>
        </p:sp>
        <p:sp>
          <p:nvSpPr>
            <p:cNvPr id="32" name="文本框 31">
              <a:extLst>
                <a:ext uri="{FF2B5EF4-FFF2-40B4-BE49-F238E27FC236}">
                  <a16:creationId xmlns:a16="http://schemas.microsoft.com/office/drawing/2014/main" id="{CD67FD10-79EE-1F2A-5809-D28EF4B3BE9E}"/>
                </a:ext>
              </a:extLst>
            </p:cNvPr>
            <p:cNvSpPr txBox="1"/>
            <p:nvPr/>
          </p:nvSpPr>
          <p:spPr>
            <a:xfrm>
              <a:off x="799674" y="5804349"/>
              <a:ext cx="2252283" cy="276999"/>
            </a:xfrm>
            <a:prstGeom prst="rect">
              <a:avLst/>
            </a:prstGeom>
            <a:noFill/>
          </p:spPr>
          <p:txBody>
            <a:bodyPr wrap="square" rtlCol="0">
              <a:spAutoFit/>
            </a:bodyPr>
            <a:lstStyle/>
            <a:p>
              <a:pPr lvl="0" defTabSz="914400">
                <a:defRPr/>
              </a:pPr>
              <a:r>
                <a:rPr lang="zh-CN" altLang="en-US" sz="1200" dirty="0">
                  <a:solidFill>
                    <a:srgbClr val="787878"/>
                  </a:solidFill>
                  <a:latin typeface="Microsoft YaHei Light" panose="020B0502040204020203" pitchFamily="34" charset="-122"/>
                  <a:ea typeface="Microsoft YaHei Light" panose="020B0502040204020203" pitchFamily="34" charset="-122"/>
                </a:rPr>
                <a:t>腾讯云计费存储</a:t>
              </a:r>
              <a:endParaRPr kumimoji="0" lang="zh-CN" altLang="en-US" sz="1200" b="0" i="0" u="none" strike="noStrike" kern="1200" cap="none" spc="0" normalizeH="0" baseline="0" noProof="0" dirty="0">
                <a:ln>
                  <a:noFill/>
                </a:ln>
                <a:solidFill>
                  <a:srgbClr val="787878"/>
                </a:solidFill>
                <a:effectLst/>
                <a:uLnTx/>
                <a:uFillTx/>
                <a:latin typeface="Microsoft YaHei Light" panose="020B0502040204020203" pitchFamily="34" charset="-122"/>
                <a:ea typeface="Microsoft YaHei Light" panose="020B0502040204020203" pitchFamily="34" charset="-122"/>
                <a:cs typeface="+mn-cs"/>
              </a:endParaRPr>
            </a:p>
          </p:txBody>
        </p:sp>
      </p:grpSp>
      <p:pic>
        <p:nvPicPr>
          <p:cNvPr id="33" name="图片 32" descr="图标&#10;&#10;描述已自动生成">
            <a:extLst>
              <a:ext uri="{FF2B5EF4-FFF2-40B4-BE49-F238E27FC236}">
                <a16:creationId xmlns:a16="http://schemas.microsoft.com/office/drawing/2014/main" id="{597553FD-C346-B8BB-5E1F-86F8B91041B2}"/>
              </a:ext>
            </a:extLst>
          </p:cNvPr>
          <p:cNvPicPr>
            <a:picLocks noChangeAspect="1"/>
          </p:cNvPicPr>
          <p:nvPr/>
        </p:nvPicPr>
        <p:blipFill>
          <a:blip r:embed="rId3"/>
          <a:stretch>
            <a:fillRect/>
          </a:stretch>
        </p:blipFill>
        <p:spPr>
          <a:xfrm>
            <a:off x="3916770" y="2983522"/>
            <a:ext cx="869384" cy="702462"/>
          </a:xfrm>
          <a:prstGeom prst="rect">
            <a:avLst/>
          </a:prstGeom>
        </p:spPr>
      </p:pic>
      <p:pic>
        <p:nvPicPr>
          <p:cNvPr id="34" name="图片 33" descr="图片包含 人, 女孩, 年轻, 小&#10;&#10;描述已自动生成">
            <a:extLst>
              <a:ext uri="{FF2B5EF4-FFF2-40B4-BE49-F238E27FC236}">
                <a16:creationId xmlns:a16="http://schemas.microsoft.com/office/drawing/2014/main" id="{E005DD75-F15E-F4EF-49EC-DFC1381636D8}"/>
              </a:ext>
            </a:extLst>
          </p:cNvPr>
          <p:cNvPicPr>
            <a:picLocks noChangeAspect="1"/>
          </p:cNvPicPr>
          <p:nvPr/>
        </p:nvPicPr>
        <p:blipFill>
          <a:blip r:embed="rId4"/>
          <a:stretch>
            <a:fillRect/>
          </a:stretch>
        </p:blipFill>
        <p:spPr>
          <a:xfrm>
            <a:off x="6313421" y="2948299"/>
            <a:ext cx="767650" cy="767650"/>
          </a:xfrm>
          <a:prstGeom prst="rect">
            <a:avLst/>
          </a:prstGeom>
        </p:spPr>
      </p:pic>
      <p:pic>
        <p:nvPicPr>
          <p:cNvPr id="35" name="Picture 1">
            <a:extLst>
              <a:ext uri="{FF2B5EF4-FFF2-40B4-BE49-F238E27FC236}">
                <a16:creationId xmlns:a16="http://schemas.microsoft.com/office/drawing/2014/main" id="{32984F69-2DF2-88B9-76BD-761638B5EF1E}"/>
              </a:ext>
            </a:extLst>
          </p:cNvPr>
          <p:cNvPicPr>
            <a:picLocks noChangeAspect="1"/>
          </p:cNvPicPr>
          <p:nvPr/>
        </p:nvPicPr>
        <p:blipFill>
          <a:blip r:embed="rId5"/>
          <a:stretch>
            <a:fillRect/>
          </a:stretch>
        </p:blipFill>
        <p:spPr>
          <a:xfrm>
            <a:off x="1423857" y="2806040"/>
            <a:ext cx="1233789" cy="951932"/>
          </a:xfrm>
          <a:prstGeom prst="rect">
            <a:avLst/>
          </a:prstGeom>
        </p:spPr>
      </p:pic>
      <p:grpSp>
        <p:nvGrpSpPr>
          <p:cNvPr id="36" name="Group 27">
            <a:extLst>
              <a:ext uri="{FF2B5EF4-FFF2-40B4-BE49-F238E27FC236}">
                <a16:creationId xmlns:a16="http://schemas.microsoft.com/office/drawing/2014/main" id="{CFA81026-C7D1-77D2-A10D-7865E99549B0}"/>
              </a:ext>
            </a:extLst>
          </p:cNvPr>
          <p:cNvGrpSpPr/>
          <p:nvPr/>
        </p:nvGrpSpPr>
        <p:grpSpPr>
          <a:xfrm>
            <a:off x="1209121" y="1606883"/>
            <a:ext cx="1593114" cy="794092"/>
            <a:chOff x="26" y="0"/>
            <a:chExt cx="2537073" cy="777600"/>
          </a:xfrm>
        </p:grpSpPr>
        <p:sp>
          <p:nvSpPr>
            <p:cNvPr id="37" name="Rectangle 28">
              <a:extLst>
                <a:ext uri="{FF2B5EF4-FFF2-40B4-BE49-F238E27FC236}">
                  <a16:creationId xmlns:a16="http://schemas.microsoft.com/office/drawing/2014/main" id="{409B6201-99DB-A6C0-D774-DE2E5C0CDFE2}"/>
                </a:ext>
              </a:extLst>
            </p:cNvPr>
            <p:cNvSpPr/>
            <p:nvPr/>
          </p:nvSpPr>
          <p:spPr>
            <a:xfrm>
              <a:off x="26" y="0"/>
              <a:ext cx="2537073" cy="777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8" name="TextBox 29">
              <a:extLst>
                <a:ext uri="{FF2B5EF4-FFF2-40B4-BE49-F238E27FC236}">
                  <a16:creationId xmlns:a16="http://schemas.microsoft.com/office/drawing/2014/main" id="{27AAE0D1-DA08-35E3-7A6C-D08A2F8A76E7}"/>
                </a:ext>
              </a:extLst>
            </p:cNvPr>
            <p:cNvSpPr txBox="1"/>
            <p:nvPr/>
          </p:nvSpPr>
          <p:spPr>
            <a:xfrm>
              <a:off x="26" y="0"/>
              <a:ext cx="2537073" cy="777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金融</a:t>
              </a:r>
              <a:endParaRPr lang="en-US" sz="2400" kern="1200" dirty="0"/>
            </a:p>
          </p:txBody>
        </p:sp>
      </p:grpSp>
      <p:grpSp>
        <p:nvGrpSpPr>
          <p:cNvPr id="39" name="Group 30">
            <a:extLst>
              <a:ext uri="{FF2B5EF4-FFF2-40B4-BE49-F238E27FC236}">
                <a16:creationId xmlns:a16="http://schemas.microsoft.com/office/drawing/2014/main" id="{C9DD4EFB-8A55-F933-3429-171D83BB33F3}"/>
              </a:ext>
            </a:extLst>
          </p:cNvPr>
          <p:cNvGrpSpPr/>
          <p:nvPr/>
        </p:nvGrpSpPr>
        <p:grpSpPr>
          <a:xfrm>
            <a:off x="3554905" y="1606883"/>
            <a:ext cx="1593114" cy="794092"/>
            <a:chOff x="26" y="0"/>
            <a:chExt cx="2537073" cy="777600"/>
          </a:xfrm>
        </p:grpSpPr>
        <p:sp>
          <p:nvSpPr>
            <p:cNvPr id="40" name="Rectangle 31">
              <a:extLst>
                <a:ext uri="{FF2B5EF4-FFF2-40B4-BE49-F238E27FC236}">
                  <a16:creationId xmlns:a16="http://schemas.microsoft.com/office/drawing/2014/main" id="{EEC94C5E-7D64-69DE-9E45-001B27327F4B}"/>
                </a:ext>
              </a:extLst>
            </p:cNvPr>
            <p:cNvSpPr/>
            <p:nvPr/>
          </p:nvSpPr>
          <p:spPr>
            <a:xfrm>
              <a:off x="26" y="0"/>
              <a:ext cx="2537073" cy="777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TextBox 32">
              <a:extLst>
                <a:ext uri="{FF2B5EF4-FFF2-40B4-BE49-F238E27FC236}">
                  <a16:creationId xmlns:a16="http://schemas.microsoft.com/office/drawing/2014/main" id="{BF3102E9-0865-53F1-B33D-EA373E92C92E}"/>
                </a:ext>
              </a:extLst>
            </p:cNvPr>
            <p:cNvSpPr txBox="1"/>
            <p:nvPr/>
          </p:nvSpPr>
          <p:spPr>
            <a:xfrm>
              <a:off x="26" y="0"/>
              <a:ext cx="2537073" cy="777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社交</a:t>
              </a:r>
              <a:endParaRPr lang="en-US" sz="2400" kern="1200" dirty="0"/>
            </a:p>
          </p:txBody>
        </p:sp>
      </p:grpSp>
      <p:grpSp>
        <p:nvGrpSpPr>
          <p:cNvPr id="42" name="Group 33">
            <a:extLst>
              <a:ext uri="{FF2B5EF4-FFF2-40B4-BE49-F238E27FC236}">
                <a16:creationId xmlns:a16="http://schemas.microsoft.com/office/drawing/2014/main" id="{59DEE878-A593-DE58-2431-980B7B0E3406}"/>
              </a:ext>
            </a:extLst>
          </p:cNvPr>
          <p:cNvGrpSpPr/>
          <p:nvPr/>
        </p:nvGrpSpPr>
        <p:grpSpPr>
          <a:xfrm>
            <a:off x="5900689" y="1606883"/>
            <a:ext cx="1593114" cy="794092"/>
            <a:chOff x="26" y="0"/>
            <a:chExt cx="2537073" cy="777600"/>
          </a:xfrm>
        </p:grpSpPr>
        <p:sp>
          <p:nvSpPr>
            <p:cNvPr id="43" name="Rectangle 34">
              <a:extLst>
                <a:ext uri="{FF2B5EF4-FFF2-40B4-BE49-F238E27FC236}">
                  <a16:creationId xmlns:a16="http://schemas.microsoft.com/office/drawing/2014/main" id="{C4AD04B2-1149-4E1F-2793-B43E10F03573}"/>
                </a:ext>
              </a:extLst>
            </p:cNvPr>
            <p:cNvSpPr/>
            <p:nvPr/>
          </p:nvSpPr>
          <p:spPr>
            <a:xfrm>
              <a:off x="26" y="0"/>
              <a:ext cx="2537073" cy="777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TextBox 35">
              <a:extLst>
                <a:ext uri="{FF2B5EF4-FFF2-40B4-BE49-F238E27FC236}">
                  <a16:creationId xmlns:a16="http://schemas.microsoft.com/office/drawing/2014/main" id="{36F5EBC8-00BC-F9A0-5BD8-6AE2FD90258B}"/>
                </a:ext>
              </a:extLst>
            </p:cNvPr>
            <p:cNvSpPr txBox="1"/>
            <p:nvPr/>
          </p:nvSpPr>
          <p:spPr>
            <a:xfrm>
              <a:off x="26" y="0"/>
              <a:ext cx="2537073" cy="777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dirty="0"/>
                <a:t>游戏</a:t>
              </a:r>
              <a:endParaRPr lang="en-US" sz="2400" kern="1200" dirty="0"/>
            </a:p>
          </p:txBody>
        </p:sp>
      </p:grpSp>
      <p:grpSp>
        <p:nvGrpSpPr>
          <p:cNvPr id="45" name="Group 36">
            <a:extLst>
              <a:ext uri="{FF2B5EF4-FFF2-40B4-BE49-F238E27FC236}">
                <a16:creationId xmlns:a16="http://schemas.microsoft.com/office/drawing/2014/main" id="{BF7B9CE8-BFC3-5D04-6F39-CAB3F2A934BF}"/>
              </a:ext>
            </a:extLst>
          </p:cNvPr>
          <p:cNvGrpSpPr/>
          <p:nvPr/>
        </p:nvGrpSpPr>
        <p:grpSpPr>
          <a:xfrm>
            <a:off x="8528638" y="1606883"/>
            <a:ext cx="1593114" cy="794092"/>
            <a:chOff x="26" y="0"/>
            <a:chExt cx="2537073" cy="777600"/>
          </a:xfrm>
        </p:grpSpPr>
        <p:sp>
          <p:nvSpPr>
            <p:cNvPr id="46" name="Rectangle 37">
              <a:extLst>
                <a:ext uri="{FF2B5EF4-FFF2-40B4-BE49-F238E27FC236}">
                  <a16:creationId xmlns:a16="http://schemas.microsoft.com/office/drawing/2014/main" id="{570EA443-5E69-B0F3-8C8D-DB6F64F1AFB1}"/>
                </a:ext>
              </a:extLst>
            </p:cNvPr>
            <p:cNvSpPr/>
            <p:nvPr/>
          </p:nvSpPr>
          <p:spPr>
            <a:xfrm>
              <a:off x="26" y="0"/>
              <a:ext cx="2537073" cy="777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TextBox 38">
              <a:extLst>
                <a:ext uri="{FF2B5EF4-FFF2-40B4-BE49-F238E27FC236}">
                  <a16:creationId xmlns:a16="http://schemas.microsoft.com/office/drawing/2014/main" id="{76AFEE3A-28E9-20FB-402C-494C1D2EFA0C}"/>
                </a:ext>
              </a:extLst>
            </p:cNvPr>
            <p:cNvSpPr txBox="1"/>
            <p:nvPr/>
          </p:nvSpPr>
          <p:spPr>
            <a:xfrm>
              <a:off x="26" y="0"/>
              <a:ext cx="2537073" cy="777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dirty="0"/>
                <a:t>视频</a:t>
              </a:r>
              <a:endParaRPr lang="en-US" sz="2400" kern="1200" dirty="0"/>
            </a:p>
          </p:txBody>
        </p:sp>
      </p:grpSp>
      <p:cxnSp>
        <p:nvCxnSpPr>
          <p:cNvPr id="48" name="直线连接符 8">
            <a:extLst>
              <a:ext uri="{FF2B5EF4-FFF2-40B4-BE49-F238E27FC236}">
                <a16:creationId xmlns:a16="http://schemas.microsoft.com/office/drawing/2014/main" id="{6EF3C642-E488-5241-CA18-9C2CDFAD6535}"/>
              </a:ext>
            </a:extLst>
          </p:cNvPr>
          <p:cNvCxnSpPr>
            <a:cxnSpLocks/>
          </p:cNvCxnSpPr>
          <p:nvPr/>
        </p:nvCxnSpPr>
        <p:spPr>
          <a:xfrm>
            <a:off x="932519" y="4441575"/>
            <a:ext cx="9527780" cy="0"/>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图片 48" descr="徽标&#10;&#10;描述已自动生成">
            <a:extLst>
              <a:ext uri="{FF2B5EF4-FFF2-40B4-BE49-F238E27FC236}">
                <a16:creationId xmlns:a16="http://schemas.microsoft.com/office/drawing/2014/main" id="{28DC33B1-F5B4-21E1-9C70-D441AB03A9B6}"/>
              </a:ext>
            </a:extLst>
          </p:cNvPr>
          <p:cNvPicPr>
            <a:picLocks noChangeAspect="1"/>
          </p:cNvPicPr>
          <p:nvPr/>
        </p:nvPicPr>
        <p:blipFill>
          <a:blip r:embed="rId6"/>
          <a:stretch>
            <a:fillRect/>
          </a:stretch>
        </p:blipFill>
        <p:spPr>
          <a:xfrm>
            <a:off x="8392732" y="2882124"/>
            <a:ext cx="2067567" cy="900000"/>
          </a:xfrm>
          <a:prstGeom prst="rect">
            <a:avLst/>
          </a:prstGeom>
        </p:spPr>
      </p:pic>
    </p:spTree>
    <p:custDataLst>
      <p:tags r:id="rId1"/>
    </p:custDataLst>
    <p:extLst>
      <p:ext uri="{BB962C8B-B14F-4D97-AF65-F5344CB8AC3E}">
        <p14:creationId xmlns:p14="http://schemas.microsoft.com/office/powerpoint/2010/main" val="284114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50875" y="467360"/>
            <a:ext cx="5951855" cy="583565"/>
          </a:xfrm>
          <a:prstGeom prst="rect">
            <a:avLst/>
          </a:prstGeom>
        </p:spPr>
        <p:txBody>
          <a:bodyPr vert="horz" lIns="0" tIns="0" rIns="0" bIns="0" rtlCol="0" anchor="ctr"/>
          <a:lstStyle>
            <a:lvl1pPr algn="l" defTabSz="685800" rtl="0" eaLnBrk="1" latinLnBrk="0" hangingPunct="1">
              <a:lnSpc>
                <a:spcPct val="90000"/>
              </a:lnSpc>
              <a:spcBef>
                <a:spcPct val="0"/>
              </a:spcBef>
              <a:buNone/>
              <a:defRPr lang="zh-CN" altLang="en-US" sz="1915" b="1" i="0" kern="1200" dirty="0">
                <a:gradFill flip="none" rotWithShape="1">
                  <a:gsLst>
                    <a:gs pos="100000">
                      <a:srgbClr val="00CDDD"/>
                    </a:gs>
                    <a:gs pos="0">
                      <a:srgbClr val="0950F9"/>
                    </a:gs>
                  </a:gsLst>
                  <a:lin ang="2700000" scaled="1"/>
                  <a:tileRect/>
                </a:gradFill>
                <a:latin typeface="微软雅黑" panose="020B0503020204020204" charset="-122"/>
                <a:ea typeface="微软雅黑" panose="020B0503020204020204"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1" lang="zh-CN" altLang="en-US" sz="2800" i="0" u="none" strike="noStrike" kern="1200" cap="none" spc="0" normalizeH="0" baseline="0" noProof="0" dirty="0">
                <a:ln>
                  <a:noFill/>
                </a:ln>
                <a:solidFill>
                  <a:srgbClr val="0071FF"/>
                </a:solidFill>
                <a:effectLst/>
                <a:uLnTx/>
                <a:uFillTx/>
                <a:latin typeface="腾讯体 W7" panose="020C08030202040F0204" charset="-122"/>
                <a:ea typeface="腾讯体 W7" panose="020C08030202040F0204" charset="-122"/>
                <a:cs typeface="腾讯体 W7" panose="020C08030202040F0204" charset="-122"/>
              </a:rPr>
              <a:t>典型应用</a:t>
            </a:r>
          </a:p>
        </p:txBody>
      </p:sp>
      <p:sp>
        <p:nvSpPr>
          <p:cNvPr id="2" name="圆角矩形 43">
            <a:extLst>
              <a:ext uri="{FF2B5EF4-FFF2-40B4-BE49-F238E27FC236}">
                <a16:creationId xmlns:a16="http://schemas.microsoft.com/office/drawing/2014/main" id="{E4D66F02-F48A-77D5-219F-14010A67B5DE}"/>
              </a:ext>
            </a:extLst>
          </p:cNvPr>
          <p:cNvSpPr/>
          <p:nvPr/>
        </p:nvSpPr>
        <p:spPr>
          <a:xfrm>
            <a:off x="698703" y="4479487"/>
            <a:ext cx="972272" cy="9872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00FF00"/>
              </a:highlight>
            </a:endParaRPr>
          </a:p>
        </p:txBody>
      </p:sp>
      <p:pic>
        <p:nvPicPr>
          <p:cNvPr id="3" name="图片 2" descr="形状&#10;&#10;低可信度描述已自动生成">
            <a:extLst>
              <a:ext uri="{FF2B5EF4-FFF2-40B4-BE49-F238E27FC236}">
                <a16:creationId xmlns:a16="http://schemas.microsoft.com/office/drawing/2014/main" id="{63499936-02CE-1690-D0A5-86F9644F8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091" y="4657890"/>
            <a:ext cx="730999" cy="730999"/>
          </a:xfrm>
          <a:prstGeom prst="rect">
            <a:avLst/>
          </a:prstGeom>
        </p:spPr>
      </p:pic>
      <p:sp>
        <p:nvSpPr>
          <p:cNvPr id="4" name="圆角矩形 43">
            <a:extLst>
              <a:ext uri="{FF2B5EF4-FFF2-40B4-BE49-F238E27FC236}">
                <a16:creationId xmlns:a16="http://schemas.microsoft.com/office/drawing/2014/main" id="{26640399-19D1-0597-E8D2-CD687754D4FC}"/>
              </a:ext>
            </a:extLst>
          </p:cNvPr>
          <p:cNvSpPr/>
          <p:nvPr/>
        </p:nvSpPr>
        <p:spPr>
          <a:xfrm>
            <a:off x="2321394" y="4479487"/>
            <a:ext cx="972272" cy="9872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00FF00"/>
              </a:highlight>
            </a:endParaRPr>
          </a:p>
        </p:txBody>
      </p:sp>
      <p:sp>
        <p:nvSpPr>
          <p:cNvPr id="5" name="圆角矩形 43">
            <a:extLst>
              <a:ext uri="{FF2B5EF4-FFF2-40B4-BE49-F238E27FC236}">
                <a16:creationId xmlns:a16="http://schemas.microsoft.com/office/drawing/2014/main" id="{2541DA0F-C838-9D0E-CF01-DA901BF81458}"/>
              </a:ext>
            </a:extLst>
          </p:cNvPr>
          <p:cNvSpPr/>
          <p:nvPr/>
        </p:nvSpPr>
        <p:spPr>
          <a:xfrm>
            <a:off x="4069151" y="4479487"/>
            <a:ext cx="972272" cy="9872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00FF00"/>
              </a:highlight>
            </a:endParaRPr>
          </a:p>
        </p:txBody>
      </p:sp>
      <p:pic>
        <p:nvPicPr>
          <p:cNvPr id="7" name="图片 6" descr="形状&#10;&#10;低可信度描述已自动生成">
            <a:extLst>
              <a:ext uri="{FF2B5EF4-FFF2-40B4-BE49-F238E27FC236}">
                <a16:creationId xmlns:a16="http://schemas.microsoft.com/office/drawing/2014/main" id="{6522FA78-943C-72ED-6914-696D5FC109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1230" y="4623721"/>
            <a:ext cx="757135" cy="757135"/>
          </a:xfrm>
          <a:prstGeom prst="rect">
            <a:avLst/>
          </a:prstGeom>
        </p:spPr>
      </p:pic>
      <p:sp>
        <p:nvSpPr>
          <p:cNvPr id="8" name="圆角矩形 43">
            <a:extLst>
              <a:ext uri="{FF2B5EF4-FFF2-40B4-BE49-F238E27FC236}">
                <a16:creationId xmlns:a16="http://schemas.microsoft.com/office/drawing/2014/main" id="{2434D42B-70D8-DE7B-0BA3-2BBFD7E8B044}"/>
              </a:ext>
            </a:extLst>
          </p:cNvPr>
          <p:cNvSpPr/>
          <p:nvPr/>
        </p:nvSpPr>
        <p:spPr>
          <a:xfrm>
            <a:off x="5716163" y="4479487"/>
            <a:ext cx="972272" cy="9872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00FF00"/>
              </a:highlight>
            </a:endParaRPr>
          </a:p>
        </p:txBody>
      </p:sp>
      <p:pic>
        <p:nvPicPr>
          <p:cNvPr id="9" name="图片 8" descr="形状&#10;&#10;低可信度描述已自动生成">
            <a:extLst>
              <a:ext uri="{FF2B5EF4-FFF2-40B4-BE49-F238E27FC236}">
                <a16:creationId xmlns:a16="http://schemas.microsoft.com/office/drawing/2014/main" id="{DA55FC49-CB01-3942-EB3A-EFC5D8C9000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55690" y="4672302"/>
            <a:ext cx="719975" cy="719975"/>
          </a:xfrm>
          <a:prstGeom prst="rect">
            <a:avLst/>
          </a:prstGeom>
        </p:spPr>
      </p:pic>
      <p:sp>
        <p:nvSpPr>
          <p:cNvPr id="10" name="圆角矩形 43">
            <a:extLst>
              <a:ext uri="{FF2B5EF4-FFF2-40B4-BE49-F238E27FC236}">
                <a16:creationId xmlns:a16="http://schemas.microsoft.com/office/drawing/2014/main" id="{52A75F42-5D30-769E-4D5A-F72B642E4E25}"/>
              </a:ext>
            </a:extLst>
          </p:cNvPr>
          <p:cNvSpPr/>
          <p:nvPr/>
        </p:nvSpPr>
        <p:spPr>
          <a:xfrm>
            <a:off x="7415735" y="4479487"/>
            <a:ext cx="972272" cy="9872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00FF00"/>
              </a:highlight>
            </a:endParaRPr>
          </a:p>
        </p:txBody>
      </p:sp>
      <p:sp>
        <p:nvSpPr>
          <p:cNvPr id="11" name="圆角矩形 43">
            <a:extLst>
              <a:ext uri="{FF2B5EF4-FFF2-40B4-BE49-F238E27FC236}">
                <a16:creationId xmlns:a16="http://schemas.microsoft.com/office/drawing/2014/main" id="{CC8B577B-7482-322E-A48A-15D79F1698EB}"/>
              </a:ext>
            </a:extLst>
          </p:cNvPr>
          <p:cNvSpPr/>
          <p:nvPr/>
        </p:nvSpPr>
        <p:spPr>
          <a:xfrm>
            <a:off x="9115307" y="4483439"/>
            <a:ext cx="972272" cy="9872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00FF00"/>
              </a:highlight>
            </a:endParaRPr>
          </a:p>
        </p:txBody>
      </p:sp>
      <p:sp>
        <p:nvSpPr>
          <p:cNvPr id="12" name="圆角矩形 43">
            <a:extLst>
              <a:ext uri="{FF2B5EF4-FFF2-40B4-BE49-F238E27FC236}">
                <a16:creationId xmlns:a16="http://schemas.microsoft.com/office/drawing/2014/main" id="{49F16454-F242-D220-1782-032CA01E4A7B}"/>
              </a:ext>
            </a:extLst>
          </p:cNvPr>
          <p:cNvSpPr/>
          <p:nvPr/>
        </p:nvSpPr>
        <p:spPr>
          <a:xfrm>
            <a:off x="10767149" y="4483439"/>
            <a:ext cx="972272" cy="9872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00FF00"/>
              </a:highlight>
            </a:endParaRPr>
          </a:p>
        </p:txBody>
      </p:sp>
      <p:pic>
        <p:nvPicPr>
          <p:cNvPr id="13" name="图片 12" descr="形状&#10;&#10;低可信度描述已自动生成">
            <a:extLst>
              <a:ext uri="{FF2B5EF4-FFF2-40B4-BE49-F238E27FC236}">
                <a16:creationId xmlns:a16="http://schemas.microsoft.com/office/drawing/2014/main" id="{C79139EB-F205-D840-5C0C-D6D70B55FFC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64386" y="4657890"/>
            <a:ext cx="759931" cy="759931"/>
          </a:xfrm>
          <a:prstGeom prst="rect">
            <a:avLst/>
          </a:prstGeom>
        </p:spPr>
      </p:pic>
      <p:pic>
        <p:nvPicPr>
          <p:cNvPr id="14" name="图片 13" descr="形状&#10;&#10;低可信度描述已自动生成">
            <a:extLst>
              <a:ext uri="{FF2B5EF4-FFF2-40B4-BE49-F238E27FC236}">
                <a16:creationId xmlns:a16="http://schemas.microsoft.com/office/drawing/2014/main" id="{145143FE-FB10-6CE4-73F7-42B2A7DFB35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223318" y="4655720"/>
            <a:ext cx="822020" cy="822020"/>
          </a:xfrm>
          <a:prstGeom prst="rect">
            <a:avLst/>
          </a:prstGeom>
        </p:spPr>
      </p:pic>
      <p:pic>
        <p:nvPicPr>
          <p:cNvPr id="15" name="图片 14" descr="形状&#10;&#10;低可信度描述已自动生成">
            <a:extLst>
              <a:ext uri="{FF2B5EF4-FFF2-40B4-BE49-F238E27FC236}">
                <a16:creationId xmlns:a16="http://schemas.microsoft.com/office/drawing/2014/main" id="{E766335D-6338-C94F-D828-C8057F38D0D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08437" y="4587569"/>
            <a:ext cx="849599" cy="849599"/>
          </a:xfrm>
          <a:prstGeom prst="rect">
            <a:avLst/>
          </a:prstGeom>
        </p:spPr>
      </p:pic>
      <p:pic>
        <p:nvPicPr>
          <p:cNvPr id="16" name="图片 15" descr="形状&#10;&#10;低可信度描述已自动生成">
            <a:extLst>
              <a:ext uri="{FF2B5EF4-FFF2-40B4-BE49-F238E27FC236}">
                <a16:creationId xmlns:a16="http://schemas.microsoft.com/office/drawing/2014/main" id="{CC10C75E-9658-4244-FF69-73823149AFD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98428" y="4668955"/>
            <a:ext cx="786426" cy="786426"/>
          </a:xfrm>
          <a:prstGeom prst="rect">
            <a:avLst/>
          </a:prstGeom>
        </p:spPr>
      </p:pic>
      <p:sp>
        <p:nvSpPr>
          <p:cNvPr id="17" name="矩形 16">
            <a:extLst>
              <a:ext uri="{FF2B5EF4-FFF2-40B4-BE49-F238E27FC236}">
                <a16:creationId xmlns:a16="http://schemas.microsoft.com/office/drawing/2014/main" id="{F1E5BAD0-9BB7-CE7A-B12A-B7F9EEB6217E}"/>
              </a:ext>
            </a:extLst>
          </p:cNvPr>
          <p:cNvSpPr/>
          <p:nvPr/>
        </p:nvSpPr>
        <p:spPr>
          <a:xfrm>
            <a:off x="905463" y="5651488"/>
            <a:ext cx="697627" cy="400110"/>
          </a:xfrm>
          <a:prstGeom prst="rect">
            <a:avLst/>
          </a:prstGeom>
        </p:spPr>
        <p:txBody>
          <a:bodyPr wrap="none">
            <a:spAutoFit/>
          </a:bodyPr>
          <a:lstStyle/>
          <a:p>
            <a:r>
              <a:rPr lang="zh-CN" altLang="en-US" sz="20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银行</a:t>
            </a:r>
            <a:endParaRPr lang="zh-CN" altLang="en-US" sz="2000" dirty="0">
              <a:latin typeface="Microsoft YaHei" panose="020B0503020204020204" pitchFamily="34" charset="-122"/>
              <a:ea typeface="Microsoft YaHei" panose="020B0503020204020204" pitchFamily="34" charset="-122"/>
            </a:endParaRPr>
          </a:p>
        </p:txBody>
      </p:sp>
      <p:sp>
        <p:nvSpPr>
          <p:cNvPr id="18" name="矩形 17">
            <a:extLst>
              <a:ext uri="{FF2B5EF4-FFF2-40B4-BE49-F238E27FC236}">
                <a16:creationId xmlns:a16="http://schemas.microsoft.com/office/drawing/2014/main" id="{FB5A7DD6-BB4A-3B9D-EAD1-A05B3B8A37AE}"/>
              </a:ext>
            </a:extLst>
          </p:cNvPr>
          <p:cNvSpPr/>
          <p:nvPr/>
        </p:nvSpPr>
        <p:spPr>
          <a:xfrm>
            <a:off x="2458716" y="5652941"/>
            <a:ext cx="697627" cy="400110"/>
          </a:xfrm>
          <a:prstGeom prst="rect">
            <a:avLst/>
          </a:prstGeom>
        </p:spPr>
        <p:txBody>
          <a:bodyPr wrap="none">
            <a:spAutoFit/>
          </a:bodyPr>
          <a:lstStyle/>
          <a:p>
            <a:r>
              <a:rPr lang="zh-CN" altLang="en-US" sz="20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证券</a:t>
            </a:r>
            <a:endParaRPr lang="zh-CN" altLang="en-US" sz="2000" dirty="0">
              <a:latin typeface="Microsoft YaHei" panose="020B0503020204020204" pitchFamily="34" charset="-122"/>
              <a:ea typeface="Microsoft YaHei" panose="020B0503020204020204" pitchFamily="34" charset="-122"/>
            </a:endParaRPr>
          </a:p>
        </p:txBody>
      </p:sp>
      <p:sp>
        <p:nvSpPr>
          <p:cNvPr id="19" name="矩形 18">
            <a:extLst>
              <a:ext uri="{FF2B5EF4-FFF2-40B4-BE49-F238E27FC236}">
                <a16:creationId xmlns:a16="http://schemas.microsoft.com/office/drawing/2014/main" id="{1A4CFC68-1438-38AD-28EB-76666F73F68B}"/>
              </a:ext>
            </a:extLst>
          </p:cNvPr>
          <p:cNvSpPr/>
          <p:nvPr/>
        </p:nvSpPr>
        <p:spPr>
          <a:xfrm>
            <a:off x="4209937" y="5616968"/>
            <a:ext cx="697627" cy="400110"/>
          </a:xfrm>
          <a:prstGeom prst="rect">
            <a:avLst/>
          </a:prstGeom>
        </p:spPr>
        <p:txBody>
          <a:bodyPr wrap="none">
            <a:spAutoFit/>
          </a:bodyPr>
          <a:lstStyle/>
          <a:p>
            <a:r>
              <a:rPr lang="zh-CN" altLang="en-US" sz="20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政务</a:t>
            </a:r>
            <a:endParaRPr lang="zh-CN" altLang="en-US" sz="2000" dirty="0">
              <a:latin typeface="Microsoft YaHei" panose="020B0503020204020204" pitchFamily="34" charset="-122"/>
              <a:ea typeface="Microsoft YaHei" panose="020B0503020204020204" pitchFamily="34" charset="-122"/>
            </a:endParaRPr>
          </a:p>
        </p:txBody>
      </p:sp>
      <p:sp>
        <p:nvSpPr>
          <p:cNvPr id="20" name="矩形 19">
            <a:extLst>
              <a:ext uri="{FF2B5EF4-FFF2-40B4-BE49-F238E27FC236}">
                <a16:creationId xmlns:a16="http://schemas.microsoft.com/office/drawing/2014/main" id="{EFA931EC-C69A-D1E2-1896-B29CBDC02F8C}"/>
              </a:ext>
            </a:extLst>
          </p:cNvPr>
          <p:cNvSpPr/>
          <p:nvPr/>
        </p:nvSpPr>
        <p:spPr>
          <a:xfrm>
            <a:off x="5895537" y="5651786"/>
            <a:ext cx="697627" cy="400110"/>
          </a:xfrm>
          <a:prstGeom prst="rect">
            <a:avLst/>
          </a:prstGeom>
        </p:spPr>
        <p:txBody>
          <a:bodyPr wrap="none">
            <a:spAutoFit/>
          </a:bodyPr>
          <a:lstStyle/>
          <a:p>
            <a:r>
              <a:rPr lang="zh-CN" altLang="en-US" sz="20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会议</a:t>
            </a:r>
            <a:endParaRPr lang="zh-CN" altLang="en-US" sz="2000" dirty="0">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202B450B-353B-EACD-8094-407F6023297B}"/>
              </a:ext>
            </a:extLst>
          </p:cNvPr>
          <p:cNvSpPr/>
          <p:nvPr/>
        </p:nvSpPr>
        <p:spPr>
          <a:xfrm>
            <a:off x="7581137" y="5652798"/>
            <a:ext cx="697627" cy="400110"/>
          </a:xfrm>
          <a:prstGeom prst="rect">
            <a:avLst/>
          </a:prstGeom>
        </p:spPr>
        <p:txBody>
          <a:bodyPr wrap="none">
            <a:spAutoFit/>
          </a:bodyPr>
          <a:lstStyle/>
          <a:p>
            <a:r>
              <a:rPr lang="zh-CN" altLang="en-US" sz="20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金融</a:t>
            </a:r>
            <a:endParaRPr lang="zh-CN" altLang="en-US" sz="2000" dirty="0">
              <a:latin typeface="Microsoft YaHei" panose="020B0503020204020204" pitchFamily="34" charset="-122"/>
              <a:ea typeface="Microsoft YaHei" panose="020B0503020204020204" pitchFamily="34" charset="-122"/>
            </a:endParaRPr>
          </a:p>
        </p:txBody>
      </p:sp>
      <p:sp>
        <p:nvSpPr>
          <p:cNvPr id="22" name="矩形 21">
            <a:extLst>
              <a:ext uri="{FF2B5EF4-FFF2-40B4-BE49-F238E27FC236}">
                <a16:creationId xmlns:a16="http://schemas.microsoft.com/office/drawing/2014/main" id="{2502C818-4DA7-04A7-E0E9-4924D376A555}"/>
              </a:ext>
            </a:extLst>
          </p:cNvPr>
          <p:cNvSpPr/>
          <p:nvPr/>
        </p:nvSpPr>
        <p:spPr>
          <a:xfrm>
            <a:off x="9285514" y="5652798"/>
            <a:ext cx="697627" cy="400110"/>
          </a:xfrm>
          <a:prstGeom prst="rect">
            <a:avLst/>
          </a:prstGeom>
        </p:spPr>
        <p:txBody>
          <a:bodyPr wrap="none">
            <a:spAutoFit/>
          </a:bodyPr>
          <a:lstStyle/>
          <a:p>
            <a:r>
              <a:rPr lang="zh-CN" altLang="en-US" sz="20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电商</a:t>
            </a:r>
            <a:endParaRPr lang="zh-CN" altLang="en-US" sz="2000" dirty="0">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3719ECD3-168E-CF1E-60FC-D9988D034B3F}"/>
              </a:ext>
            </a:extLst>
          </p:cNvPr>
          <p:cNvSpPr/>
          <p:nvPr/>
        </p:nvSpPr>
        <p:spPr>
          <a:xfrm>
            <a:off x="10989891" y="5620915"/>
            <a:ext cx="603499" cy="400110"/>
          </a:xfrm>
          <a:prstGeom prst="rect">
            <a:avLst/>
          </a:prstGeom>
        </p:spPr>
        <p:txBody>
          <a:bodyPr wrap="none">
            <a:spAutoFit/>
          </a:bodyPr>
          <a:lstStyle/>
          <a:p>
            <a:r>
              <a:rPr lang="en-US" altLang="zh-CN" sz="20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IOT</a:t>
            </a:r>
            <a:endParaRPr lang="zh-CN" altLang="en-US" sz="2000" dirty="0">
              <a:latin typeface="Microsoft YaHei" panose="020B0503020204020204" pitchFamily="34" charset="-122"/>
              <a:ea typeface="Microsoft YaHei" panose="020B0503020204020204" pitchFamily="34" charset="-122"/>
            </a:endParaRPr>
          </a:p>
        </p:txBody>
      </p:sp>
      <p:sp>
        <p:nvSpPr>
          <p:cNvPr id="24" name="对话气泡: 矩形 23">
            <a:extLst>
              <a:ext uri="{FF2B5EF4-FFF2-40B4-BE49-F238E27FC236}">
                <a16:creationId xmlns:a16="http://schemas.microsoft.com/office/drawing/2014/main" id="{949ADE07-4191-CF5C-EA3A-D71E69D4BB04}"/>
              </a:ext>
            </a:extLst>
          </p:cNvPr>
          <p:cNvSpPr/>
          <p:nvPr/>
        </p:nvSpPr>
        <p:spPr bwMode="auto">
          <a:xfrm>
            <a:off x="151151" y="1625595"/>
            <a:ext cx="3567909" cy="2362477"/>
          </a:xfrm>
          <a:prstGeom prst="wedgeRectCallout">
            <a:avLst/>
          </a:prstGeom>
          <a:solidFill>
            <a:schemeClr val="accent2">
              <a:lumMod val="40000"/>
              <a:lumOff val="60000"/>
              <a:alpha val="37000"/>
            </a:schemeClr>
          </a:solidFill>
          <a:ln w="9525" cap="flat" cmpd="sng" algn="ctr">
            <a:noFill/>
            <a:prstDash val="solid"/>
            <a:round/>
            <a:headEnd type="none" w="med" len="med"/>
            <a:tailEnd type="none" w="med" len="med"/>
          </a:ln>
        </p:spPr>
        <p:txBody>
          <a:bodyPr rtlCol="0" anchor="ctr"/>
          <a:lstStyle/>
          <a:p>
            <a:pPr algn="ctr">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rPr>
              <a:t>中国</a:t>
            </a:r>
            <a:r>
              <a:rPr lang="zh-CN" altLang="en-US" b="1" dirty="0">
                <a:latin typeface="Microsoft YaHei Light" panose="020B0502040204020203" pitchFamily="34" charset="-122"/>
                <a:ea typeface="Microsoft YaHei Light" panose="020B0502040204020203" pitchFamily="34" charset="-122"/>
              </a:rPr>
              <a:t>前十大银行</a:t>
            </a:r>
            <a:r>
              <a:rPr lang="zh-CN" altLang="en-US" dirty="0">
                <a:latin typeface="Microsoft YaHei Light" panose="020B0502040204020203" pitchFamily="34" charset="-122"/>
                <a:ea typeface="Microsoft YaHei Light" panose="020B0502040204020203" pitchFamily="34" charset="-122"/>
              </a:rPr>
              <a:t>中的</a:t>
            </a:r>
            <a:r>
              <a:rPr lang="zh-CN" altLang="en-US" b="1" dirty="0">
                <a:latin typeface="Microsoft YaHei Light" panose="020B0502040204020203" pitchFamily="34" charset="-122"/>
                <a:ea typeface="Microsoft YaHei Light" panose="020B0502040204020203" pitchFamily="34" charset="-122"/>
              </a:rPr>
              <a:t>七家</a:t>
            </a:r>
            <a:r>
              <a:rPr lang="zh-CN" altLang="en-US" dirty="0">
                <a:latin typeface="Microsoft YaHei Light" panose="020B0502040204020203" pitchFamily="34" charset="-122"/>
                <a:ea typeface="Microsoft YaHei Light" panose="020B0502040204020203" pitchFamily="34" charset="-122"/>
              </a:rPr>
              <a:t>已经采用了</a:t>
            </a:r>
            <a:r>
              <a:rPr lang="en-US" altLang="zh-CN" dirty="0">
                <a:latin typeface="Microsoft YaHei Light" panose="020B0502040204020203" pitchFamily="34" charset="-122"/>
                <a:ea typeface="Microsoft YaHei Light" panose="020B0502040204020203" pitchFamily="34" charset="-122"/>
              </a:rPr>
              <a:t>TDSQL</a:t>
            </a:r>
            <a:r>
              <a:rPr lang="zh-CN" altLang="en-US" dirty="0">
                <a:latin typeface="Microsoft YaHei Light" panose="020B0502040204020203" pitchFamily="34" charset="-122"/>
                <a:ea typeface="Microsoft YaHei Light" panose="020B0502040204020203" pitchFamily="34" charset="-122"/>
              </a:rPr>
              <a:t>作为他们的核心系统，用于存款、贷款、支付、总账和常规操作等服务。</a:t>
            </a:r>
          </a:p>
        </p:txBody>
      </p:sp>
      <p:sp>
        <p:nvSpPr>
          <p:cNvPr id="26" name="对话气泡: 矩形 25">
            <a:extLst>
              <a:ext uri="{FF2B5EF4-FFF2-40B4-BE49-F238E27FC236}">
                <a16:creationId xmlns:a16="http://schemas.microsoft.com/office/drawing/2014/main" id="{F7BD9392-9973-0CC5-D808-2C1874E9C87A}"/>
              </a:ext>
            </a:extLst>
          </p:cNvPr>
          <p:cNvSpPr/>
          <p:nvPr/>
        </p:nvSpPr>
        <p:spPr bwMode="auto">
          <a:xfrm>
            <a:off x="5631780" y="1625595"/>
            <a:ext cx="3567909" cy="2362477"/>
          </a:xfrm>
          <a:prstGeom prst="wedgeRectCallout">
            <a:avLst/>
          </a:prstGeom>
          <a:solidFill>
            <a:schemeClr val="accent2">
              <a:lumMod val="40000"/>
              <a:lumOff val="60000"/>
              <a:alpha val="37000"/>
            </a:schemeClr>
          </a:solidFill>
          <a:ln w="9525" cap="flat" cmpd="sng" algn="ctr">
            <a:noFill/>
            <a:prstDash val="solid"/>
            <a:round/>
            <a:headEnd type="none" w="med" len="med"/>
            <a:tailEnd type="none" w="med" len="med"/>
          </a:ln>
        </p:spPr>
        <p:txBody>
          <a:bodyPr rtlCol="0" anchor="ctr"/>
          <a:lstStyle/>
          <a:p>
            <a:pPr algn="ctr">
              <a:buFont typeface="Arial" panose="020B0604020202020204" pitchFamily="34" charset="0"/>
              <a:buNone/>
            </a:pPr>
            <a:r>
              <a:rPr lang="zh-CN" altLang="en-US" dirty="0">
                <a:latin typeface="Microsoft YaHei Light" panose="020B0502040204020203" pitchFamily="34" charset="-122"/>
                <a:ea typeface="Microsoft YaHei Light" panose="020B0502040204020203" pitchFamily="34" charset="-122"/>
              </a:rPr>
              <a:t>腾讯会议是中国</a:t>
            </a:r>
            <a:r>
              <a:rPr lang="zh-CN" altLang="en-US" b="1" dirty="0">
                <a:latin typeface="Microsoft YaHei Light" panose="020B0502040204020203" pitchFamily="34" charset="-122"/>
                <a:ea typeface="Microsoft YaHei Light" panose="020B0502040204020203" pitchFamily="34" charset="-122"/>
              </a:rPr>
              <a:t>最大的在线会议软件</a:t>
            </a:r>
            <a:r>
              <a:rPr lang="zh-CN" altLang="en-US" dirty="0">
                <a:latin typeface="Microsoft YaHei Light" panose="020B0502040204020203" pitchFamily="34" charset="-122"/>
                <a:ea typeface="Microsoft YaHei Light" panose="020B0502040204020203" pitchFamily="34" charset="-122"/>
              </a:rPr>
              <a:t>，用户基数超过</a:t>
            </a:r>
            <a:r>
              <a:rPr lang="en-US" altLang="zh-CN" dirty="0">
                <a:latin typeface="Microsoft YaHei Light" panose="020B0502040204020203" pitchFamily="34" charset="-122"/>
                <a:ea typeface="Microsoft YaHei Light" panose="020B0502040204020203" pitchFamily="34" charset="-122"/>
              </a:rPr>
              <a:t>1</a:t>
            </a:r>
            <a:r>
              <a:rPr lang="zh-CN" altLang="en-US" dirty="0">
                <a:latin typeface="Microsoft YaHei Light" panose="020B0502040204020203" pitchFamily="34" charset="-122"/>
                <a:ea typeface="Microsoft YaHei Light" panose="020B0502040204020203" pitchFamily="34" charset="-122"/>
              </a:rPr>
              <a:t>亿。它支持在单次会议中同时容纳多达</a:t>
            </a:r>
            <a:r>
              <a:rPr lang="en-US" altLang="zh-CN" dirty="0">
                <a:latin typeface="Microsoft YaHei Light" panose="020B0502040204020203" pitchFamily="34" charset="-122"/>
                <a:ea typeface="Microsoft YaHei Light" panose="020B0502040204020203" pitchFamily="34" charset="-122"/>
              </a:rPr>
              <a:t>2000</a:t>
            </a:r>
            <a:r>
              <a:rPr lang="zh-CN" altLang="en-US" dirty="0">
                <a:latin typeface="Microsoft YaHei Light" panose="020B0502040204020203" pitchFamily="34" charset="-122"/>
                <a:ea typeface="Microsoft YaHei Light" panose="020B0502040204020203" pitchFamily="34" charset="-122"/>
              </a:rPr>
              <a:t>名参与者。</a:t>
            </a:r>
          </a:p>
        </p:txBody>
      </p:sp>
    </p:spTree>
    <p:custDataLst>
      <p:tags r:id="rId1"/>
    </p:custDataLst>
    <p:extLst>
      <p:ext uri="{BB962C8B-B14F-4D97-AF65-F5344CB8AC3E}">
        <p14:creationId xmlns:p14="http://schemas.microsoft.com/office/powerpoint/2010/main" val="2644535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资源 12@500x"/>
          <p:cNvPicPr>
            <a:picLocks noChangeAspect="1"/>
          </p:cNvPicPr>
          <p:nvPr/>
        </p:nvPicPr>
        <p:blipFill>
          <a:blip r:embed="rId3"/>
          <a:stretch>
            <a:fillRect/>
          </a:stretch>
        </p:blipFill>
        <p:spPr>
          <a:xfrm>
            <a:off x="5610860" y="1175385"/>
            <a:ext cx="937895" cy="891540"/>
          </a:xfrm>
          <a:prstGeom prst="rect">
            <a:avLst/>
          </a:prstGeom>
        </p:spPr>
      </p:pic>
      <p:sp>
        <p:nvSpPr>
          <p:cNvPr id="4" name="文本框 3"/>
          <p:cNvSpPr txBox="1"/>
          <p:nvPr/>
        </p:nvSpPr>
        <p:spPr>
          <a:xfrm>
            <a:off x="4560330" y="2270511"/>
            <a:ext cx="3070071" cy="784830"/>
          </a:xfrm>
          <a:prstGeom prst="rect">
            <a:avLst/>
          </a:prstGeom>
          <a:noFill/>
        </p:spPr>
        <p:txBody>
          <a:bodyPr vert="horz" wrap="none" rtlCol="0" anchor="t" anchorCtr="0">
            <a:spAutoFit/>
          </a:bodyPr>
          <a:lstStyle/>
          <a:p>
            <a:pPr algn="ctr"/>
            <a:r>
              <a:rPr kumimoji="1" lang="zh-CN" altLang="en-US" sz="4500" dirty="0">
                <a:solidFill>
                  <a:schemeClr val="bg2"/>
                </a:solidFill>
                <a:latin typeface="腾讯体 W7" panose="020C08030202040F0204" charset="-122"/>
                <a:ea typeface="腾讯体 W7" panose="020C08030202040F0204" charset="-122"/>
                <a:cs typeface="腾讯体 W7" panose="020C08030202040F0204" charset="-122"/>
              </a:rPr>
              <a:t>研究与创新</a:t>
            </a:r>
            <a:endParaRPr kumimoji="1" lang="en-US" sz="4500" dirty="0">
              <a:solidFill>
                <a:schemeClr val="bg2"/>
              </a:solidFill>
              <a:latin typeface="腾讯体 W7" panose="020C08030202040F0204" charset="-122"/>
              <a:ea typeface="腾讯体 W7" panose="020C08030202040F0204" charset="-122"/>
              <a:cs typeface="腾讯体 W7" panose="020C08030202040F0204" charset="-122"/>
            </a:endParaRPr>
          </a:p>
        </p:txBody>
      </p:sp>
      <p:sp>
        <p:nvSpPr>
          <p:cNvPr id="8" name="TextBox 49"/>
          <p:cNvSpPr txBox="1"/>
          <p:nvPr/>
        </p:nvSpPr>
        <p:spPr>
          <a:xfrm>
            <a:off x="4043045" y="3159760"/>
            <a:ext cx="4161790" cy="307340"/>
          </a:xfrm>
          <a:prstGeom prst="rect">
            <a:avLst/>
          </a:prstGeom>
          <a:noFill/>
        </p:spPr>
        <p:txBody>
          <a:bodyPr wrap="square" lIns="0" tIns="0" rIns="0" bIns="0" rtlCol="0">
            <a:spAutoFit/>
          </a:bodyPr>
          <a:lstStyle/>
          <a:p>
            <a:pPr algn="ctr" eaLnBrk="0" hangingPunct="0"/>
            <a:r>
              <a:rPr lang="en-US" altLang="zh-CN" sz="2000" dirty="0">
                <a:solidFill>
                  <a:schemeClr val="bg2"/>
                </a:solidFill>
                <a:latin typeface="腾讯体 W3" panose="020C04030202040F0204" charset="-122"/>
                <a:ea typeface="腾讯体 W3" panose="020C04030202040F0204" charset="-122"/>
                <a:cs typeface="+mn-ea"/>
                <a:sym typeface="+mn-lt"/>
              </a:rPr>
              <a:t>Features and Optimization</a:t>
            </a:r>
            <a:endParaRPr lang="zh-CN" altLang="en-US" sz="2000" dirty="0">
              <a:solidFill>
                <a:schemeClr val="bg2"/>
              </a:solidFill>
              <a:latin typeface="腾讯体 W3" panose="020C04030202040F0204" charset="-122"/>
              <a:ea typeface="腾讯体 W3" panose="020C04030202040F0204" charset="-122"/>
              <a:cs typeface="+mn-ea"/>
              <a:sym typeface="+mn-lt"/>
            </a:endParaRPr>
          </a:p>
        </p:txBody>
      </p:sp>
      <p:sp>
        <p:nvSpPr>
          <p:cNvPr id="6" name="文本框 5"/>
          <p:cNvSpPr txBox="1"/>
          <p:nvPr/>
        </p:nvSpPr>
        <p:spPr>
          <a:xfrm>
            <a:off x="5693410" y="1369695"/>
            <a:ext cx="767715" cy="583565"/>
          </a:xfrm>
          <a:prstGeom prst="rect">
            <a:avLst/>
          </a:prstGeom>
          <a:noFill/>
        </p:spPr>
        <p:txBody>
          <a:bodyPr wrap="square" rtlCol="0">
            <a:spAutoFit/>
            <a:scene3d>
              <a:camera prst="orthographicFront"/>
              <a:lightRig rig="threePt" dir="t"/>
            </a:scene3d>
          </a:bodyPr>
          <a:lstStyle/>
          <a:p>
            <a:pPr algn="ctr"/>
            <a:r>
              <a:rPr lang="en-US" altLang="zh-CN" sz="3200" b="1" dirty="0">
                <a:solidFill>
                  <a:schemeClr val="bg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Impact" panose="020B0806030902050204" pitchFamily="34" charset="0"/>
                <a:sym typeface="+mn-ea"/>
              </a:rPr>
              <a:t>03</a:t>
            </a:r>
          </a:p>
        </p:txBody>
      </p:sp>
    </p:spTree>
    <p:custDataLst>
      <p:tags r:id="rId1"/>
    </p:custDataLst>
    <p:extLst>
      <p:ext uri="{BB962C8B-B14F-4D97-AF65-F5344CB8AC3E}">
        <p14:creationId xmlns:p14="http://schemas.microsoft.com/office/powerpoint/2010/main" val="3484098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176"/>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9190}"/>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1,&quot;width&quot;:1919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TotalTime>
  <Words>2402</Words>
  <Application>Microsoft Office PowerPoint</Application>
  <PresentationFormat>宽屏</PresentationFormat>
  <Paragraphs>262</Paragraphs>
  <Slides>23</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-apple-system</vt:lpstr>
      <vt:lpstr>DIN Alternate</vt:lpstr>
      <vt:lpstr>Microsoft YaHei Light</vt:lpstr>
      <vt:lpstr>TencentSans W7</vt:lpstr>
      <vt:lpstr>等线</vt:lpstr>
      <vt:lpstr>思源黑体 CN Normal</vt:lpstr>
      <vt:lpstr>腾讯体 W3</vt:lpstr>
      <vt:lpstr>腾讯体 W7</vt:lpstr>
      <vt:lpstr>微软雅黑</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T186853</cp:lastModifiedBy>
  <cp:revision>199</cp:revision>
  <dcterms:created xsi:type="dcterms:W3CDTF">2019-06-19T02:08:00Z</dcterms:created>
  <dcterms:modified xsi:type="dcterms:W3CDTF">2024-07-09T06:19:53Z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993BB76AC9CA426E918622A81D101D1A</vt:lpwstr>
  </property>
</Properties>
</file>