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60" r:id="rId5"/>
    <p:sldId id="261" r:id="rId6"/>
    <p:sldId id="262" r:id="rId7"/>
    <p:sldId id="264" r:id="rId8"/>
    <p:sldId id="267" r:id="rId9"/>
    <p:sldId id="268" r:id="rId10"/>
    <p:sldId id="269" r:id="rId11"/>
    <p:sldId id="270" r:id="rId12"/>
    <p:sldId id="265" r:id="rId13"/>
    <p:sldId id="271" r:id="rId14"/>
    <p:sldId id="272" r:id="rId15"/>
    <p:sldId id="274" r:id="rId16"/>
    <p:sldId id="275" r:id="rId17"/>
    <p:sldId id="277" r:id="rId18"/>
    <p:sldId id="266" r:id="rId19"/>
    <p:sldId id="276" r:id="rId20"/>
    <p:sldId id="273" r:id="rId21"/>
    <p:sldId id="2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F8FF"/>
    <a:srgbClr val="D7F4FF"/>
    <a:srgbClr val="0939A3"/>
    <a:srgbClr val="184091"/>
    <a:srgbClr val="183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501" autoAdjust="0"/>
  </p:normalViewPr>
  <p:slideViewPr>
    <p:cSldViewPr snapToGrid="0" snapToObjects="1">
      <p:cViewPr varScale="1">
        <p:scale>
          <a:sx n="122" d="100"/>
          <a:sy n="122" d="100"/>
        </p:scale>
        <p:origin x="17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A4D1A-41F0-41A2-8CE2-E1896B84FE10}" type="datetimeFigureOut">
              <a:rPr lang="zh-CN" altLang="en-US" smtClean="0"/>
              <a:t>2022/5/25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0EBA1-B537-4B9C-9E4D-E142C82FC018}" type="slidenum">
              <a:rPr lang="zh-CN" altLang="en-US" smtClean="0"/>
              <a:t>‹#›</a:t>
            </a:fld>
            <a:endParaRPr lang="zh-CN" altLang="en-US"/>
          </a:p>
        </p:txBody>
      </p:sp>
    </p:spTree>
    <p:extLst>
      <p:ext uri="{BB962C8B-B14F-4D97-AF65-F5344CB8AC3E}">
        <p14:creationId xmlns:p14="http://schemas.microsoft.com/office/powerpoint/2010/main" val="3329254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大家好，我叫陈育兴，是腾讯数据库研发部架构组的一名工程师，从事事务处理相关的研发工作，今天给大家介绍我们的开源项目，腾讯事务处理验证系统</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a:t>
            </a:fld>
            <a:endParaRPr lang="zh-CN" altLang="en-US"/>
          </a:p>
        </p:txBody>
      </p:sp>
    </p:spTree>
    <p:extLst>
      <p:ext uri="{BB962C8B-B14F-4D97-AF65-F5344CB8AC3E}">
        <p14:creationId xmlns:p14="http://schemas.microsoft.com/office/powerpoint/2010/main" val="9111958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我解下来再看一下</a:t>
            </a:r>
            <a:r>
              <a:rPr lang="en-US" altLang="zh-CN" dirty="0"/>
              <a:t>OCC</a:t>
            </a:r>
            <a:r>
              <a:rPr lang="zh-CN" altLang="en-US" dirty="0"/>
              <a:t>， </a:t>
            </a:r>
            <a:r>
              <a:rPr lang="en-US" altLang="zh-CN" dirty="0"/>
              <a:t>optimistic concurrent control </a:t>
            </a:r>
            <a:r>
              <a:rPr lang="zh-CN" altLang="en-US" dirty="0"/>
              <a:t>乐观并发控制算法，这个算法下读锁写锁都开业存在，我们看到我的在表示读锁写锁不是完全不存在，而是在并发执行过程中，读写先进行操作，并且在自己的私有空间操作，比如右下表，两个事务可以同时更新</a:t>
            </a:r>
            <a:r>
              <a:rPr lang="en-US" altLang="zh-CN" dirty="0"/>
              <a:t>key=1</a:t>
            </a:r>
            <a:r>
              <a:rPr lang="zh-CN" altLang="en-US" dirty="0"/>
              <a:t>的时候，但最后验证阶段，在对比活跃的事务来判断是否事务之间有冲突，比如最后发现两个事务都更新了</a:t>
            </a:r>
            <a:r>
              <a:rPr lang="en-US" altLang="zh-CN" dirty="0"/>
              <a:t>key=1</a:t>
            </a:r>
            <a:r>
              <a:rPr lang="zh-CN" altLang="en-US" dirty="0"/>
              <a:t>的时候，那就会保留其中一个，另一个则回滚，在乐观的情况下，冲突比较下，那么</a:t>
            </a:r>
            <a:r>
              <a:rPr lang="en-US" altLang="zh-CN" dirty="0"/>
              <a:t>OCC</a:t>
            </a:r>
            <a:r>
              <a:rPr lang="zh-CN" altLang="en-US" dirty="0"/>
              <a:t>的效率会非常的高，但是当冲突高时，这种方式可能会回滚很多事务，效率会没那么高</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10</a:t>
            </a:fld>
            <a:endParaRPr lang="zh-CN" altLang="en-US"/>
          </a:p>
        </p:txBody>
      </p:sp>
    </p:spTree>
    <p:extLst>
      <p:ext uri="{BB962C8B-B14F-4D97-AF65-F5344CB8AC3E}">
        <p14:creationId xmlns:p14="http://schemas.microsoft.com/office/powerpoint/2010/main" val="2865618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我们稍微介绍了一下前面三种算法，后面的算法可以大家参考我们提供的文档，或者自行从网上获取一些资料进行更多的了解</a:t>
            </a:r>
            <a:endParaRPr lang="en-US" altLang="zh-CN" dirty="0"/>
          </a:p>
          <a:p>
            <a:r>
              <a:rPr lang="zh-CN" altLang="en-US" dirty="0"/>
              <a:t>比如在学术上，大家认为改进后的</a:t>
            </a:r>
            <a:r>
              <a:rPr lang="en-US" altLang="zh-CN" dirty="0"/>
              <a:t>OCC</a:t>
            </a:r>
            <a:r>
              <a:rPr lang="zh-CN" altLang="en-US" dirty="0"/>
              <a:t>算法</a:t>
            </a:r>
            <a:r>
              <a:rPr lang="en-US" altLang="zh-CN" dirty="0"/>
              <a:t>SILO</a:t>
            </a:r>
            <a:r>
              <a:rPr lang="zh-CN" altLang="en-US" dirty="0"/>
              <a:t>是比较经典而且高效的一个算啊，</a:t>
            </a:r>
            <a:r>
              <a:rPr lang="en-US" altLang="zh-CN" dirty="0"/>
              <a:t>  SSI </a:t>
            </a:r>
            <a:r>
              <a:rPr lang="zh-CN" altLang="en-US" dirty="0"/>
              <a:t>算法目前是</a:t>
            </a:r>
            <a:r>
              <a:rPr lang="en-US" altLang="zh-CN" dirty="0"/>
              <a:t>PostgreSQL</a:t>
            </a:r>
            <a:r>
              <a:rPr lang="zh-CN" altLang="en-US" dirty="0"/>
              <a:t>的并发控制算法，而</a:t>
            </a:r>
            <a:r>
              <a:rPr lang="en-US" altLang="zh-CN" dirty="0"/>
              <a:t>WSI</a:t>
            </a:r>
            <a:r>
              <a:rPr lang="zh-CN" altLang="en-US" dirty="0"/>
              <a:t>是分布式数据库</a:t>
            </a:r>
            <a:r>
              <a:rPr lang="en-US" altLang="zh-CN" dirty="0" err="1"/>
              <a:t>CockroachDB</a:t>
            </a:r>
            <a:r>
              <a:rPr lang="zh-CN" altLang="en-US" dirty="0"/>
              <a:t>（蟑螂</a:t>
            </a:r>
            <a:r>
              <a:rPr lang="en-US" altLang="zh-CN" dirty="0"/>
              <a:t>DB</a:t>
            </a:r>
            <a:r>
              <a:rPr lang="zh-CN" altLang="en-US" dirty="0"/>
              <a:t>）使用的一个算法</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11</a:t>
            </a:fld>
            <a:endParaRPr lang="zh-CN" altLang="en-US"/>
          </a:p>
        </p:txBody>
      </p:sp>
    </p:spTree>
    <p:extLst>
      <p:ext uri="{BB962C8B-B14F-4D97-AF65-F5344CB8AC3E}">
        <p14:creationId xmlns:p14="http://schemas.microsoft.com/office/powerpoint/2010/main" val="353569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那么我们回到性能研究方向的这个例子，我们这里留下一个小问题给大家思考，目前的数据库能不能支持每秒</a:t>
            </a:r>
            <a:r>
              <a:rPr lang="en-US" altLang="zh-CN" dirty="0"/>
              <a:t>10</a:t>
            </a:r>
            <a:r>
              <a:rPr lang="zh-CN" altLang="en-US" dirty="0"/>
              <a:t>万个转账的请求，</a:t>
            </a:r>
            <a:r>
              <a:rPr lang="en-US" altLang="zh-CN" dirty="0"/>
              <a:t>100</a:t>
            </a:r>
            <a:r>
              <a:rPr lang="zh-CN" altLang="en-US" dirty="0"/>
              <a:t>万，或者</a:t>
            </a:r>
            <a:r>
              <a:rPr lang="en-US" altLang="zh-CN" dirty="0"/>
              <a:t>1000</a:t>
            </a:r>
            <a:r>
              <a:rPr lang="zh-CN" altLang="en-US" dirty="0"/>
              <a:t>万个转账请求呢，那如果达到这些数量级需要什么样级别的服务器呢，或者分布式数据库的话需要多少台机器才能支持这么大的并发。</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12</a:t>
            </a:fld>
            <a:endParaRPr lang="zh-CN" altLang="en-US"/>
          </a:p>
        </p:txBody>
      </p:sp>
    </p:spTree>
    <p:extLst>
      <p:ext uri="{BB962C8B-B14F-4D97-AF65-F5344CB8AC3E}">
        <p14:creationId xmlns:p14="http://schemas.microsoft.com/office/powerpoint/2010/main" val="364072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那性能研究的方向又有哪些呢，怎么去提高这个</a:t>
            </a:r>
            <a:r>
              <a:rPr lang="en-US" altLang="zh-CN" dirty="0"/>
              <a:t>TPS</a:t>
            </a:r>
            <a:r>
              <a:rPr lang="zh-CN" altLang="en-US" dirty="0"/>
              <a:t>，从而达到百万级别甚至千万级别呢</a:t>
            </a:r>
            <a:endParaRPr lang="en-US" altLang="zh-CN" dirty="0"/>
          </a:p>
          <a:p>
            <a:r>
              <a:rPr lang="zh-CN" altLang="en-US" dirty="0"/>
              <a:t>目前的一些方向包括去结合新的软硬件，比如用非易失性内存替换传统的硬盘</a:t>
            </a:r>
            <a:r>
              <a:rPr lang="en-US" altLang="zh-CN" dirty="0"/>
              <a:t>HDD</a:t>
            </a:r>
            <a:r>
              <a:rPr lang="zh-CN" altLang="en-US" dirty="0"/>
              <a:t>或者</a:t>
            </a:r>
            <a:r>
              <a:rPr lang="en-US" altLang="zh-CN" dirty="0"/>
              <a:t>SSD</a:t>
            </a:r>
            <a:r>
              <a:rPr lang="zh-CN" altLang="en-US" dirty="0"/>
              <a:t>，目前最新的</a:t>
            </a:r>
            <a:r>
              <a:rPr lang="en-US" altLang="zh-CN" dirty="0"/>
              <a:t>C++20</a:t>
            </a:r>
            <a:r>
              <a:rPr lang="zh-CN" altLang="en-US" dirty="0"/>
              <a:t>支持协程，是否可以把这个特性用在并发控制算法上</a:t>
            </a:r>
            <a:endParaRPr lang="en-US" altLang="zh-CN" dirty="0"/>
          </a:p>
          <a:p>
            <a:r>
              <a:rPr lang="zh-CN" altLang="en-US" dirty="0"/>
              <a:t>还可以去结合更智能算法，像目前比较流行的</a:t>
            </a:r>
            <a:r>
              <a:rPr lang="en-US" altLang="zh-CN" dirty="0"/>
              <a:t>AI</a:t>
            </a:r>
            <a:r>
              <a:rPr lang="zh-CN" altLang="en-US" dirty="0"/>
              <a:t>和</a:t>
            </a:r>
            <a:r>
              <a:rPr lang="en-US" altLang="zh-CN" dirty="0"/>
              <a:t>DL</a:t>
            </a:r>
            <a:r>
              <a:rPr lang="zh-CN" altLang="en-US" dirty="0"/>
              <a:t>深度学习，去学一个最好的算法</a:t>
            </a:r>
            <a:endParaRPr lang="en-US" altLang="zh-CN" dirty="0"/>
          </a:p>
          <a:p>
            <a:r>
              <a:rPr lang="zh-CN" altLang="en-US" dirty="0"/>
              <a:t>或者根据工作负载去感知选择最优算法，包括设计一些自适应算法</a:t>
            </a:r>
            <a:endParaRPr lang="en-US" altLang="zh-CN" dirty="0"/>
          </a:p>
          <a:p>
            <a:r>
              <a:rPr lang="zh-CN" altLang="en-US" dirty="0"/>
              <a:t>当然还可以去改进测试框架的底层，包括内存索引的使用，包括一些并发事务的合并去提高并发度</a:t>
            </a:r>
            <a:endParaRPr lang="en-US" altLang="zh-CN" dirty="0"/>
          </a:p>
          <a:p>
            <a:r>
              <a:rPr lang="zh-CN" altLang="en-US" dirty="0"/>
              <a:t>我们这边给大家推荐两篇学术论文进行阅读从而提高对性能测试框架的了解，</a:t>
            </a:r>
            <a:endParaRPr lang="en-US" altLang="zh-CN" dirty="0"/>
          </a:p>
          <a:p>
            <a:r>
              <a:rPr lang="en-US" altLang="zh-CN" dirty="0"/>
              <a:t>DBX1000</a:t>
            </a:r>
            <a:r>
              <a:rPr lang="zh-CN" altLang="en-US" dirty="0"/>
              <a:t>是第一篇文章在</a:t>
            </a:r>
            <a:r>
              <a:rPr lang="en-US" altLang="zh-CN" dirty="0"/>
              <a:t>1000</a:t>
            </a:r>
            <a:r>
              <a:rPr lang="zh-CN" altLang="en-US" dirty="0"/>
              <a:t>个核上对并发控制算法进行测试，</a:t>
            </a:r>
            <a:r>
              <a:rPr lang="en-US" altLang="zh-CN" dirty="0" err="1"/>
              <a:t>deneva</a:t>
            </a:r>
            <a:r>
              <a:rPr lang="zh-CN" altLang="en-US" dirty="0"/>
              <a:t>则是第一篇对分布式的系统评测比较完善内容</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13</a:t>
            </a:fld>
            <a:endParaRPr lang="zh-CN" altLang="en-US"/>
          </a:p>
        </p:txBody>
      </p:sp>
    </p:spTree>
    <p:extLst>
      <p:ext uri="{BB962C8B-B14F-4D97-AF65-F5344CB8AC3E}">
        <p14:creationId xmlns:p14="http://schemas.microsoft.com/office/powerpoint/2010/main" val="2370096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然后我们第二个方向是正确性的一个研究，正确性我们一般在数据库里指数据库一致性，这个一致性可以有多种定义，传统的定义或者判别有两种</a:t>
            </a:r>
            <a:endParaRPr lang="en-US" altLang="zh-CN" dirty="0"/>
          </a:p>
          <a:p>
            <a:r>
              <a:rPr lang="en-US" altLang="zh-CN" dirty="0"/>
              <a:t>1</a:t>
            </a:r>
            <a:r>
              <a:rPr lang="zh-CN" altLang="en-US" dirty="0"/>
              <a:t>是多个事务并发执行，如果执行结果和某一串行执行结果一致，则数据库一致</a:t>
            </a:r>
            <a:endParaRPr lang="en-US" altLang="zh-CN" dirty="0"/>
          </a:p>
          <a:p>
            <a:r>
              <a:rPr lang="en-US" altLang="zh-CN" dirty="0"/>
              <a:t>2</a:t>
            </a:r>
            <a:r>
              <a:rPr lang="zh-CN" altLang="en-US" dirty="0"/>
              <a:t>是冲突图的构造，事务为顶点，冲突为边，冲突包括写写，写读，读写冲突，如果构造出来的图里没有环则为一致</a:t>
            </a:r>
            <a:endParaRPr lang="en-US" altLang="zh-CN" dirty="0"/>
          </a:p>
          <a:p>
            <a:r>
              <a:rPr lang="zh-CN" altLang="en-US" dirty="0"/>
              <a:t>那么我们为什么要测试这个一致性呢，因为传统的金融场景对数据不一致时零容忍的，我们不希望在任何一个环节出现数据不一致或者异常</a:t>
            </a:r>
            <a:endParaRPr lang="en-US" altLang="zh-CN" dirty="0"/>
          </a:p>
          <a:p>
            <a:r>
              <a:rPr lang="zh-CN" altLang="en-US" dirty="0"/>
              <a:t>比如下面这个例子，一个事务两次读数据如果得到的结果时不一样的，则存在不可重复读异常</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14</a:t>
            </a:fld>
            <a:endParaRPr lang="zh-CN" altLang="en-US"/>
          </a:p>
        </p:txBody>
      </p:sp>
    </p:spTree>
    <p:extLst>
      <p:ext uri="{BB962C8B-B14F-4D97-AF65-F5344CB8AC3E}">
        <p14:creationId xmlns:p14="http://schemas.microsoft.com/office/powerpoint/2010/main" val="27102956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我们刚才说的异常只是标准四种数据异常的一种，标准的四种包括，脏写，脏读，不可重复读，和幻读，其中脏写也是写写冲突，脏读则表示写读冲突，指的时在未提交的数据上进行的写或读操作</a:t>
            </a:r>
            <a:endParaRPr lang="en-US" altLang="zh-CN" dirty="0"/>
          </a:p>
          <a:p>
            <a:r>
              <a:rPr lang="zh-CN" altLang="en-US" dirty="0"/>
              <a:t>回到刚才的例子，如果一个事务两次以谓词的方式读得到不一样的结果，则时幻读异常，常规的读是指单点读取，只读到某个</a:t>
            </a:r>
            <a:r>
              <a:rPr lang="en-US" altLang="zh-CN" dirty="0"/>
              <a:t>key</a:t>
            </a:r>
            <a:r>
              <a:rPr lang="zh-CN" altLang="en-US" dirty="0"/>
              <a:t>的数据，而谓词读表一次读到一个范围的数据</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15</a:t>
            </a:fld>
            <a:endParaRPr lang="zh-CN" altLang="en-US"/>
          </a:p>
        </p:txBody>
      </p:sp>
    </p:spTree>
    <p:extLst>
      <p:ext uri="{BB962C8B-B14F-4D97-AF65-F5344CB8AC3E}">
        <p14:creationId xmlns:p14="http://schemas.microsoft.com/office/powerpoint/2010/main" val="3599379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根据四种数据异常，也定义了四种隔离级别，包括读未提交，读已提交，可重复读，可串行化，去分别对应这四种数据异常，我们可以看到四种级别都不允许脏写，读已提交也不允许脏读，而可重复读则不允许出现不可重复读异常，而最高的级别可串行化，进一步不允许幻读，所以数据库定义这些隔离级别给用户使用，用户选择较高隔离级别，则异常出现较少，而性能就会没那么高，相反如果用户选择较低的隔离级别，则异常出现比较多，而性能也是随之比较高</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16</a:t>
            </a:fld>
            <a:endParaRPr lang="zh-CN" altLang="en-US"/>
          </a:p>
        </p:txBody>
      </p:sp>
    </p:spTree>
    <p:extLst>
      <p:ext uri="{BB962C8B-B14F-4D97-AF65-F5344CB8AC3E}">
        <p14:creationId xmlns:p14="http://schemas.microsoft.com/office/powerpoint/2010/main" val="4095893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我们一直在说四种标准的数据异常，那么这里有个很关键的问题是，消除了这四种标准的数据异常是否就是就满足了可串行化隔离级别了？</a:t>
            </a:r>
            <a:endParaRPr lang="en-US" altLang="zh-CN" dirty="0"/>
          </a:p>
          <a:p>
            <a:r>
              <a:rPr lang="zh-CN" altLang="en-US" dirty="0"/>
              <a:t>答案是否定的，数据异常远非这四种形式，我们的研究发现数据异常的形式其实是无穷多种的，很多数据库厂商则把消除四种数据异常作为可串行化的标准，导致他们在可串行化级别下也会出现一些数据异常，比如</a:t>
            </a:r>
            <a:r>
              <a:rPr lang="en-US" altLang="zh-CN" dirty="0"/>
              <a:t>Oracle</a:t>
            </a:r>
            <a:r>
              <a:rPr lang="zh-CN" altLang="en-US" dirty="0"/>
              <a:t>，</a:t>
            </a:r>
            <a:r>
              <a:rPr lang="en-US" altLang="zh-CN" dirty="0" err="1"/>
              <a:t>Oceanbase</a:t>
            </a:r>
            <a:r>
              <a:rPr lang="zh-CN" altLang="en-US" dirty="0"/>
              <a:t>的</a:t>
            </a:r>
            <a:r>
              <a:rPr lang="en-US" altLang="zh-CN" dirty="0"/>
              <a:t>Oracle</a:t>
            </a:r>
            <a:r>
              <a:rPr lang="zh-CN" altLang="en-US" dirty="0"/>
              <a:t>模式，以及</a:t>
            </a:r>
            <a:r>
              <a:rPr lang="en-US" altLang="zh-CN" dirty="0" err="1"/>
              <a:t>greenplum</a:t>
            </a:r>
            <a:r>
              <a:rPr lang="zh-CN" altLang="en-US" dirty="0"/>
              <a:t>这三个数据库，在可串行化隔离级别下，会出现写偏序异常，写偏序异常时只两个事务分别读到老版本数据，又分别更新了对方访问的数据，从而知道最后的数据异常，其中这个异常石油两个读写依赖冲突导致的。</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17</a:t>
            </a:fld>
            <a:endParaRPr lang="zh-CN" altLang="en-US"/>
          </a:p>
        </p:txBody>
      </p:sp>
    </p:spTree>
    <p:extLst>
      <p:ext uri="{BB962C8B-B14F-4D97-AF65-F5344CB8AC3E}">
        <p14:creationId xmlns:p14="http://schemas.microsoft.com/office/powerpoint/2010/main" val="1414154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那么我们回到最开始的例子，我们这里也留给大家一个小问题去进行思考，尽管又很多转账请求会同时发生，那如何才能保证系统不出错，如果去验证这个系统将来不会出错呢？</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18</a:t>
            </a:fld>
            <a:endParaRPr lang="zh-CN" altLang="en-US"/>
          </a:p>
        </p:txBody>
      </p:sp>
    </p:spTree>
    <p:extLst>
      <p:ext uri="{BB962C8B-B14F-4D97-AF65-F5344CB8AC3E}">
        <p14:creationId xmlns:p14="http://schemas.microsoft.com/office/powerpoint/2010/main" val="3366821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在这里我们也给大家提供一些正确性方向的研究热题，怎么要才能全面的保证正确性？</a:t>
            </a:r>
            <a:endParaRPr lang="en-US" altLang="zh-CN" dirty="0"/>
          </a:p>
          <a:p>
            <a:r>
              <a:rPr lang="zh-CN" altLang="en-US" dirty="0"/>
              <a:t>首先全面性怎么体现，刚才我们提到数据异常可能又无穷多个，那测试所有这些情况看起来不太可能，怎么去分析全面性，又怎么去定义分类这些所有的数据异常呢</a:t>
            </a:r>
            <a:endParaRPr lang="en-US" altLang="zh-CN" dirty="0"/>
          </a:p>
          <a:p>
            <a:r>
              <a:rPr lang="zh-CN" altLang="en-US" dirty="0"/>
              <a:t>第二时分布式数据库逐步火热，分布式事务的正确性如何保证，比如数据异地分布的影响有多少，数据多份拷贝，不同不及时对正确性的影响</a:t>
            </a:r>
            <a:endParaRPr lang="en-US" altLang="zh-CN" dirty="0"/>
          </a:p>
          <a:p>
            <a:r>
              <a:rPr lang="zh-CN" altLang="en-US" dirty="0"/>
              <a:t>第三目前研究谓词类的异常相当的少，怎么去全面分析谓词类的异常，包括插入和删除形式的写操作对谓词会有不一样的影响</a:t>
            </a:r>
            <a:endParaRPr lang="en-US" altLang="zh-CN" dirty="0"/>
          </a:p>
          <a:p>
            <a:r>
              <a:rPr lang="zh-CN" altLang="en-US" dirty="0"/>
              <a:t>最后就是非关系型数据库的一致正确性保证，比如</a:t>
            </a:r>
            <a:r>
              <a:rPr lang="en-US" altLang="zh-CN" dirty="0"/>
              <a:t>KV</a:t>
            </a:r>
            <a:r>
              <a:rPr lang="zh-CN" altLang="en-US" dirty="0"/>
              <a:t>数据库如何保证正确性</a:t>
            </a:r>
            <a:endParaRPr lang="en-US" altLang="zh-CN" dirty="0"/>
          </a:p>
          <a:p>
            <a:r>
              <a:rPr lang="zh-CN" altLang="en-US" dirty="0"/>
              <a:t>这里给大家推荐的两篇文章更好的去了解当前的一些工作，一致性检测主要基于</a:t>
            </a:r>
            <a:r>
              <a:rPr lang="en-US" altLang="zh-CN" dirty="0" err="1"/>
              <a:t>adya</a:t>
            </a:r>
            <a:r>
              <a:rPr lang="zh-CN" altLang="en-US" dirty="0"/>
              <a:t>的模型，而</a:t>
            </a:r>
            <a:r>
              <a:rPr lang="en-US" altLang="zh-CN" dirty="0" err="1"/>
              <a:t>elle</a:t>
            </a:r>
            <a:r>
              <a:rPr lang="zh-CN" altLang="en-US" dirty="0"/>
              <a:t>是目前比较主流的一个数据库正确性测试框架。</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19</a:t>
            </a:fld>
            <a:endParaRPr lang="zh-CN" altLang="en-US"/>
          </a:p>
        </p:txBody>
      </p:sp>
    </p:spTree>
    <p:extLst>
      <p:ext uri="{BB962C8B-B14F-4D97-AF65-F5344CB8AC3E}">
        <p14:creationId xmlns:p14="http://schemas.microsoft.com/office/powerpoint/2010/main" val="320575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腾讯事务处理验证系统的英文名字叫 </a:t>
            </a:r>
            <a:r>
              <a:rPr lang="en-US" altLang="zh-CN" b="1" dirty="0"/>
              <a:t>T</a:t>
            </a:r>
            <a:r>
              <a:rPr lang="en-US" altLang="zh-CN" dirty="0"/>
              <a:t>encent </a:t>
            </a:r>
            <a:r>
              <a:rPr lang="en-US" altLang="zh-CN" b="1" dirty="0"/>
              <a:t>T</a:t>
            </a:r>
            <a:r>
              <a:rPr lang="en-US" altLang="zh-CN" dirty="0"/>
              <a:t>ransaction Processing </a:t>
            </a:r>
            <a:r>
              <a:rPr lang="en-US" altLang="zh-CN" b="1" dirty="0"/>
              <a:t>T</a:t>
            </a:r>
            <a:r>
              <a:rPr lang="en-US" altLang="zh-CN" dirty="0"/>
              <a:t>estbed </a:t>
            </a:r>
            <a:r>
              <a:rPr lang="en-US" altLang="zh-CN" b="1" dirty="0"/>
              <a:t>S</a:t>
            </a:r>
            <a:r>
              <a:rPr lang="en-US" altLang="zh-CN" dirty="0"/>
              <a:t>ystem </a:t>
            </a:r>
            <a:r>
              <a:rPr lang="zh-CN" altLang="en-US" dirty="0"/>
              <a:t>简称</a:t>
            </a:r>
            <a:r>
              <a:rPr lang="en-US" altLang="zh-CN" dirty="0"/>
              <a:t>3TS</a:t>
            </a:r>
            <a:r>
              <a:rPr lang="zh-CN" altLang="en-US" dirty="0"/>
              <a:t>，是一个事务处理的一个开源项目，</a:t>
            </a:r>
            <a:endParaRPr lang="zh-CN" altLang="en-US" sz="1200" b="0" i="0" u="none" strike="noStrike" kern="1200" baseline="0" dirty="0">
              <a:solidFill>
                <a:schemeClr val="tx1"/>
              </a:solidFill>
              <a:latin typeface="+mn-lt"/>
              <a:ea typeface="+mn-ea"/>
              <a:cs typeface="+mn-cs"/>
            </a:endParaRPr>
          </a:p>
          <a:p>
            <a:r>
              <a:rPr lang="zh-CN" altLang="en-US" sz="1200" b="0" i="0" u="none" strike="noStrike" kern="1200" baseline="0" dirty="0">
                <a:solidFill>
                  <a:schemeClr val="tx1"/>
                </a:solidFill>
                <a:latin typeface="+mn-lt"/>
                <a:ea typeface="+mn-ea"/>
                <a:cs typeface="+mn-cs"/>
              </a:rPr>
              <a:t>一开始是由腾讯公司</a:t>
            </a:r>
            <a:r>
              <a:rPr lang="en-US" altLang="zh-CN" sz="1200" b="0" i="0" u="none" strike="noStrike" kern="1200" baseline="0" dirty="0">
                <a:solidFill>
                  <a:schemeClr val="tx1"/>
                </a:solidFill>
                <a:latin typeface="+mn-lt"/>
                <a:ea typeface="+mn-ea"/>
                <a:cs typeface="+mn-cs"/>
              </a:rPr>
              <a:t>TDSQL</a:t>
            </a:r>
            <a:r>
              <a:rPr lang="zh-CN" altLang="en-US" sz="1200" b="0" i="0" u="none" strike="noStrike" kern="1200" baseline="0" dirty="0">
                <a:solidFill>
                  <a:schemeClr val="tx1"/>
                </a:solidFill>
                <a:latin typeface="+mn-lt"/>
                <a:ea typeface="+mn-ea"/>
                <a:cs typeface="+mn-cs"/>
              </a:rPr>
              <a:t>团队与中国人民大学数据工程与知识工程教育部重点实验室联合研制的项目， </a:t>
            </a:r>
            <a:r>
              <a:rPr lang="zh-CN" altLang="en-US" dirty="0"/>
              <a:t>大家可以在右边这个</a:t>
            </a:r>
            <a:r>
              <a:rPr lang="en-US" altLang="zh-CN" dirty="0" err="1"/>
              <a:t>github</a:t>
            </a:r>
            <a:r>
              <a:rPr lang="zh-CN" altLang="en-US" dirty="0"/>
              <a:t>网页上找到我们的代码的一些相关文档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今天项目介绍主要涉及三个方面，</a:t>
            </a:r>
            <a:r>
              <a:rPr lang="en-US" altLang="zh-CN" dirty="0"/>
              <a:t>1</a:t>
            </a:r>
            <a:r>
              <a:rPr lang="zh-CN" altLang="en-US" dirty="0"/>
              <a:t>主要的一些背景介绍，</a:t>
            </a:r>
            <a:r>
              <a:rPr lang="en-US" altLang="zh-CN" dirty="0"/>
              <a:t>2 </a:t>
            </a:r>
            <a:r>
              <a:rPr lang="zh-CN" altLang="en-US" dirty="0"/>
              <a:t>项目的主要研究方向，包括性能研究方向和正确性研究方向</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DD0EBA1-B537-4B9C-9E4D-E142C82FC018}" type="slidenum">
              <a:rPr lang="zh-CN" altLang="en-US" smtClean="0"/>
              <a:t>2</a:t>
            </a:fld>
            <a:endParaRPr lang="zh-CN" altLang="en-US"/>
          </a:p>
        </p:txBody>
      </p:sp>
    </p:spTree>
    <p:extLst>
      <p:ext uri="{BB962C8B-B14F-4D97-AF65-F5344CB8AC3E}">
        <p14:creationId xmlns:p14="http://schemas.microsoft.com/office/powerpoint/2010/main" val="356065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3TS</a:t>
            </a:r>
            <a:r>
              <a:rPr lang="zh-CN" altLang="en-US" dirty="0"/>
              <a:t>的项目导师有李海翔老师，是腾讯云数据库的专家工程师，以及本人陈育兴，目前是高级工程师，我们都是在进行事务处理系统的研发工作，如果有问题也欢迎大家写邮件反馈或者进行学术和技术交流探讨</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20</a:t>
            </a:fld>
            <a:endParaRPr lang="zh-CN" altLang="en-US"/>
          </a:p>
        </p:txBody>
      </p:sp>
    </p:spTree>
    <p:extLst>
      <p:ext uri="{BB962C8B-B14F-4D97-AF65-F5344CB8AC3E}">
        <p14:creationId xmlns:p14="http://schemas.microsoft.com/office/powerpoint/2010/main" val="1691797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非常感谢大家的时间收听</a:t>
            </a:r>
            <a:r>
              <a:rPr lang="en-US" altLang="zh-CN" dirty="0"/>
              <a:t>3TS</a:t>
            </a:r>
            <a:r>
              <a:rPr lang="zh-CN" altLang="en-US" dirty="0"/>
              <a:t>开源项目的介绍和一些未来方向的探讨，如果有任何问题可以联系上面邮箱</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21</a:t>
            </a:fld>
            <a:endParaRPr lang="zh-CN" altLang="en-US"/>
          </a:p>
        </p:txBody>
      </p:sp>
    </p:spTree>
    <p:extLst>
      <p:ext uri="{BB962C8B-B14F-4D97-AF65-F5344CB8AC3E}">
        <p14:creationId xmlns:p14="http://schemas.microsoft.com/office/powerpoint/2010/main" val="20985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首先，我们来看一些简单的背景知识，</a:t>
            </a:r>
            <a:endParaRPr lang="en-US" altLang="zh-CN" dirty="0"/>
          </a:p>
          <a:p>
            <a:r>
              <a:rPr lang="zh-CN" altLang="en-US" dirty="0"/>
              <a:t>单用户系统是指，在同一时间内，最多允许一个用户跟系统进行交互</a:t>
            </a:r>
            <a:endParaRPr lang="en-US" altLang="zh-CN" dirty="0"/>
          </a:p>
          <a:p>
            <a:r>
              <a:rPr lang="zh-CN" altLang="en-US" dirty="0"/>
              <a:t>多用户系统是指，在同一时间内，允许多个用户可以同时跟系统进行交互</a:t>
            </a:r>
            <a:endParaRPr lang="en-US" altLang="zh-CN" dirty="0"/>
          </a:p>
          <a:p>
            <a:r>
              <a:rPr lang="zh-CN" altLang="en-US" dirty="0"/>
              <a:t>多用户系统多个用户交互又叫并发，其中并发处理包括交叉处理，也就是并发处理而且共同相互较叉地使用同一个处理器进行计算，而并行处理大多是大型任务分割成多个小型任务在多个处理器上同时执行</a:t>
            </a:r>
            <a:endParaRPr lang="en-US" altLang="zh-CN" dirty="0"/>
          </a:p>
          <a:p>
            <a:r>
              <a:rPr lang="zh-CN" altLang="en-US" dirty="0"/>
              <a:t>因为我们是研究数据库系统，会经常涉及到事务的概念，事务是指一组数据库的操作，这些操作包括，读，写，写一般指更新数据，然后谓词读，还有插入删除等操作</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3</a:t>
            </a:fld>
            <a:endParaRPr lang="zh-CN" altLang="en-US"/>
          </a:p>
        </p:txBody>
      </p:sp>
    </p:spTree>
    <p:extLst>
      <p:ext uri="{BB962C8B-B14F-4D97-AF65-F5344CB8AC3E}">
        <p14:creationId xmlns:p14="http://schemas.microsoft.com/office/powerpoint/2010/main" val="7193389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我们来看一个简单的事务例子，一个用户</a:t>
            </a:r>
            <a:r>
              <a:rPr lang="en-US" altLang="zh-CN" dirty="0"/>
              <a:t>A</a:t>
            </a:r>
            <a:r>
              <a:rPr lang="zh-CN" altLang="en-US" dirty="0"/>
              <a:t>希望给用户</a:t>
            </a:r>
            <a:r>
              <a:rPr lang="en-US" altLang="zh-CN" dirty="0"/>
              <a:t>B</a:t>
            </a:r>
            <a:r>
              <a:rPr lang="zh-CN" altLang="en-US" dirty="0"/>
              <a:t>转账</a:t>
            </a:r>
            <a:r>
              <a:rPr lang="en-US" altLang="zh-CN" dirty="0"/>
              <a:t>1000</a:t>
            </a:r>
            <a:r>
              <a:rPr lang="zh-CN" altLang="en-US" dirty="0"/>
              <a:t>元，这个例子则为一个事务，这个事务包含两个操作，也就是</a:t>
            </a:r>
            <a:r>
              <a:rPr lang="en-US" altLang="zh-CN" dirty="0"/>
              <a:t>1 A</a:t>
            </a:r>
            <a:r>
              <a:rPr lang="zh-CN" altLang="en-US" dirty="0"/>
              <a:t>的账户减少</a:t>
            </a:r>
            <a:r>
              <a:rPr lang="en-US" altLang="zh-CN" dirty="0"/>
              <a:t>1000</a:t>
            </a:r>
            <a:r>
              <a:rPr lang="zh-CN" altLang="en-US" dirty="0"/>
              <a:t>元，</a:t>
            </a:r>
            <a:r>
              <a:rPr lang="en-US" altLang="zh-CN" dirty="0"/>
              <a:t>2, B</a:t>
            </a:r>
            <a:r>
              <a:rPr lang="zh-CN" altLang="en-US" dirty="0"/>
              <a:t>的账户增加</a:t>
            </a:r>
            <a:r>
              <a:rPr lang="en-US" altLang="zh-CN" dirty="0"/>
              <a:t>1000</a:t>
            </a:r>
            <a:r>
              <a:rPr lang="zh-CN" altLang="en-US" dirty="0"/>
              <a:t>元</a:t>
            </a:r>
            <a:endParaRPr lang="en-US" altLang="zh-CN" dirty="0"/>
          </a:p>
          <a:p>
            <a:r>
              <a:rPr lang="zh-CN" altLang="en-US" dirty="0"/>
              <a:t>这两个操作必须同时完成，只完成某一项会导致银行数据不一致，比如</a:t>
            </a:r>
            <a:r>
              <a:rPr lang="en-US" altLang="zh-CN" dirty="0"/>
              <a:t>A</a:t>
            </a:r>
            <a:r>
              <a:rPr lang="zh-CN" altLang="en-US" dirty="0"/>
              <a:t>账户减少了</a:t>
            </a:r>
            <a:r>
              <a:rPr lang="en-US" altLang="zh-CN" dirty="0"/>
              <a:t>1000</a:t>
            </a:r>
            <a:r>
              <a:rPr lang="zh-CN" altLang="en-US" dirty="0"/>
              <a:t>元，但</a:t>
            </a:r>
            <a:r>
              <a:rPr lang="en-US" altLang="zh-CN" dirty="0"/>
              <a:t>B</a:t>
            </a:r>
            <a:r>
              <a:rPr lang="zh-CN" altLang="en-US" dirty="0"/>
              <a:t>账户没有增加</a:t>
            </a:r>
            <a:r>
              <a:rPr lang="en-US" altLang="zh-CN" dirty="0"/>
              <a:t>1000</a:t>
            </a:r>
            <a:r>
              <a:rPr lang="zh-CN" altLang="en-US" dirty="0"/>
              <a:t>元，那么数据就会凭空消失</a:t>
            </a:r>
            <a:r>
              <a:rPr lang="en-US" altLang="zh-CN" dirty="0"/>
              <a:t>1000</a:t>
            </a:r>
            <a:r>
              <a:rPr lang="zh-CN" altLang="en-US" dirty="0"/>
              <a:t>元，反之如果</a:t>
            </a:r>
            <a:r>
              <a:rPr lang="en-US" altLang="zh-CN" dirty="0"/>
              <a:t>A</a:t>
            </a:r>
            <a:r>
              <a:rPr lang="zh-CN" altLang="en-US" dirty="0"/>
              <a:t>账户没完成操作，</a:t>
            </a:r>
            <a:r>
              <a:rPr lang="en-US" altLang="zh-CN" dirty="0"/>
              <a:t>B</a:t>
            </a:r>
            <a:r>
              <a:rPr lang="zh-CN" altLang="en-US" dirty="0"/>
              <a:t>账户增加了</a:t>
            </a:r>
            <a:r>
              <a:rPr lang="en-US" altLang="zh-CN" dirty="0"/>
              <a:t>1000</a:t>
            </a:r>
            <a:r>
              <a:rPr lang="zh-CN" altLang="en-US" dirty="0"/>
              <a:t>元，就会凭空多产生</a:t>
            </a:r>
            <a:r>
              <a:rPr lang="en-US" altLang="zh-CN" dirty="0"/>
              <a:t>1000</a:t>
            </a:r>
            <a:r>
              <a:rPr lang="zh-CN" altLang="en-US" dirty="0"/>
              <a:t>元总额。这两种现象都是不允许发生的</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4</a:t>
            </a:fld>
            <a:endParaRPr lang="zh-CN" altLang="en-US"/>
          </a:p>
        </p:txBody>
      </p:sp>
    </p:spTree>
    <p:extLst>
      <p:ext uri="{BB962C8B-B14F-4D97-AF65-F5344CB8AC3E}">
        <p14:creationId xmlns:p14="http://schemas.microsoft.com/office/powerpoint/2010/main" val="1260120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我们这个项目主要研究的是数据库的事务处理机制，这个机制是多用户的并发处理系统，一般对于数据库来说，多并发控制是指多用户并发的执行同一个系统，但是每个用户都得到了串行执行的结果</a:t>
            </a:r>
            <a:endParaRPr lang="en-US" altLang="zh-CN" dirty="0"/>
          </a:p>
          <a:p>
            <a:r>
              <a:rPr lang="zh-CN" altLang="en-US" dirty="0"/>
              <a:t>这里需要有一个很重要的点是需要权衡并发度，串行处理执行的话，可以避免数据不一致，但是效率比较低，并行处理效率比较高，但是容易出现数据不一致的现象</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5</a:t>
            </a:fld>
            <a:endParaRPr lang="zh-CN" altLang="en-US"/>
          </a:p>
        </p:txBody>
      </p:sp>
    </p:spTree>
    <p:extLst>
      <p:ext uri="{BB962C8B-B14F-4D97-AF65-F5344CB8AC3E}">
        <p14:creationId xmlns:p14="http://schemas.microsoft.com/office/powerpoint/2010/main" val="2252484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我们首先来聊第一个方向，性能的一个考量。研究算法，研究系统都会考虑到性能，我们主要研究并发控制算法的性能，最常用的指标是</a:t>
            </a:r>
            <a:r>
              <a:rPr lang="en-US" altLang="zh-CN" dirty="0"/>
              <a:t>TPS</a:t>
            </a:r>
            <a:r>
              <a:rPr lang="zh-CN" altLang="en-US" dirty="0"/>
              <a:t>，也就是每秒事务处理的一个吞吐量</a:t>
            </a:r>
            <a:endParaRPr lang="en-US" altLang="zh-CN" dirty="0"/>
          </a:p>
          <a:p>
            <a:r>
              <a:rPr lang="zh-CN" altLang="en-US" dirty="0"/>
              <a:t>测试方法也有一些基准，通常测试带有随机性但有不完全随机，比如</a:t>
            </a:r>
            <a:r>
              <a:rPr lang="en-US" altLang="zh-CN" dirty="0"/>
              <a:t>TPC-C</a:t>
            </a:r>
            <a:r>
              <a:rPr lang="zh-CN" altLang="en-US" dirty="0"/>
              <a:t>是这个比较古老的测试基准，模拟电商购物的一些场景，有一些购物订单生产，仓库信息调度和一些优惠和价格的计算</a:t>
            </a:r>
            <a:endParaRPr lang="en-US" altLang="zh-CN" dirty="0"/>
          </a:p>
          <a:p>
            <a:r>
              <a:rPr lang="zh-CN" altLang="en-US" dirty="0"/>
              <a:t>而我们构建这个</a:t>
            </a:r>
            <a:r>
              <a:rPr lang="en-US" altLang="zh-CN" dirty="0"/>
              <a:t>3TS</a:t>
            </a:r>
            <a:r>
              <a:rPr lang="zh-CN" altLang="en-US" dirty="0"/>
              <a:t>平台主要是为了提供一个统一的事务处理平台，可以公平客观的对比各个算法，当新算法开发出来的时候也可以进行对比，而如果直接通过各个真实数据库去评测算法的话，可能因为数据库的一些其他模块比如存储，优化等而影响算法的真实性能</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DD0EBA1-B537-4B9C-9E4D-E142C82FC018}" type="slidenum">
              <a:rPr lang="zh-CN" altLang="en-US" smtClean="0"/>
              <a:t>6</a:t>
            </a:fld>
            <a:endParaRPr lang="zh-CN" altLang="en-US"/>
          </a:p>
        </p:txBody>
      </p:sp>
    </p:spTree>
    <p:extLst>
      <p:ext uri="{BB962C8B-B14F-4D97-AF65-F5344CB8AC3E}">
        <p14:creationId xmlns:p14="http://schemas.microsoft.com/office/powerpoint/2010/main" val="3248098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我们目前在</a:t>
            </a:r>
            <a:r>
              <a:rPr lang="en-US" altLang="zh-CN" dirty="0"/>
              <a:t>3TS</a:t>
            </a:r>
            <a:r>
              <a:rPr lang="zh-CN" altLang="en-US" dirty="0"/>
              <a:t>中已经集成了</a:t>
            </a:r>
            <a:r>
              <a:rPr lang="en-US" altLang="zh-CN" dirty="0"/>
              <a:t>13</a:t>
            </a:r>
            <a:r>
              <a:rPr lang="zh-CN" altLang="en-US" dirty="0"/>
              <a:t>种并发控制算法，主要包括两阶段封锁协议，像两阶段</a:t>
            </a:r>
            <a:r>
              <a:rPr lang="en-US" altLang="zh-CN" dirty="0"/>
              <a:t>no wait</a:t>
            </a:r>
            <a:r>
              <a:rPr lang="zh-CN" altLang="en-US" dirty="0"/>
              <a:t>和</a:t>
            </a:r>
            <a:r>
              <a:rPr lang="en-US" altLang="zh-CN" dirty="0"/>
              <a:t>wait die</a:t>
            </a:r>
            <a:r>
              <a:rPr lang="zh-CN" altLang="en-US" dirty="0"/>
              <a:t>算法，</a:t>
            </a:r>
            <a:endParaRPr lang="en-US" altLang="zh-CN" dirty="0"/>
          </a:p>
          <a:p>
            <a:r>
              <a:rPr lang="zh-CN" altLang="en-US" dirty="0"/>
              <a:t>还有比较经典的</a:t>
            </a:r>
            <a:r>
              <a:rPr lang="en-US" altLang="zh-CN" dirty="0"/>
              <a:t>MVCC </a:t>
            </a:r>
            <a:r>
              <a:rPr lang="zh-CN" altLang="en-US" dirty="0"/>
              <a:t>多版本并发控制算法，以及</a:t>
            </a:r>
            <a:r>
              <a:rPr lang="en-US" altLang="zh-CN" dirty="0"/>
              <a:t>OCC</a:t>
            </a:r>
            <a:r>
              <a:rPr lang="zh-CN" altLang="en-US" dirty="0"/>
              <a:t>乐观并发控制算法，还有其他的一些算法如基于时间戳的，基于乐观并发控制算法的改进后的算法，还有一些确定性算法，</a:t>
            </a:r>
            <a:endParaRPr lang="en-US" altLang="zh-CN" dirty="0"/>
          </a:p>
          <a:p>
            <a:r>
              <a:rPr lang="zh-CN" altLang="en-US" dirty="0"/>
              <a:t>还有一些基于快照隔离的并发控制算法。</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7</a:t>
            </a:fld>
            <a:endParaRPr lang="zh-CN" altLang="en-US"/>
          </a:p>
        </p:txBody>
      </p:sp>
    </p:spTree>
    <p:extLst>
      <p:ext uri="{BB962C8B-B14F-4D97-AF65-F5344CB8AC3E}">
        <p14:creationId xmlns:p14="http://schemas.microsoft.com/office/powerpoint/2010/main" val="3604110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两阶段封锁协议，英文是</a:t>
            </a:r>
            <a:r>
              <a:rPr lang="en-US" altLang="zh-CN" dirty="0"/>
              <a:t>two phase locking</a:t>
            </a:r>
            <a:r>
              <a:rPr lang="zh-CN" altLang="en-US" dirty="0"/>
              <a:t>，简称</a:t>
            </a:r>
            <a:r>
              <a:rPr lang="en-US" altLang="zh-CN" dirty="0"/>
              <a:t>2pl</a:t>
            </a:r>
            <a:r>
              <a:rPr lang="zh-CN" altLang="en-US" dirty="0"/>
              <a:t>，我们来介绍它最简单的一种变形，</a:t>
            </a:r>
            <a:r>
              <a:rPr lang="en-US" altLang="zh-CN" dirty="0"/>
              <a:t>no wait</a:t>
            </a:r>
            <a:r>
              <a:rPr lang="zh-CN" altLang="en-US" dirty="0"/>
              <a:t>算法，会在每个读操作加上共享锁，在每个写操作加上排他锁，当在并发处理操作时，只有共享锁之间不会冲突，其他情况都会产生冲突，我们看到一开始有读锁时允许再加读锁，不可以加写锁，而一开始时写锁，则不可以再加其他锁了</a:t>
            </a:r>
            <a:endParaRPr lang="en-US" altLang="zh-CN" dirty="0"/>
          </a:p>
          <a:p>
            <a:r>
              <a:rPr lang="zh-CN" altLang="en-US" dirty="0"/>
              <a:t>所以这种算法，在并发度比较高的时候，或者读写的操作比较集中在一些热点数据上时，会导致事务之间比较容易其冲突而导致回滚</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8</a:t>
            </a:fld>
            <a:endParaRPr lang="zh-CN" altLang="en-US"/>
          </a:p>
        </p:txBody>
      </p:sp>
    </p:spTree>
    <p:extLst>
      <p:ext uri="{BB962C8B-B14F-4D97-AF65-F5344CB8AC3E}">
        <p14:creationId xmlns:p14="http://schemas.microsoft.com/office/powerpoint/2010/main" val="686725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a:t>
            </a:r>
            <a:r>
              <a:rPr lang="en-US" altLang="zh-CN" dirty="0"/>
              <a:t>2PL</a:t>
            </a:r>
            <a:r>
              <a:rPr lang="zh-CN" altLang="en-US" dirty="0"/>
              <a:t>的封锁程度是比较高的，相对的来说，就是并发度就会比较低，我们再来介绍</a:t>
            </a:r>
            <a:r>
              <a:rPr lang="en-US" altLang="zh-CN" dirty="0"/>
              <a:t>MVCC multi-version concurrent control </a:t>
            </a:r>
            <a:r>
              <a:rPr lang="zh-CN" altLang="en-US" dirty="0"/>
              <a:t>并发控制算法的对其的一个改进，在</a:t>
            </a:r>
            <a:r>
              <a:rPr lang="en-US" altLang="zh-CN" dirty="0"/>
              <a:t>MVCC</a:t>
            </a:r>
            <a:r>
              <a:rPr lang="zh-CN" altLang="en-US" dirty="0"/>
              <a:t>中，其实读锁不存在，读可以直接读历史的一个版本，写锁任然是排他锁，所以只有写锁之间存在冲突，像右下角的表，我们可以对老版本，比如版本</a:t>
            </a:r>
            <a:r>
              <a:rPr lang="en-US" altLang="zh-CN" dirty="0"/>
              <a:t>1</a:t>
            </a:r>
            <a:r>
              <a:rPr lang="zh-CN" altLang="en-US" dirty="0"/>
              <a:t>和版本</a:t>
            </a:r>
            <a:r>
              <a:rPr lang="en-US" altLang="zh-CN" dirty="0"/>
              <a:t>2</a:t>
            </a:r>
            <a:r>
              <a:rPr lang="zh-CN" altLang="en-US" dirty="0"/>
              <a:t>的数据读取出来，更新时只要插入版本</a:t>
            </a:r>
            <a:r>
              <a:rPr lang="en-US" altLang="zh-CN" dirty="0"/>
              <a:t>3</a:t>
            </a:r>
            <a:r>
              <a:rPr lang="zh-CN" altLang="en-US" dirty="0"/>
              <a:t>就行，这样读写时分离的而使得事物之间不容易冲突，那么并发度也将会提高</a:t>
            </a:r>
          </a:p>
        </p:txBody>
      </p:sp>
      <p:sp>
        <p:nvSpPr>
          <p:cNvPr id="4" name="灯片编号占位符 3"/>
          <p:cNvSpPr>
            <a:spLocks noGrp="1"/>
          </p:cNvSpPr>
          <p:nvPr>
            <p:ph type="sldNum" sz="quarter" idx="5"/>
          </p:nvPr>
        </p:nvSpPr>
        <p:spPr/>
        <p:txBody>
          <a:bodyPr/>
          <a:lstStyle/>
          <a:p>
            <a:fld id="{ADD0EBA1-B537-4B9C-9E4D-E142C82FC018}" type="slidenum">
              <a:rPr lang="zh-CN" altLang="en-US" smtClean="0"/>
              <a:t>9</a:t>
            </a:fld>
            <a:endParaRPr lang="zh-CN" altLang="en-US"/>
          </a:p>
        </p:txBody>
      </p:sp>
    </p:spTree>
    <p:extLst>
      <p:ext uri="{BB962C8B-B14F-4D97-AF65-F5344CB8AC3E}">
        <p14:creationId xmlns:p14="http://schemas.microsoft.com/office/powerpoint/2010/main" val="95882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06D862-96ED-44EB-C829-A95F03079B7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C62F9F3C-27A3-32C8-5099-8B22979DBC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56403CD-A4E5-4145-973F-007915B3302E}"/>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E3FD1249-258D-09C9-9FCB-F3ED7D8D658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AF79EBB-997C-DF48-00C2-9FEC3BA3B279}"/>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365897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11035-2CBD-920F-D9F6-8F5F39EF0E3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6C9EFAF-0F7D-6AB3-42D9-9EC1B946338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EEB4EE6-9F9B-59FE-94C3-1F0A0BB9CF6E}"/>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971EF540-5E3A-1DE1-5E9B-1AB2E70F641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3A187FF-F796-3D73-BF5F-8E6BF910E77E}"/>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2218411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AB87659-0349-06C2-7663-7F346DCD44B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2213942-242D-56EA-32E8-E0A5931EFA3C}"/>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368B9E9-60E3-A30E-B3EF-1A5CE2B0E3F9}"/>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7F347001-192D-095A-33AB-8760AFC6C75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4A887B-7318-6062-E30A-A674034F8741}"/>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64083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AB665D-3551-169E-956A-F570E813404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5CDF3E0-3D1E-E6A8-4D4C-0E4A8B2D164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D31A5AF-154F-06B9-8ACD-F2D89662EF4A}"/>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10EBCA38-A731-5985-422E-319EEE4EF5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C90C235-33D3-2F80-A14F-E7F124D075BD}"/>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348650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422FB5-9FA6-BC5E-C5DC-4BAF64C8F29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796C2A4-0C58-C4CA-3B6F-CEE8584EF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8DCC6D7-B16C-77B6-ED71-40E965290EAA}"/>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4966CB22-6789-D871-22DA-B75C8C79547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65910E-6250-723E-8062-4254971C113D}"/>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134158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3589B-AB24-8D03-B9A2-76CDC9F6AF4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F9F8202-5F29-28EC-1298-704D62D498B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103286E-58D1-18ED-22E9-DFEB09D2D16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993CFF1-2E35-2E6A-724D-056CDE55C063}"/>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6" name="页脚占位符 5">
            <a:extLst>
              <a:ext uri="{FF2B5EF4-FFF2-40B4-BE49-F238E27FC236}">
                <a16:creationId xmlns:a16="http://schemas.microsoft.com/office/drawing/2014/main" id="{A933C8EB-6DE8-0005-4E2C-F34E553CF07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F7BA26C-2BA3-D363-FDB4-3A77E2DA9360}"/>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2972285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878B1B-9724-9C39-CFE5-0E3170AA4A7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0941737F-3A4E-F4F8-FAF6-757C8C35EE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5641BA1-1D16-311B-EC63-6BC90AC0D86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A9683C8B-A27C-31DD-2567-A4C073A7D9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BDDD19E-9BBF-7BE1-B3B1-9188F07EB3D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D3D1413F-8C24-180A-821C-884B04B76DCB}"/>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8" name="页脚占位符 7">
            <a:extLst>
              <a:ext uri="{FF2B5EF4-FFF2-40B4-BE49-F238E27FC236}">
                <a16:creationId xmlns:a16="http://schemas.microsoft.com/office/drawing/2014/main" id="{BDA067B8-3322-AB71-92BC-1E3832EE9BC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D1D7931-4AD6-8B6D-A645-C9CA586851D7}"/>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477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529D5-6112-D465-FC1B-6B7D7CB3965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8428CF7-8F2C-C01D-26A0-53E4978E23FD}"/>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4" name="页脚占位符 3">
            <a:extLst>
              <a:ext uri="{FF2B5EF4-FFF2-40B4-BE49-F238E27FC236}">
                <a16:creationId xmlns:a16="http://schemas.microsoft.com/office/drawing/2014/main" id="{55B27C52-0DB5-E355-9E76-31733CA5327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7CDBFCE-769B-1C0F-8465-61ECAB7D6E82}"/>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3644805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1D21B4-8450-92DB-CA2E-1841C4D62CF2}"/>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3" name="页脚占位符 2">
            <a:extLst>
              <a:ext uri="{FF2B5EF4-FFF2-40B4-BE49-F238E27FC236}">
                <a16:creationId xmlns:a16="http://schemas.microsoft.com/office/drawing/2014/main" id="{4890B8BD-8836-D5C7-C73E-F86E5A2CC9F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8DA0032-C315-0753-2B4B-77EC34A34718}"/>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1159625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C4367-7B81-AAD7-D833-1BD7FCEE3DB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162B17B-AA65-57D4-377E-3391EC099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32BA854-7FDE-C219-D035-3D305D58F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60893B2-7A32-D77C-8EA4-4A5BCBAA6BFB}"/>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6" name="页脚占位符 5">
            <a:extLst>
              <a:ext uri="{FF2B5EF4-FFF2-40B4-BE49-F238E27FC236}">
                <a16:creationId xmlns:a16="http://schemas.microsoft.com/office/drawing/2014/main" id="{32078492-0D7B-28AB-FAAA-DD162EA0677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D820B12-58AB-0C47-2676-97C2DB192FDC}"/>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97741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84AE7-F9D2-D40A-528A-BDF005A4015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BF73450-25E3-5EFB-6108-8D2DBB33CB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E91861-AB6E-07A8-7333-BD60AB874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039A170-1446-131A-CABF-419038642155}"/>
              </a:ext>
            </a:extLst>
          </p:cNvPr>
          <p:cNvSpPr>
            <a:spLocks noGrp="1"/>
          </p:cNvSpPr>
          <p:nvPr>
            <p:ph type="dt" sz="half" idx="10"/>
          </p:nvPr>
        </p:nvSpPr>
        <p:spPr/>
        <p:txBody>
          <a:bodyPr/>
          <a:lstStyle/>
          <a:p>
            <a:fld id="{F1872A90-4287-F448-B872-DA39DE226244}" type="datetimeFigureOut">
              <a:rPr kumimoji="1" lang="zh-CN" altLang="en-US" smtClean="0"/>
              <a:t>2022/5/25</a:t>
            </a:fld>
            <a:endParaRPr kumimoji="1" lang="zh-CN" altLang="en-US"/>
          </a:p>
        </p:txBody>
      </p:sp>
      <p:sp>
        <p:nvSpPr>
          <p:cNvPr id="6" name="页脚占位符 5">
            <a:extLst>
              <a:ext uri="{FF2B5EF4-FFF2-40B4-BE49-F238E27FC236}">
                <a16:creationId xmlns:a16="http://schemas.microsoft.com/office/drawing/2014/main" id="{361C4940-B5F0-6F84-44FD-5998294684C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E187648-0F55-F1BC-0C60-2C76713A9BAF}"/>
              </a:ext>
            </a:extLst>
          </p:cNvPr>
          <p:cNvSpPr>
            <a:spLocks noGrp="1"/>
          </p:cNvSpPr>
          <p:nvPr>
            <p:ph type="sldNum" sz="quarter" idx="12"/>
          </p:nvPr>
        </p:nvSpPr>
        <p:spPr/>
        <p:txBody>
          <a:body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1067444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B1453A1-9AB0-F468-7DD1-858F88EECD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3BA5011-1986-DCA8-9F92-808127AFB4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0B543212-8BCA-3534-97B6-E6644E98A7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72A90-4287-F448-B872-DA39DE226244}" type="datetimeFigureOut">
              <a:rPr kumimoji="1" lang="zh-CN" altLang="en-US" smtClean="0"/>
              <a:t>2022/5/25</a:t>
            </a:fld>
            <a:endParaRPr kumimoji="1" lang="zh-CN" altLang="en-US"/>
          </a:p>
        </p:txBody>
      </p:sp>
      <p:sp>
        <p:nvSpPr>
          <p:cNvPr id="5" name="页脚占位符 4">
            <a:extLst>
              <a:ext uri="{FF2B5EF4-FFF2-40B4-BE49-F238E27FC236}">
                <a16:creationId xmlns:a16="http://schemas.microsoft.com/office/drawing/2014/main" id="{4ECC8749-29A6-0355-F055-C291F55A88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32A48CC-E516-CFC3-818C-3667E724C6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40C71-9ADB-B346-8902-8553FD4D56ED}" type="slidenum">
              <a:rPr kumimoji="1" lang="zh-CN" altLang="en-US" smtClean="0"/>
              <a:t>‹#›</a:t>
            </a:fld>
            <a:endParaRPr kumimoji="1" lang="zh-CN" altLang="en-US"/>
          </a:p>
        </p:txBody>
      </p:sp>
    </p:spTree>
    <p:extLst>
      <p:ext uri="{BB962C8B-B14F-4D97-AF65-F5344CB8AC3E}">
        <p14:creationId xmlns:p14="http://schemas.microsoft.com/office/powerpoint/2010/main" val="1285833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sv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27.sv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9.sv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sv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5.sv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9" name="图片 8" descr="形状&#10;&#10;中度可信度描述已自动生成">
            <a:extLst>
              <a:ext uri="{FF2B5EF4-FFF2-40B4-BE49-F238E27FC236}">
                <a16:creationId xmlns:a16="http://schemas.microsoft.com/office/drawing/2014/main" id="{0493A717-9E42-CDFF-5B6C-774D09245C67}"/>
              </a:ext>
            </a:extLst>
          </p:cNvPr>
          <p:cNvPicPr>
            <a:picLocks noChangeAspect="1"/>
          </p:cNvPicPr>
          <p:nvPr/>
        </p:nvPicPr>
        <p:blipFill>
          <a:blip r:embed="rId4"/>
          <a:stretch>
            <a:fillRect/>
          </a:stretch>
        </p:blipFill>
        <p:spPr>
          <a:xfrm>
            <a:off x="762686" y="1407642"/>
            <a:ext cx="2199819" cy="457626"/>
          </a:xfrm>
          <a:prstGeom prst="rect">
            <a:avLst/>
          </a:prstGeom>
        </p:spPr>
      </p:pic>
      <p:sp>
        <p:nvSpPr>
          <p:cNvPr id="10" name="文本框 9">
            <a:extLst>
              <a:ext uri="{FF2B5EF4-FFF2-40B4-BE49-F238E27FC236}">
                <a16:creationId xmlns:a16="http://schemas.microsoft.com/office/drawing/2014/main" id="{C8BCDB69-D60C-12CE-076A-397A6F009824}"/>
              </a:ext>
            </a:extLst>
          </p:cNvPr>
          <p:cNvSpPr txBox="1"/>
          <p:nvPr/>
        </p:nvSpPr>
        <p:spPr>
          <a:xfrm>
            <a:off x="676190" y="2298793"/>
            <a:ext cx="5073258" cy="1938992"/>
          </a:xfrm>
          <a:prstGeom prst="rect">
            <a:avLst/>
          </a:prstGeom>
          <a:noFill/>
        </p:spPr>
        <p:txBody>
          <a:bodyPr wrap="square" rtlCol="0">
            <a:spAutoFit/>
          </a:bodyPr>
          <a:lstStyle/>
          <a:p>
            <a:pPr lvl="0" algn="r">
              <a:defRPr/>
            </a:pPr>
            <a:r>
              <a:rPr lang="zh-CN" altLang="en-US" sz="6000" dirty="0"/>
              <a:t>腾讯事务处理验证系统介绍</a:t>
            </a:r>
            <a:endParaRPr kumimoji="1" lang="zh-CN" altLang="en-US" sz="6000" dirty="0">
              <a:solidFill>
                <a:srgbClr val="44546A"/>
              </a:solidFill>
              <a:latin typeface="思源黑体 Medium" panose="020B0600000000000000" pitchFamily="34" charset="-122"/>
              <a:ea typeface="思源黑体 Medium" panose="020B0600000000000000" pitchFamily="34" charset="-122"/>
            </a:endParaRPr>
          </a:p>
        </p:txBody>
      </p:sp>
      <p:sp>
        <p:nvSpPr>
          <p:cNvPr id="16" name="Keynote模版使用Demo…">
            <a:extLst>
              <a:ext uri="{FF2B5EF4-FFF2-40B4-BE49-F238E27FC236}">
                <a16:creationId xmlns:a16="http://schemas.microsoft.com/office/drawing/2014/main" id="{7F08327C-7432-B002-85C8-C1C56F9425CB}"/>
              </a:ext>
            </a:extLst>
          </p:cNvPr>
          <p:cNvSpPr txBox="1">
            <a:spLocks/>
          </p:cNvSpPr>
          <p:nvPr/>
        </p:nvSpPr>
        <p:spPr>
          <a:xfrm>
            <a:off x="676189" y="5457425"/>
            <a:ext cx="3951403" cy="847411"/>
          </a:xfrm>
          <a:prstGeom prst="rect">
            <a:avLst/>
          </a:prstGeom>
          <a:extLst>
            <a:ext uri="{C572A759-6A51-4108-AA02-DFA0A04FC94B}">
              <ma14:wrappingTextBoxFlag xmlns="" xmlns:ma14="http://schemas.microsoft.com/office/mac/drawingml/2011/main" val="1"/>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0"/>
              </a:spcBef>
              <a:buFont typeface="Arial" panose="020B0604020202020204" pitchFamily="34" charset="0"/>
              <a:buNone/>
              <a:defRPr sz="2200">
                <a:solidFill>
                  <a:srgbClr val="FFFFFF">
                    <a:alpha val="70052"/>
                  </a:srgbClr>
                </a:solidFill>
                <a:latin typeface="Helvetica Light"/>
                <a:ea typeface="Helvetica Light"/>
                <a:cs typeface="Helvetica Light"/>
                <a:sym typeface="Helvetica Light"/>
              </a:defRPr>
            </a:pPr>
            <a:r>
              <a:rPr lang="en-US" altLang="zh-CN"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By</a:t>
            </a:r>
            <a:r>
              <a:rPr lang="zh-CN" altLang="en-US"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  </a:t>
            </a:r>
            <a:r>
              <a:rPr lang="en-US" altLang="zh-CN" sz="1800" dirty="0" err="1">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axingguchen</a:t>
            </a:r>
            <a:r>
              <a:rPr lang="en-US" altLang="zh-CN"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a:t>
            </a:r>
            <a:r>
              <a:rPr lang="zh-CN" altLang="en-US"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陈育兴</a:t>
            </a:r>
            <a:r>
              <a:rPr lang="en-US" altLang="zh-CN"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a:t>
            </a:r>
          </a:p>
          <a:p>
            <a:pPr marL="0" indent="0">
              <a:lnSpc>
                <a:spcPct val="110000"/>
              </a:lnSpc>
              <a:spcBef>
                <a:spcPts val="0"/>
              </a:spcBef>
              <a:buFont typeface="Arial" panose="020B0604020202020204" pitchFamily="34" charset="0"/>
              <a:buNone/>
              <a:defRPr sz="2200">
                <a:solidFill>
                  <a:srgbClr val="FFFFFF">
                    <a:alpha val="70052"/>
                  </a:srgbClr>
                </a:solidFill>
                <a:latin typeface="Helvetica Light"/>
                <a:ea typeface="Helvetica Light"/>
                <a:cs typeface="Helvetica Light"/>
                <a:sym typeface="Helvetica Light"/>
              </a:defRPr>
            </a:pPr>
            <a:r>
              <a:rPr lang="en-US" altLang="zh-CN" sz="1800" dirty="0">
                <a:solidFill>
                  <a:schemeClr val="tx1">
                    <a:alpha val="70052"/>
                  </a:schemeClr>
                </a:solidFill>
                <a:latin typeface="Microsoft YaHei Light" panose="020B0503020204020204" pitchFamily="34" charset="-122"/>
                <a:ea typeface="Microsoft YaHei Light" panose="020B0503020204020204" pitchFamily="34" charset="-122"/>
                <a:cs typeface="Helvetica Light"/>
                <a:sym typeface="Helvetica Light"/>
              </a:rPr>
              <a:t>2022.5.25</a:t>
            </a:r>
          </a:p>
        </p:txBody>
      </p:sp>
      <p:pic>
        <p:nvPicPr>
          <p:cNvPr id="3" name="图片 2">
            <a:extLst>
              <a:ext uri="{FF2B5EF4-FFF2-40B4-BE49-F238E27FC236}">
                <a16:creationId xmlns:a16="http://schemas.microsoft.com/office/drawing/2014/main" id="{3352CF2F-AA57-58BD-955C-6A8B5E36875D}"/>
              </a:ext>
            </a:extLst>
          </p:cNvPr>
          <p:cNvPicPr>
            <a:picLocks noChangeAspect="1"/>
          </p:cNvPicPr>
          <p:nvPr/>
        </p:nvPicPr>
        <p:blipFill>
          <a:blip r:embed="rId5"/>
          <a:stretch>
            <a:fillRect/>
          </a:stretch>
        </p:blipFill>
        <p:spPr>
          <a:xfrm>
            <a:off x="3489435" y="1407642"/>
            <a:ext cx="2911365" cy="480491"/>
          </a:xfrm>
          <a:prstGeom prst="rect">
            <a:avLst/>
          </a:prstGeom>
        </p:spPr>
      </p:pic>
    </p:spTree>
    <p:extLst>
      <p:ext uri="{BB962C8B-B14F-4D97-AF65-F5344CB8AC3E}">
        <p14:creationId xmlns:p14="http://schemas.microsoft.com/office/powerpoint/2010/main" val="200263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9</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5920748" cy="461665"/>
          </a:xfrm>
          <a:prstGeom prst="rect">
            <a:avLst/>
          </a:prstGeom>
          <a:noFill/>
        </p:spPr>
        <p:txBody>
          <a:bodyPr wrap="square" rtlCol="0">
            <a:spAutoFit/>
          </a:bodyPr>
          <a:lstStyle/>
          <a:p>
            <a:r>
              <a:rPr lang="en-US" altLang="zh-CN" sz="2400" dirty="0"/>
              <a:t>Optimistic Concurrent Control (OCC)</a:t>
            </a:r>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3139321"/>
          </a:xfrm>
          <a:prstGeom prst="rect">
            <a:avLst/>
          </a:prstGeom>
          <a:noFill/>
        </p:spPr>
        <p:txBody>
          <a:bodyPr wrap="square" rtlCol="0">
            <a:spAutoFit/>
          </a:bodyPr>
          <a:lstStyle/>
          <a:p>
            <a:r>
              <a:rPr lang="zh-CN" altLang="en-US" dirty="0"/>
              <a:t>乐观并发控制算法</a:t>
            </a:r>
            <a:endParaRPr lang="en-US" altLang="zh-CN" dirty="0"/>
          </a:p>
          <a:p>
            <a:pPr marL="285750" indent="-285750">
              <a:buFont typeface="Arial" panose="020B0604020202020204" pitchFamily="34" charset="0"/>
              <a:buChar char="•"/>
            </a:pPr>
            <a:r>
              <a:rPr lang="zh-CN" altLang="en-US" dirty="0"/>
              <a:t>读锁不存在</a:t>
            </a:r>
            <a:endParaRPr lang="en-US" altLang="zh-CN" dirty="0"/>
          </a:p>
          <a:p>
            <a:pPr marL="285750" indent="-285750">
              <a:buFont typeface="Arial" panose="020B0604020202020204" pitchFamily="34" charset="0"/>
              <a:buChar char="•"/>
            </a:pPr>
            <a:r>
              <a:rPr lang="zh-CN" altLang="en-US" dirty="0"/>
              <a:t>写锁不存在</a:t>
            </a:r>
            <a:endParaRPr lang="en-US" altLang="zh-CN" dirty="0"/>
          </a:p>
          <a:p>
            <a:pPr marL="285750" indent="-285750">
              <a:buFont typeface="Arial" panose="020B0604020202020204" pitchFamily="34" charset="0"/>
              <a:buChar char="•"/>
            </a:pPr>
            <a:r>
              <a:rPr lang="zh-CN" altLang="en-US" dirty="0"/>
              <a:t>私有读写不存在冲突</a:t>
            </a:r>
            <a:endParaRPr lang="en-US" altLang="zh-CN" dirty="0"/>
          </a:p>
          <a:p>
            <a:pPr marL="285750" indent="-285750">
              <a:buFont typeface="Arial" panose="020B0604020202020204" pitchFamily="34" charset="0"/>
              <a:buChar char="•"/>
            </a:pPr>
            <a:r>
              <a:rPr lang="zh-CN" altLang="en-US" dirty="0"/>
              <a:t>最后验证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乐观情况下，冲突少，效率高</a:t>
            </a:r>
            <a:endParaRPr lang="en-US" altLang="zh-CN" dirty="0"/>
          </a:p>
          <a:p>
            <a:pPr marL="285750" indent="-285750">
              <a:buFont typeface="Arial" panose="020B0604020202020204" pitchFamily="34" charset="0"/>
              <a:buChar char="•"/>
            </a:pPr>
            <a:r>
              <a:rPr lang="zh-CN" altLang="en-US" dirty="0"/>
              <a:t>冲突高时，效率不佳</a:t>
            </a:r>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graphicFrame>
        <p:nvGraphicFramePr>
          <p:cNvPr id="2" name="表格 1">
            <a:extLst>
              <a:ext uri="{FF2B5EF4-FFF2-40B4-BE49-F238E27FC236}">
                <a16:creationId xmlns:a16="http://schemas.microsoft.com/office/drawing/2014/main" id="{A988E219-C778-4B73-94EB-BCE7C599AE90}"/>
              </a:ext>
            </a:extLst>
          </p:cNvPr>
          <p:cNvGraphicFramePr>
            <a:graphicFrameLocks noGrp="1"/>
          </p:cNvGraphicFramePr>
          <p:nvPr>
            <p:extLst>
              <p:ext uri="{D42A27DB-BD31-4B8C-83A1-F6EECF244321}">
                <p14:modId xmlns:p14="http://schemas.microsoft.com/office/powerpoint/2010/main" val="1239823955"/>
              </p:ext>
            </p:extLst>
          </p:nvPr>
        </p:nvGraphicFramePr>
        <p:xfrm>
          <a:off x="5696538" y="2321327"/>
          <a:ext cx="4917858" cy="1097280"/>
        </p:xfrm>
        <a:graphic>
          <a:graphicData uri="http://schemas.openxmlformats.org/drawingml/2006/table">
            <a:tbl>
              <a:tblPr firstRow="1" bandRow="1">
                <a:tableStyleId>{5FD0F851-EC5A-4D38-B0AD-8093EC10F338}</a:tableStyleId>
              </a:tblPr>
              <a:tblGrid>
                <a:gridCol w="1639286">
                  <a:extLst>
                    <a:ext uri="{9D8B030D-6E8A-4147-A177-3AD203B41FA5}">
                      <a16:colId xmlns:a16="http://schemas.microsoft.com/office/drawing/2014/main" val="109621562"/>
                    </a:ext>
                  </a:extLst>
                </a:gridCol>
                <a:gridCol w="1639286">
                  <a:extLst>
                    <a:ext uri="{9D8B030D-6E8A-4147-A177-3AD203B41FA5}">
                      <a16:colId xmlns:a16="http://schemas.microsoft.com/office/drawing/2014/main" val="2601192079"/>
                    </a:ext>
                  </a:extLst>
                </a:gridCol>
                <a:gridCol w="1639286">
                  <a:extLst>
                    <a:ext uri="{9D8B030D-6E8A-4147-A177-3AD203B41FA5}">
                      <a16:colId xmlns:a16="http://schemas.microsoft.com/office/drawing/2014/main" val="2600872252"/>
                    </a:ext>
                  </a:extLst>
                </a:gridCol>
              </a:tblGrid>
              <a:tr h="339331">
                <a:tc>
                  <a:txBody>
                    <a:bodyPr/>
                    <a:lstStyle/>
                    <a:p>
                      <a:r>
                        <a:rPr lang="zh-CN" altLang="en-US" dirty="0"/>
                        <a:t>锁类型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“读锁”</a:t>
                      </a:r>
                    </a:p>
                  </a:txBody>
                  <a:tcPr/>
                </a:tc>
                <a:tc>
                  <a:txBody>
                    <a:bodyPr/>
                    <a:lstStyle/>
                    <a:p>
                      <a:r>
                        <a:rPr lang="zh-CN" altLang="en-US" b="0" dirty="0"/>
                        <a:t>“写锁”</a:t>
                      </a:r>
                    </a:p>
                  </a:txBody>
                  <a:tcPr/>
                </a:tc>
                <a:extLst>
                  <a:ext uri="{0D108BD9-81ED-4DB2-BD59-A6C34878D82A}">
                    <a16:rowId xmlns:a16="http://schemas.microsoft.com/office/drawing/2014/main" val="4122308466"/>
                  </a:ext>
                </a:extLst>
              </a:tr>
              <a:tr h="339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“读锁”</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04477010"/>
                  </a:ext>
                </a:extLst>
              </a:tr>
              <a:tr h="339331">
                <a:tc>
                  <a:txBody>
                    <a:bodyPr/>
                    <a:lstStyle/>
                    <a:p>
                      <a:r>
                        <a:rPr lang="zh-CN" altLang="en-US" dirty="0"/>
                        <a:t>“写锁”</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655727322"/>
                  </a:ext>
                </a:extLst>
              </a:tr>
            </a:tbl>
          </a:graphicData>
        </a:graphic>
      </p:graphicFrame>
      <p:pic>
        <p:nvPicPr>
          <p:cNvPr id="11" name="图形 10" descr="复选标记">
            <a:extLst>
              <a:ext uri="{FF2B5EF4-FFF2-40B4-BE49-F238E27FC236}">
                <a16:creationId xmlns:a16="http://schemas.microsoft.com/office/drawing/2014/main" id="{F2A05765-DE52-455B-994E-81EBCCFBD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17704" y="2708694"/>
            <a:ext cx="322545" cy="322545"/>
          </a:xfrm>
          <a:prstGeom prst="rect">
            <a:avLst/>
          </a:prstGeom>
        </p:spPr>
      </p:pic>
      <p:pic>
        <p:nvPicPr>
          <p:cNvPr id="16" name="图形 15" descr="复选标记">
            <a:extLst>
              <a:ext uri="{FF2B5EF4-FFF2-40B4-BE49-F238E27FC236}">
                <a16:creationId xmlns:a16="http://schemas.microsoft.com/office/drawing/2014/main" id="{2491E1E3-E98F-4EC0-9663-16A1CF706F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2296" y="2715266"/>
            <a:ext cx="322545" cy="322545"/>
          </a:xfrm>
          <a:prstGeom prst="rect">
            <a:avLst/>
          </a:prstGeom>
        </p:spPr>
      </p:pic>
      <p:pic>
        <p:nvPicPr>
          <p:cNvPr id="17" name="图形 16" descr="复选标记">
            <a:extLst>
              <a:ext uri="{FF2B5EF4-FFF2-40B4-BE49-F238E27FC236}">
                <a16:creationId xmlns:a16="http://schemas.microsoft.com/office/drawing/2014/main" id="{461597C5-498C-4E04-BD50-494A796FFE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17704" y="3063650"/>
            <a:ext cx="322545" cy="322545"/>
          </a:xfrm>
          <a:prstGeom prst="rect">
            <a:avLst/>
          </a:prstGeom>
        </p:spPr>
      </p:pic>
      <p:graphicFrame>
        <p:nvGraphicFramePr>
          <p:cNvPr id="6" name="表格 5">
            <a:extLst>
              <a:ext uri="{FF2B5EF4-FFF2-40B4-BE49-F238E27FC236}">
                <a16:creationId xmlns:a16="http://schemas.microsoft.com/office/drawing/2014/main" id="{735B2826-DABE-4C49-9F94-6C6995E35FFD}"/>
              </a:ext>
            </a:extLst>
          </p:cNvPr>
          <p:cNvGraphicFramePr>
            <a:graphicFrameLocks noGrp="1"/>
          </p:cNvGraphicFramePr>
          <p:nvPr>
            <p:extLst>
              <p:ext uri="{D42A27DB-BD31-4B8C-83A1-F6EECF244321}">
                <p14:modId xmlns:p14="http://schemas.microsoft.com/office/powerpoint/2010/main" val="1580056688"/>
              </p:ext>
            </p:extLst>
          </p:nvPr>
        </p:nvGraphicFramePr>
        <p:xfrm>
          <a:off x="6498203" y="4145912"/>
          <a:ext cx="2427744" cy="1828800"/>
        </p:xfrm>
        <a:graphic>
          <a:graphicData uri="http://schemas.openxmlformats.org/drawingml/2006/table">
            <a:tbl>
              <a:tblPr firstRow="1" bandRow="1">
                <a:tableStyleId>{5940675A-B579-460E-94D1-54222C63F5DA}</a:tableStyleId>
              </a:tblPr>
              <a:tblGrid>
                <a:gridCol w="1213872">
                  <a:extLst>
                    <a:ext uri="{9D8B030D-6E8A-4147-A177-3AD203B41FA5}">
                      <a16:colId xmlns:a16="http://schemas.microsoft.com/office/drawing/2014/main" val="1483002470"/>
                    </a:ext>
                  </a:extLst>
                </a:gridCol>
                <a:gridCol w="1213872">
                  <a:extLst>
                    <a:ext uri="{9D8B030D-6E8A-4147-A177-3AD203B41FA5}">
                      <a16:colId xmlns:a16="http://schemas.microsoft.com/office/drawing/2014/main" val="3573551491"/>
                    </a:ext>
                  </a:extLst>
                </a:gridCol>
              </a:tblGrid>
              <a:tr h="347794">
                <a:tc>
                  <a:txBody>
                    <a:bodyPr/>
                    <a:lstStyle/>
                    <a:p>
                      <a:r>
                        <a:rPr lang="en-US" altLang="zh-CN" dirty="0"/>
                        <a:t>Key</a:t>
                      </a:r>
                      <a:endParaRPr lang="zh-CN" altLang="en-US" dirty="0"/>
                    </a:p>
                  </a:txBody>
                  <a:tcPr/>
                </a:tc>
                <a:tc>
                  <a:txBody>
                    <a:bodyPr/>
                    <a:lstStyle/>
                    <a:p>
                      <a:r>
                        <a:rPr lang="en-US" altLang="zh-CN" dirty="0"/>
                        <a:t>Value</a:t>
                      </a:r>
                      <a:endParaRPr lang="zh-CN" altLang="en-US" dirty="0"/>
                    </a:p>
                  </a:txBody>
                  <a:tcPr/>
                </a:tc>
                <a:extLst>
                  <a:ext uri="{0D108BD9-81ED-4DB2-BD59-A6C34878D82A}">
                    <a16:rowId xmlns:a16="http://schemas.microsoft.com/office/drawing/2014/main" val="1886924773"/>
                  </a:ext>
                </a:extLst>
              </a:tr>
              <a:tr h="347794">
                <a:tc>
                  <a:txBody>
                    <a:bodyPr/>
                    <a:lstStyle/>
                    <a:p>
                      <a:r>
                        <a:rPr lang="en-US" altLang="zh-CN" dirty="0"/>
                        <a:t>1</a:t>
                      </a:r>
                      <a:endParaRPr lang="zh-CN" altLang="en-US" dirty="0"/>
                    </a:p>
                  </a:txBody>
                  <a:tcPr/>
                </a:tc>
                <a:tc>
                  <a:txBody>
                    <a:bodyPr/>
                    <a:lstStyle/>
                    <a:p>
                      <a:r>
                        <a:rPr lang="en-US" altLang="zh-CN" dirty="0"/>
                        <a:t>Emily</a:t>
                      </a:r>
                      <a:endParaRPr lang="zh-CN" altLang="en-US" dirty="0"/>
                    </a:p>
                  </a:txBody>
                  <a:tcPr/>
                </a:tc>
                <a:extLst>
                  <a:ext uri="{0D108BD9-81ED-4DB2-BD59-A6C34878D82A}">
                    <a16:rowId xmlns:a16="http://schemas.microsoft.com/office/drawing/2014/main" val="631409950"/>
                  </a:ext>
                </a:extLst>
              </a:tr>
              <a:tr h="347794">
                <a:tc>
                  <a:txBody>
                    <a:bodyPr/>
                    <a:lstStyle/>
                    <a:p>
                      <a:r>
                        <a:rPr lang="en-US" altLang="zh-CN" dirty="0"/>
                        <a:t>2</a:t>
                      </a:r>
                      <a:endParaRPr lang="zh-CN" altLang="en-US" dirty="0"/>
                    </a:p>
                  </a:txBody>
                  <a:tcPr/>
                </a:tc>
                <a:tc>
                  <a:txBody>
                    <a:bodyPr/>
                    <a:lstStyle/>
                    <a:p>
                      <a:r>
                        <a:rPr lang="en-US" altLang="zh-CN" dirty="0"/>
                        <a:t>Jack</a:t>
                      </a:r>
                      <a:endParaRPr lang="zh-CN" altLang="en-US" dirty="0"/>
                    </a:p>
                  </a:txBody>
                  <a:tcPr/>
                </a:tc>
                <a:extLst>
                  <a:ext uri="{0D108BD9-81ED-4DB2-BD59-A6C34878D82A}">
                    <a16:rowId xmlns:a16="http://schemas.microsoft.com/office/drawing/2014/main" val="2940320236"/>
                  </a:ext>
                </a:extLst>
              </a:tr>
              <a:tr h="347794">
                <a:tc>
                  <a:txBody>
                    <a:bodyPr/>
                    <a:lstStyle/>
                    <a:p>
                      <a:r>
                        <a:rPr lang="en-US" altLang="zh-CN" dirty="0"/>
                        <a:t>3</a:t>
                      </a:r>
                      <a:endParaRPr lang="zh-CN" altLang="en-US" dirty="0"/>
                    </a:p>
                  </a:txBody>
                  <a:tcPr/>
                </a:tc>
                <a:tc>
                  <a:txBody>
                    <a:bodyPr/>
                    <a:lstStyle/>
                    <a:p>
                      <a:r>
                        <a:rPr lang="en-US" altLang="zh-CN" dirty="0"/>
                        <a:t>Tom</a:t>
                      </a:r>
                      <a:endParaRPr lang="zh-CN" altLang="en-US" dirty="0"/>
                    </a:p>
                  </a:txBody>
                  <a:tcPr/>
                </a:tc>
                <a:extLst>
                  <a:ext uri="{0D108BD9-81ED-4DB2-BD59-A6C34878D82A}">
                    <a16:rowId xmlns:a16="http://schemas.microsoft.com/office/drawing/2014/main" val="1916720681"/>
                  </a:ext>
                </a:extLst>
              </a:tr>
              <a:tr h="347794">
                <a:tc>
                  <a:txBody>
                    <a:bodyPr/>
                    <a:lstStyle/>
                    <a:p>
                      <a:r>
                        <a:rPr lang="en-US" altLang="zh-CN" dirty="0"/>
                        <a:t>4</a:t>
                      </a:r>
                      <a:endParaRPr lang="zh-CN" altLang="en-US" dirty="0"/>
                    </a:p>
                  </a:txBody>
                  <a:tcPr/>
                </a:tc>
                <a:tc>
                  <a:txBody>
                    <a:bodyPr/>
                    <a:lstStyle/>
                    <a:p>
                      <a:r>
                        <a:rPr lang="en-US" altLang="zh-CN" dirty="0"/>
                        <a:t>Bob</a:t>
                      </a:r>
                      <a:endParaRPr lang="zh-CN" altLang="en-US" dirty="0"/>
                    </a:p>
                  </a:txBody>
                  <a:tcPr/>
                </a:tc>
                <a:extLst>
                  <a:ext uri="{0D108BD9-81ED-4DB2-BD59-A6C34878D82A}">
                    <a16:rowId xmlns:a16="http://schemas.microsoft.com/office/drawing/2014/main" val="4289936323"/>
                  </a:ext>
                </a:extLst>
              </a:tr>
            </a:tbl>
          </a:graphicData>
        </a:graphic>
      </p:graphicFrame>
      <p:cxnSp>
        <p:nvCxnSpPr>
          <p:cNvPr id="20" name="连接符: 肘形 19">
            <a:extLst>
              <a:ext uri="{FF2B5EF4-FFF2-40B4-BE49-F238E27FC236}">
                <a16:creationId xmlns:a16="http://schemas.microsoft.com/office/drawing/2014/main" id="{B545D7E4-D5B8-44E1-9C41-3E1624D7E107}"/>
              </a:ext>
            </a:extLst>
          </p:cNvPr>
          <p:cNvCxnSpPr/>
          <p:nvPr/>
        </p:nvCxnSpPr>
        <p:spPr>
          <a:xfrm rot="10800000" flipV="1">
            <a:off x="9100158" y="4463295"/>
            <a:ext cx="951978" cy="1960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54D809DE-5CEB-4FDD-A4F0-6A0DDF7740AE}"/>
              </a:ext>
            </a:extLst>
          </p:cNvPr>
          <p:cNvSpPr txBox="1"/>
          <p:nvPr/>
        </p:nvSpPr>
        <p:spPr>
          <a:xfrm>
            <a:off x="10161010" y="4256602"/>
            <a:ext cx="912429" cy="369332"/>
          </a:xfrm>
          <a:prstGeom prst="rect">
            <a:avLst/>
          </a:prstGeom>
          <a:noFill/>
        </p:spPr>
        <p:txBody>
          <a:bodyPr wrap="none" rtlCol="0">
            <a:spAutoFit/>
          </a:bodyPr>
          <a:lstStyle/>
          <a:p>
            <a:r>
              <a:rPr lang="en-US" altLang="zh-CN" dirty="0"/>
              <a:t>Update</a:t>
            </a:r>
            <a:endParaRPr lang="zh-CN" altLang="en-US" dirty="0"/>
          </a:p>
        </p:txBody>
      </p:sp>
      <p:pic>
        <p:nvPicPr>
          <p:cNvPr id="19" name="图形 18" descr="复选标记">
            <a:extLst>
              <a:ext uri="{FF2B5EF4-FFF2-40B4-BE49-F238E27FC236}">
                <a16:creationId xmlns:a16="http://schemas.microsoft.com/office/drawing/2014/main" id="{B9958946-C9B7-4358-8180-15B221FB2A0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2296" y="3072648"/>
            <a:ext cx="322545" cy="322545"/>
          </a:xfrm>
          <a:prstGeom prst="rect">
            <a:avLst/>
          </a:prstGeom>
        </p:spPr>
      </p:pic>
      <p:cxnSp>
        <p:nvCxnSpPr>
          <p:cNvPr id="23" name="连接符: 肘形 22">
            <a:extLst>
              <a:ext uri="{FF2B5EF4-FFF2-40B4-BE49-F238E27FC236}">
                <a16:creationId xmlns:a16="http://schemas.microsoft.com/office/drawing/2014/main" id="{288606DC-149E-4F78-912E-DBFD883C7E58}"/>
              </a:ext>
            </a:extLst>
          </p:cNvPr>
          <p:cNvCxnSpPr/>
          <p:nvPr/>
        </p:nvCxnSpPr>
        <p:spPr>
          <a:xfrm>
            <a:off x="5198301" y="4463295"/>
            <a:ext cx="1177447" cy="2700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0296CC0A-2BD7-44D9-BC04-D6A3C06936A5}"/>
              </a:ext>
            </a:extLst>
          </p:cNvPr>
          <p:cNvSpPr txBox="1"/>
          <p:nvPr/>
        </p:nvSpPr>
        <p:spPr>
          <a:xfrm>
            <a:off x="4226601" y="4256602"/>
            <a:ext cx="912429" cy="369332"/>
          </a:xfrm>
          <a:prstGeom prst="rect">
            <a:avLst/>
          </a:prstGeom>
          <a:noFill/>
        </p:spPr>
        <p:txBody>
          <a:bodyPr wrap="none" rtlCol="0">
            <a:spAutoFit/>
          </a:bodyPr>
          <a:lstStyle/>
          <a:p>
            <a:r>
              <a:rPr lang="en-US" altLang="zh-CN" dirty="0"/>
              <a:t>Update</a:t>
            </a:r>
            <a:endParaRPr lang="zh-CN" altLang="en-US" dirty="0"/>
          </a:p>
        </p:txBody>
      </p:sp>
    </p:spTree>
    <p:extLst>
      <p:ext uri="{BB962C8B-B14F-4D97-AF65-F5344CB8AC3E}">
        <p14:creationId xmlns:p14="http://schemas.microsoft.com/office/powerpoint/2010/main" val="2071668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10</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并发控制算法</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2308324"/>
          </a:xfrm>
          <a:prstGeom prst="rect">
            <a:avLst/>
          </a:prstGeom>
          <a:noFill/>
        </p:spPr>
        <p:txBody>
          <a:bodyPr wrap="square" rtlCol="0">
            <a:spAutoFit/>
          </a:bodyPr>
          <a:lstStyle/>
          <a:p>
            <a:r>
              <a:rPr lang="en-US" altLang="zh-CN" dirty="0"/>
              <a:t>3TS </a:t>
            </a:r>
            <a:r>
              <a:rPr lang="zh-CN" altLang="en-US" dirty="0"/>
              <a:t>中目前 集成了十三种并发控制算法， 主要包括： </a:t>
            </a:r>
            <a:endParaRPr lang="en-US" altLang="zh-CN" dirty="0"/>
          </a:p>
          <a:p>
            <a:pPr marL="285750" indent="-285750">
              <a:buFont typeface="Arial" panose="020B0604020202020204" pitchFamily="34" charset="0"/>
              <a:buChar char="•"/>
            </a:pPr>
            <a:r>
              <a:rPr lang="zh-CN" altLang="en-US" dirty="0">
                <a:solidFill>
                  <a:schemeClr val="bg1">
                    <a:lumMod val="75000"/>
                  </a:schemeClr>
                </a:solidFill>
              </a:rPr>
              <a:t>两阶段封锁协议 </a:t>
            </a:r>
            <a:r>
              <a:rPr lang="en-US" altLang="zh-CN" dirty="0">
                <a:solidFill>
                  <a:schemeClr val="bg1">
                    <a:lumMod val="75000"/>
                  </a:schemeClr>
                </a:solidFill>
              </a:rPr>
              <a:t>2PL No Wait</a:t>
            </a:r>
            <a:r>
              <a:rPr lang="zh-CN" altLang="en-US" dirty="0">
                <a:solidFill>
                  <a:schemeClr val="bg1">
                    <a:lumMod val="75000"/>
                  </a:schemeClr>
                </a:solidFill>
              </a:rPr>
              <a:t>、</a:t>
            </a:r>
            <a:r>
              <a:rPr lang="en-US" altLang="zh-CN" dirty="0">
                <a:solidFill>
                  <a:schemeClr val="bg1">
                    <a:lumMod val="75000"/>
                  </a:schemeClr>
                </a:solidFill>
              </a:rPr>
              <a:t>Wait Die </a:t>
            </a:r>
          </a:p>
          <a:p>
            <a:pPr marL="285750" indent="-285750">
              <a:buFont typeface="Arial" panose="020B0604020202020204" pitchFamily="34" charset="0"/>
              <a:buChar char="•"/>
            </a:pPr>
            <a:r>
              <a:rPr lang="zh-CN" altLang="en-US" dirty="0">
                <a:solidFill>
                  <a:schemeClr val="bg1">
                    <a:lumMod val="75000"/>
                  </a:schemeClr>
                </a:solidFill>
              </a:rPr>
              <a:t>多版本并发控制协议 </a:t>
            </a:r>
            <a:r>
              <a:rPr lang="en-US" altLang="zh-CN" dirty="0">
                <a:solidFill>
                  <a:schemeClr val="bg1">
                    <a:lumMod val="75000"/>
                  </a:schemeClr>
                </a:solidFill>
              </a:rPr>
              <a:t>MVCC </a:t>
            </a:r>
          </a:p>
          <a:p>
            <a:pPr marL="285750" indent="-285750">
              <a:buFont typeface="Arial" panose="020B0604020202020204" pitchFamily="34" charset="0"/>
              <a:buChar char="•"/>
            </a:pPr>
            <a:r>
              <a:rPr lang="zh-CN" altLang="en-US" dirty="0">
                <a:solidFill>
                  <a:schemeClr val="bg1">
                    <a:lumMod val="75000"/>
                  </a:schemeClr>
                </a:solidFill>
              </a:rPr>
              <a:t>乐观并发控制协议 </a:t>
            </a:r>
            <a:r>
              <a:rPr lang="en-US" altLang="zh-CN" dirty="0">
                <a:solidFill>
                  <a:schemeClr val="bg1">
                    <a:lumMod val="75000"/>
                  </a:schemeClr>
                </a:solidFill>
              </a:rPr>
              <a:t>OCC </a:t>
            </a:r>
            <a:r>
              <a:rPr lang="zh-CN" altLang="en-US" dirty="0">
                <a:solidFill>
                  <a:schemeClr val="bg1">
                    <a:lumMod val="75000"/>
                  </a:schemeClr>
                </a:solidFill>
              </a:rPr>
              <a:t>、 </a:t>
            </a:r>
            <a:r>
              <a:rPr lang="en-US" altLang="zh-CN" dirty="0">
                <a:solidFill>
                  <a:schemeClr val="bg1">
                    <a:lumMod val="75000"/>
                  </a:schemeClr>
                </a:solidFill>
              </a:rPr>
              <a:t>FOCC </a:t>
            </a:r>
            <a:r>
              <a:rPr lang="zh-CN" altLang="en-US" dirty="0">
                <a:solidFill>
                  <a:schemeClr val="bg1">
                    <a:lumMod val="75000"/>
                  </a:schemeClr>
                </a:solidFill>
              </a:rPr>
              <a:t>、 </a:t>
            </a:r>
            <a:r>
              <a:rPr lang="en-US" altLang="zh-CN" dirty="0">
                <a:solidFill>
                  <a:schemeClr val="bg1">
                    <a:lumMod val="75000"/>
                  </a:schemeClr>
                </a:solidFill>
              </a:rPr>
              <a:t>BOCC </a:t>
            </a:r>
          </a:p>
          <a:p>
            <a:pPr marL="285750" indent="-285750">
              <a:buFont typeface="Arial" panose="020B0604020202020204" pitchFamily="34" charset="0"/>
              <a:buChar char="•"/>
            </a:pPr>
            <a:r>
              <a:rPr lang="zh-CN" altLang="en-US" dirty="0"/>
              <a:t>时间戳排序协议 </a:t>
            </a:r>
            <a:r>
              <a:rPr lang="en-US" altLang="zh-CN" dirty="0"/>
              <a:t>T/O </a:t>
            </a:r>
          </a:p>
          <a:p>
            <a:pPr marL="285750" indent="-285750">
              <a:buFont typeface="Arial" panose="020B0604020202020204" pitchFamily="34" charset="0"/>
              <a:buChar char="•"/>
            </a:pPr>
            <a:r>
              <a:rPr lang="zh-CN" altLang="en-US" dirty="0"/>
              <a:t>优化的乐观并发控制协议 </a:t>
            </a:r>
            <a:r>
              <a:rPr lang="en-US" altLang="zh-CN" dirty="0" err="1"/>
              <a:t>MaaT</a:t>
            </a:r>
            <a:r>
              <a:rPr lang="en-US" altLang="zh-CN" dirty="0"/>
              <a:t> </a:t>
            </a:r>
            <a:r>
              <a:rPr lang="zh-CN" altLang="en-US" dirty="0"/>
              <a:t>、 </a:t>
            </a:r>
            <a:r>
              <a:rPr lang="en-US" altLang="zh-CN" dirty="0"/>
              <a:t>Sundial </a:t>
            </a:r>
            <a:r>
              <a:rPr lang="zh-CN" altLang="en-US" dirty="0"/>
              <a:t>、 </a:t>
            </a:r>
            <a:r>
              <a:rPr lang="en-US" altLang="zh-CN" dirty="0"/>
              <a:t>Silo </a:t>
            </a:r>
            <a:r>
              <a:rPr lang="zh-CN" altLang="en-US" dirty="0"/>
              <a:t>（学术论文常对比的一个算法）</a:t>
            </a:r>
            <a:endParaRPr lang="en-US" altLang="zh-CN" dirty="0"/>
          </a:p>
          <a:p>
            <a:pPr marL="285750" indent="-285750">
              <a:buFont typeface="Arial" panose="020B0604020202020204" pitchFamily="34" charset="0"/>
              <a:buChar char="•"/>
            </a:pPr>
            <a:r>
              <a:rPr lang="zh-CN" altLang="en-US" dirty="0"/>
              <a:t>确定性并发控制协议 </a:t>
            </a:r>
            <a:r>
              <a:rPr lang="en-US" altLang="zh-CN" dirty="0"/>
              <a:t>Calvin </a:t>
            </a:r>
          </a:p>
          <a:p>
            <a:pPr marL="285750" indent="-285750">
              <a:buFont typeface="Arial" panose="020B0604020202020204" pitchFamily="34" charset="0"/>
              <a:buChar char="•"/>
            </a:pPr>
            <a:r>
              <a:rPr lang="zh-CN" altLang="en-US" dirty="0"/>
              <a:t>基于快照隔离的并发控制协议 </a:t>
            </a:r>
            <a:r>
              <a:rPr lang="en-US" altLang="zh-CN" dirty="0"/>
              <a:t>SSI </a:t>
            </a:r>
            <a:r>
              <a:rPr lang="zh-CN" altLang="en-US" dirty="0"/>
              <a:t>（用于</a:t>
            </a:r>
            <a:r>
              <a:rPr lang="en-US" altLang="zh-CN" dirty="0"/>
              <a:t>PostgreSQL</a:t>
            </a:r>
            <a:r>
              <a:rPr lang="zh-CN" altLang="en-US" dirty="0"/>
              <a:t>）、 </a:t>
            </a:r>
            <a:r>
              <a:rPr lang="en-US" altLang="zh-CN" dirty="0"/>
              <a:t>WSI </a:t>
            </a:r>
            <a:r>
              <a:rPr lang="zh-CN" altLang="en-US" dirty="0"/>
              <a:t>（用于</a:t>
            </a:r>
            <a:r>
              <a:rPr lang="en-US" altLang="zh-CN" dirty="0" err="1"/>
              <a:t>CockroachDB</a:t>
            </a:r>
            <a:r>
              <a:rPr lang="zh-CN" altLang="en-US" dirty="0"/>
              <a:t>）</a:t>
            </a:r>
            <a:endParaRPr lang="en-US" altLang="zh-CN" dirty="0"/>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spTree>
    <p:extLst>
      <p:ext uri="{BB962C8B-B14F-4D97-AF65-F5344CB8AC3E}">
        <p14:creationId xmlns:p14="http://schemas.microsoft.com/office/powerpoint/2010/main" val="151469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性能研究方向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477328"/>
          </a:xfrm>
          <a:prstGeom prst="rect">
            <a:avLst/>
          </a:prstGeom>
          <a:noFill/>
        </p:spPr>
        <p:txBody>
          <a:bodyPr wrap="square" rtlCol="0">
            <a:spAutoFit/>
          </a:bodyPr>
          <a:lstStyle/>
          <a:p>
            <a:r>
              <a:rPr lang="zh-CN" altLang="en-US" dirty="0"/>
              <a:t>事务例子：</a:t>
            </a:r>
            <a:r>
              <a:rPr lang="en-US" altLang="zh-CN" dirty="0"/>
              <a:t>A</a:t>
            </a:r>
            <a:r>
              <a:rPr lang="zh-CN" altLang="en-US" dirty="0"/>
              <a:t>给</a:t>
            </a:r>
            <a:r>
              <a:rPr lang="en-US" altLang="zh-CN" dirty="0"/>
              <a:t>B</a:t>
            </a:r>
            <a:r>
              <a:rPr lang="zh-CN" altLang="en-US" dirty="0"/>
              <a:t>转账</a:t>
            </a:r>
            <a:r>
              <a:rPr lang="en-US" altLang="zh-CN" dirty="0"/>
              <a:t>1000</a:t>
            </a:r>
            <a:r>
              <a:rPr lang="zh-CN" altLang="en-US" dirty="0"/>
              <a:t>元</a:t>
            </a:r>
            <a:endParaRPr lang="en-US" altLang="zh-CN" dirty="0"/>
          </a:p>
          <a:p>
            <a:pPr lvl="1"/>
            <a:r>
              <a:rPr lang="zh-CN" altLang="en-US" dirty="0"/>
              <a:t>事务包含两个操作</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t>A</a:t>
            </a:r>
            <a:r>
              <a:rPr lang="zh-CN" altLang="en-US" dirty="0"/>
              <a:t>账户减少</a:t>
            </a:r>
            <a:r>
              <a:rPr lang="en-US" altLang="zh-CN" dirty="0"/>
              <a:t>1000</a:t>
            </a:r>
            <a:r>
              <a:rPr lang="zh-CN" altLang="en-US" dirty="0"/>
              <a:t>元，（</a:t>
            </a:r>
            <a:r>
              <a:rPr lang="en-US" altLang="zh-CN" dirty="0"/>
              <a:t>2</a:t>
            </a:r>
            <a:r>
              <a:rPr lang="zh-CN" altLang="en-US" dirty="0"/>
              <a:t>）</a:t>
            </a:r>
            <a:r>
              <a:rPr lang="en-US" altLang="zh-CN" dirty="0"/>
              <a:t>B</a:t>
            </a:r>
            <a:r>
              <a:rPr lang="zh-CN" altLang="en-US" dirty="0"/>
              <a:t>账户增加</a:t>
            </a:r>
            <a:r>
              <a:rPr lang="en-US" altLang="zh-CN" dirty="0"/>
              <a:t>1000</a:t>
            </a:r>
            <a:r>
              <a:rPr lang="zh-CN" altLang="en-US" dirty="0"/>
              <a:t>元</a:t>
            </a:r>
            <a:endParaRPr lang="en-US" altLang="zh-CN" dirty="0"/>
          </a:p>
          <a:p>
            <a:pPr lvl="1"/>
            <a:r>
              <a:rPr lang="zh-CN" altLang="en-US" dirty="0"/>
              <a:t>要么同时完成，只完成某一个会导致银行数据不一致</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5" name="图形 14" descr="建筑物">
            <a:extLst>
              <a:ext uri="{FF2B5EF4-FFF2-40B4-BE49-F238E27FC236}">
                <a16:creationId xmlns:a16="http://schemas.microsoft.com/office/drawing/2014/main" id="{EDDD8A22-B829-4C03-B179-1C7B780FC6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4765" y="3591838"/>
            <a:ext cx="914400" cy="914400"/>
          </a:xfrm>
          <a:prstGeom prst="rect">
            <a:avLst/>
          </a:prstGeom>
        </p:spPr>
      </p:pic>
      <p:pic>
        <p:nvPicPr>
          <p:cNvPr id="16" name="图形 15" descr="无填充的悲伤表情">
            <a:extLst>
              <a:ext uri="{FF2B5EF4-FFF2-40B4-BE49-F238E27FC236}">
                <a16:creationId xmlns:a16="http://schemas.microsoft.com/office/drawing/2014/main" id="{CECD3839-CA97-4D76-A571-82BDE978DE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10667" y="3591838"/>
            <a:ext cx="914400" cy="914400"/>
          </a:xfrm>
          <a:prstGeom prst="rect">
            <a:avLst/>
          </a:prstGeom>
        </p:spPr>
      </p:pic>
      <p:pic>
        <p:nvPicPr>
          <p:cNvPr id="17" name="图形 16" descr="无填充的笑脸">
            <a:extLst>
              <a:ext uri="{FF2B5EF4-FFF2-40B4-BE49-F238E27FC236}">
                <a16:creationId xmlns:a16="http://schemas.microsoft.com/office/drawing/2014/main" id="{59F1B8C4-F683-4A93-A731-4E87D76934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58863" y="3591838"/>
            <a:ext cx="914400" cy="914400"/>
          </a:xfrm>
          <a:prstGeom prst="rect">
            <a:avLst/>
          </a:prstGeom>
        </p:spPr>
      </p:pic>
      <p:sp>
        <p:nvSpPr>
          <p:cNvPr id="18" name="箭头: 右 17">
            <a:extLst>
              <a:ext uri="{FF2B5EF4-FFF2-40B4-BE49-F238E27FC236}">
                <a16:creationId xmlns:a16="http://schemas.microsoft.com/office/drawing/2014/main" id="{D120753C-554B-48C8-89D6-55C92BC9B31C}"/>
              </a:ext>
            </a:extLst>
          </p:cNvPr>
          <p:cNvSpPr/>
          <p:nvPr/>
        </p:nvSpPr>
        <p:spPr>
          <a:xfrm>
            <a:off x="3011077" y="4049038"/>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2CD9D5D3-550B-4F68-A042-7F5D5865D279}"/>
              </a:ext>
            </a:extLst>
          </p:cNvPr>
          <p:cNvSpPr/>
          <p:nvPr/>
        </p:nvSpPr>
        <p:spPr>
          <a:xfrm>
            <a:off x="5586218" y="4049037"/>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0FF6D58-D127-4954-9D8E-AD22BF2E2CBC}"/>
              </a:ext>
            </a:extLst>
          </p:cNvPr>
          <p:cNvSpPr txBox="1"/>
          <p:nvPr/>
        </p:nvSpPr>
        <p:spPr>
          <a:xfrm>
            <a:off x="2101796" y="4710112"/>
            <a:ext cx="332142" cy="369332"/>
          </a:xfrm>
          <a:prstGeom prst="rect">
            <a:avLst/>
          </a:prstGeom>
          <a:noFill/>
        </p:spPr>
        <p:txBody>
          <a:bodyPr wrap="non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id="{EE34F368-9CA2-44B2-9B42-E79F157FF744}"/>
              </a:ext>
            </a:extLst>
          </p:cNvPr>
          <p:cNvSpPr txBox="1"/>
          <p:nvPr/>
        </p:nvSpPr>
        <p:spPr>
          <a:xfrm>
            <a:off x="7249992" y="4710112"/>
            <a:ext cx="312906" cy="369332"/>
          </a:xfrm>
          <a:prstGeom prst="rect">
            <a:avLst/>
          </a:prstGeom>
          <a:noFill/>
        </p:spPr>
        <p:txBody>
          <a:bodyPr wrap="non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34439D1F-2177-43D3-B7EF-13F12ABB5F8A}"/>
              </a:ext>
            </a:extLst>
          </p:cNvPr>
          <p:cNvSpPr txBox="1"/>
          <p:nvPr/>
        </p:nvSpPr>
        <p:spPr>
          <a:xfrm>
            <a:off x="4509983" y="4710112"/>
            <a:ext cx="663964" cy="369332"/>
          </a:xfrm>
          <a:prstGeom prst="rect">
            <a:avLst/>
          </a:prstGeom>
          <a:noFill/>
        </p:spPr>
        <p:txBody>
          <a:bodyPr wrap="none" rtlCol="0">
            <a:spAutoFit/>
          </a:bodyPr>
          <a:lstStyle/>
          <a:p>
            <a:r>
              <a:rPr lang="en-US" altLang="zh-CN" dirty="0"/>
              <a:t>Bank</a:t>
            </a:r>
            <a:endParaRPr lang="zh-CN" altLang="en-US" dirty="0"/>
          </a:p>
        </p:txBody>
      </p:sp>
      <p:sp>
        <p:nvSpPr>
          <p:cNvPr id="23" name="文本框 22">
            <a:extLst>
              <a:ext uri="{FF2B5EF4-FFF2-40B4-BE49-F238E27FC236}">
                <a16:creationId xmlns:a16="http://schemas.microsoft.com/office/drawing/2014/main" id="{CE130D6A-98CC-4EF0-9D04-448AA8069409}"/>
              </a:ext>
            </a:extLst>
          </p:cNvPr>
          <p:cNvSpPr txBox="1"/>
          <p:nvPr/>
        </p:nvSpPr>
        <p:spPr>
          <a:xfrm>
            <a:off x="2837412" y="3575547"/>
            <a:ext cx="1435008" cy="338554"/>
          </a:xfrm>
          <a:prstGeom prst="rect">
            <a:avLst/>
          </a:prstGeom>
          <a:noFill/>
        </p:spPr>
        <p:txBody>
          <a:bodyPr wrap="none" rtlCol="0">
            <a:spAutoFit/>
          </a:bodyPr>
          <a:lstStyle/>
          <a:p>
            <a:r>
              <a:rPr lang="zh-CN" altLang="en-US" sz="1600" dirty="0"/>
              <a:t>余额减少</a:t>
            </a:r>
            <a:r>
              <a:rPr lang="en-US" altLang="zh-CN" sz="1600" dirty="0"/>
              <a:t>1000</a:t>
            </a:r>
            <a:endParaRPr lang="zh-CN" altLang="en-US" sz="1600" dirty="0"/>
          </a:p>
        </p:txBody>
      </p:sp>
      <p:sp>
        <p:nvSpPr>
          <p:cNvPr id="24" name="文本框 23">
            <a:extLst>
              <a:ext uri="{FF2B5EF4-FFF2-40B4-BE49-F238E27FC236}">
                <a16:creationId xmlns:a16="http://schemas.microsoft.com/office/drawing/2014/main" id="{C1927937-9BAA-49CF-A1DB-084EF16141F6}"/>
              </a:ext>
            </a:extLst>
          </p:cNvPr>
          <p:cNvSpPr txBox="1"/>
          <p:nvPr/>
        </p:nvSpPr>
        <p:spPr>
          <a:xfrm>
            <a:off x="5410465" y="3574951"/>
            <a:ext cx="1435008" cy="338554"/>
          </a:xfrm>
          <a:prstGeom prst="rect">
            <a:avLst/>
          </a:prstGeom>
          <a:noFill/>
        </p:spPr>
        <p:txBody>
          <a:bodyPr wrap="none" rtlCol="0">
            <a:spAutoFit/>
          </a:bodyPr>
          <a:lstStyle/>
          <a:p>
            <a:r>
              <a:rPr lang="zh-CN" altLang="en-US" sz="1600" dirty="0"/>
              <a:t>余额增加</a:t>
            </a:r>
            <a:r>
              <a:rPr lang="en-US" altLang="zh-CN" sz="1600" dirty="0"/>
              <a:t>1000</a:t>
            </a:r>
            <a:endParaRPr lang="zh-CN" altLang="en-US" sz="1600" dirty="0"/>
          </a:p>
        </p:txBody>
      </p:sp>
      <p:sp>
        <p:nvSpPr>
          <p:cNvPr id="2" name="文本框 1">
            <a:extLst>
              <a:ext uri="{FF2B5EF4-FFF2-40B4-BE49-F238E27FC236}">
                <a16:creationId xmlns:a16="http://schemas.microsoft.com/office/drawing/2014/main" id="{89C69692-040A-4845-B77E-9C11E70CB383}"/>
              </a:ext>
            </a:extLst>
          </p:cNvPr>
          <p:cNvSpPr txBox="1"/>
          <p:nvPr/>
        </p:nvSpPr>
        <p:spPr>
          <a:xfrm>
            <a:off x="2549702" y="5708663"/>
            <a:ext cx="3670126" cy="646331"/>
          </a:xfrm>
          <a:prstGeom prst="rect">
            <a:avLst/>
          </a:prstGeom>
          <a:noFill/>
        </p:spPr>
        <p:txBody>
          <a:bodyPr wrap="square" rtlCol="0">
            <a:spAutoFit/>
          </a:bodyPr>
          <a:lstStyle/>
          <a:p>
            <a:r>
              <a:rPr lang="zh-CN" altLang="en-US" dirty="0">
                <a:solidFill>
                  <a:srgbClr val="FF0000"/>
                </a:solidFill>
              </a:rPr>
              <a:t>能不能支持每秒</a:t>
            </a:r>
            <a:r>
              <a:rPr lang="en-US" altLang="zh-CN" dirty="0">
                <a:solidFill>
                  <a:srgbClr val="FF0000"/>
                </a:solidFill>
              </a:rPr>
              <a:t>10</a:t>
            </a:r>
            <a:r>
              <a:rPr lang="zh-CN" altLang="en-US" dirty="0">
                <a:solidFill>
                  <a:srgbClr val="FF0000"/>
                </a:solidFill>
              </a:rPr>
              <a:t>万个转账请求</a:t>
            </a:r>
            <a:endParaRPr lang="en-US" altLang="zh-CN" dirty="0">
              <a:solidFill>
                <a:srgbClr val="FF0000"/>
              </a:solidFill>
            </a:endParaRPr>
          </a:p>
          <a:p>
            <a:r>
              <a:rPr lang="en-US" altLang="zh-CN" dirty="0">
                <a:solidFill>
                  <a:srgbClr val="FF0000"/>
                </a:solidFill>
              </a:rPr>
              <a:t>100</a:t>
            </a:r>
            <a:r>
              <a:rPr lang="zh-CN" altLang="en-US" dirty="0">
                <a:solidFill>
                  <a:srgbClr val="FF0000"/>
                </a:solidFill>
              </a:rPr>
              <a:t>万呢？</a:t>
            </a:r>
            <a:r>
              <a:rPr lang="en-US" altLang="zh-CN" dirty="0">
                <a:solidFill>
                  <a:srgbClr val="FF0000"/>
                </a:solidFill>
              </a:rPr>
              <a:t>1000</a:t>
            </a:r>
            <a:r>
              <a:rPr lang="zh-CN" altLang="en-US" dirty="0">
                <a:solidFill>
                  <a:srgbClr val="FF0000"/>
                </a:solidFill>
              </a:rPr>
              <a:t>万呢？</a:t>
            </a:r>
          </a:p>
        </p:txBody>
      </p:sp>
      <p:sp>
        <p:nvSpPr>
          <p:cNvPr id="25" name="文本框 24">
            <a:extLst>
              <a:ext uri="{FF2B5EF4-FFF2-40B4-BE49-F238E27FC236}">
                <a16:creationId xmlns:a16="http://schemas.microsoft.com/office/drawing/2014/main" id="{477AA62D-D939-4B07-A7DE-0D28CAA84217}"/>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11</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895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性能研究方向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5" y="1594023"/>
            <a:ext cx="10848187" cy="5232202"/>
          </a:xfrm>
          <a:prstGeom prst="rect">
            <a:avLst/>
          </a:prstGeom>
          <a:noFill/>
        </p:spPr>
        <p:txBody>
          <a:bodyPr wrap="square" rtlCol="0">
            <a:spAutoFit/>
          </a:bodyPr>
          <a:lstStyle/>
          <a:p>
            <a:r>
              <a:rPr lang="zh-CN" altLang="en-US" dirty="0"/>
              <a:t>怎么去提高性能？</a:t>
            </a:r>
            <a:endParaRPr lang="en-US" altLang="zh-CN" dirty="0"/>
          </a:p>
          <a:p>
            <a:pPr marL="285750" indent="-285750">
              <a:buFont typeface="Arial" panose="020B0604020202020204" pitchFamily="34" charset="0"/>
              <a:buChar char="•"/>
            </a:pPr>
            <a:r>
              <a:rPr lang="zh-CN" altLang="en-US" dirty="0"/>
              <a:t>结合新软硬件</a:t>
            </a:r>
            <a:endParaRPr lang="en-US" altLang="zh-CN" dirty="0"/>
          </a:p>
          <a:p>
            <a:pPr marL="742950" lvl="1" indent="-285750">
              <a:buFont typeface="Arial" panose="020B0604020202020204" pitchFamily="34" charset="0"/>
              <a:buChar char="•"/>
            </a:pPr>
            <a:r>
              <a:rPr lang="zh-CN" altLang="en-US" dirty="0"/>
              <a:t>非易失性内存（</a:t>
            </a:r>
            <a:r>
              <a:rPr lang="en-US" altLang="zh-CN" dirty="0"/>
              <a:t>NVM</a:t>
            </a:r>
            <a:r>
              <a:rPr lang="zh-CN" altLang="en-US" dirty="0"/>
              <a:t>）</a:t>
            </a:r>
            <a:endParaRPr lang="en-US" altLang="zh-CN" dirty="0"/>
          </a:p>
          <a:p>
            <a:pPr marL="742950" lvl="1" indent="-285750">
              <a:buFont typeface="Arial" panose="020B0604020202020204" pitchFamily="34" charset="0"/>
              <a:buChar char="•"/>
            </a:pPr>
            <a:r>
              <a:rPr lang="zh-CN" altLang="en-US" dirty="0"/>
              <a:t>协程（</a:t>
            </a:r>
            <a:r>
              <a:rPr lang="en-US" altLang="zh-CN" dirty="0"/>
              <a:t>coroutine</a:t>
            </a:r>
            <a:r>
              <a:rPr lang="zh-CN" altLang="en-US" dirty="0"/>
              <a:t>）</a:t>
            </a:r>
            <a:endParaRPr lang="en-US" altLang="zh-CN" dirty="0"/>
          </a:p>
          <a:p>
            <a:pPr marL="285750" indent="-285750">
              <a:buFont typeface="Arial" panose="020B0604020202020204" pitchFamily="34" charset="0"/>
              <a:buChar char="•"/>
            </a:pPr>
            <a:r>
              <a:rPr lang="zh-CN" altLang="en-US" dirty="0"/>
              <a:t>结合更智能算法</a:t>
            </a:r>
            <a:endParaRPr lang="en-US" altLang="zh-CN" dirty="0"/>
          </a:p>
          <a:p>
            <a:pPr marL="742950" lvl="1" indent="-285750">
              <a:buFont typeface="Arial" panose="020B0604020202020204" pitchFamily="34" charset="0"/>
              <a:buChar char="•"/>
            </a:pPr>
            <a:r>
              <a:rPr lang="zh-CN" altLang="en-US" dirty="0"/>
              <a:t>人工智能 （</a:t>
            </a:r>
            <a:r>
              <a:rPr lang="en-US" altLang="zh-CN" dirty="0"/>
              <a:t> AI-based </a:t>
            </a:r>
            <a:r>
              <a:rPr lang="zh-CN" altLang="en-US" dirty="0"/>
              <a:t>）</a:t>
            </a:r>
            <a:endParaRPr lang="en-US" altLang="zh-CN" dirty="0"/>
          </a:p>
          <a:p>
            <a:pPr marL="742950" lvl="1" indent="-285750">
              <a:buFont typeface="Arial" panose="020B0604020202020204" pitchFamily="34" charset="0"/>
              <a:buChar char="•"/>
            </a:pPr>
            <a:r>
              <a:rPr lang="zh-CN" altLang="en-US" dirty="0"/>
              <a:t>深度学习 （ </a:t>
            </a:r>
            <a:r>
              <a:rPr lang="en-US" altLang="zh-CN" dirty="0"/>
              <a:t>DL-based </a:t>
            </a:r>
            <a:r>
              <a:rPr lang="zh-CN" altLang="en-US" dirty="0"/>
              <a:t>）</a:t>
            </a:r>
            <a:endParaRPr lang="en-US" altLang="zh-CN" dirty="0"/>
          </a:p>
          <a:p>
            <a:pPr marL="285750" indent="-285750">
              <a:buFont typeface="Arial" panose="020B0604020202020204" pitchFamily="34" charset="0"/>
              <a:buChar char="•"/>
            </a:pPr>
            <a:r>
              <a:rPr lang="zh-CN" altLang="en-US" dirty="0"/>
              <a:t>工作负载感知</a:t>
            </a:r>
            <a:endParaRPr lang="en-US" altLang="zh-CN" dirty="0"/>
          </a:p>
          <a:p>
            <a:pPr marL="742950" lvl="1" indent="-285750">
              <a:buFont typeface="Arial" panose="020B0604020202020204" pitchFamily="34" charset="0"/>
              <a:buChar char="•"/>
            </a:pPr>
            <a:r>
              <a:rPr lang="zh-CN" altLang="en-US" dirty="0"/>
              <a:t>工作负载感知算法（</a:t>
            </a:r>
            <a:r>
              <a:rPr lang="en-US" altLang="zh-CN" dirty="0"/>
              <a:t>workload-aware</a:t>
            </a:r>
            <a:r>
              <a:rPr lang="zh-CN" altLang="en-US" dirty="0"/>
              <a:t>）</a:t>
            </a:r>
            <a:endParaRPr lang="en-US" altLang="zh-CN" dirty="0"/>
          </a:p>
          <a:p>
            <a:pPr marL="742950" lvl="1" indent="-285750">
              <a:buFont typeface="Arial" panose="020B0604020202020204" pitchFamily="34" charset="0"/>
              <a:buChar char="•"/>
            </a:pPr>
            <a:r>
              <a:rPr lang="zh-CN" altLang="en-US" dirty="0"/>
              <a:t>自适应算法 （</a:t>
            </a:r>
            <a:r>
              <a:rPr lang="en-US" altLang="zh-CN" dirty="0"/>
              <a:t>adaptive</a:t>
            </a:r>
            <a:r>
              <a:rPr lang="zh-CN" altLang="en-US" dirty="0"/>
              <a:t>）</a:t>
            </a:r>
            <a:endParaRPr lang="en-US" altLang="zh-CN" dirty="0"/>
          </a:p>
          <a:p>
            <a:pPr marL="285750" indent="-285750">
              <a:buFont typeface="Arial" panose="020B0604020202020204" pitchFamily="34" charset="0"/>
              <a:buChar char="•"/>
            </a:pPr>
            <a:r>
              <a:rPr lang="zh-CN" altLang="en-US" dirty="0"/>
              <a:t>测试框架底层改进</a:t>
            </a:r>
            <a:endParaRPr lang="en-US" altLang="zh-CN" dirty="0"/>
          </a:p>
          <a:p>
            <a:pPr marL="742950" lvl="1" indent="-285750">
              <a:buFont typeface="Arial" panose="020B0604020202020204" pitchFamily="34" charset="0"/>
              <a:buChar char="•"/>
            </a:pPr>
            <a:r>
              <a:rPr lang="zh-CN" altLang="en-US" dirty="0"/>
              <a:t>内存索引（比如</a:t>
            </a:r>
            <a:r>
              <a:rPr lang="en-US" altLang="zh-CN" dirty="0"/>
              <a:t>ART</a:t>
            </a:r>
            <a:r>
              <a:rPr lang="zh-CN" altLang="en-US" dirty="0"/>
              <a:t>树）</a:t>
            </a:r>
            <a:endParaRPr lang="en-US" altLang="zh-CN" dirty="0"/>
          </a:p>
          <a:p>
            <a:pPr marL="742950" lvl="1" indent="-285750">
              <a:buFont typeface="Arial" panose="020B0604020202020204" pitchFamily="34" charset="0"/>
              <a:buChar char="•"/>
            </a:pPr>
            <a:r>
              <a:rPr lang="zh-CN" altLang="en-US" dirty="0"/>
              <a:t>并发事务合并</a:t>
            </a:r>
            <a:endParaRPr lang="en-US" altLang="zh-CN" dirty="0"/>
          </a:p>
          <a:p>
            <a:endParaRPr lang="en-US" altLang="zh-CN" dirty="0"/>
          </a:p>
          <a:p>
            <a:r>
              <a:rPr lang="zh-CN" altLang="en-US" dirty="0"/>
              <a:t>推荐阅读：</a:t>
            </a:r>
            <a:endParaRPr lang="en-US" altLang="zh-CN" dirty="0"/>
          </a:p>
          <a:p>
            <a:pPr marL="285750" indent="-285750">
              <a:buFont typeface="Arial" panose="020B0604020202020204" pitchFamily="34" charset="0"/>
              <a:buChar char="•"/>
            </a:pPr>
            <a:r>
              <a:rPr lang="en-US" altLang="zh-CN" sz="1600" b="1" dirty="0"/>
              <a:t>DBX1000: </a:t>
            </a:r>
            <a:r>
              <a:rPr lang="en-US" altLang="zh-CN" sz="1600" dirty="0" err="1"/>
              <a:t>Xiangyao</a:t>
            </a:r>
            <a:r>
              <a:rPr lang="en-US" altLang="zh-CN" sz="1600" dirty="0"/>
              <a:t> Yu, George </a:t>
            </a:r>
            <a:r>
              <a:rPr lang="en-US" altLang="zh-CN" sz="1600" dirty="0" err="1"/>
              <a:t>Bezerra</a:t>
            </a:r>
            <a:r>
              <a:rPr lang="en-US" altLang="zh-CN" sz="1600" dirty="0"/>
              <a:t>, Andrew </a:t>
            </a:r>
            <a:r>
              <a:rPr lang="en-US" altLang="zh-CN" sz="1600" dirty="0" err="1"/>
              <a:t>Pavlo</a:t>
            </a:r>
            <a:r>
              <a:rPr lang="en-US" altLang="zh-CN" sz="1600" dirty="0"/>
              <a:t>, Srinivas Devadas, and Michael </a:t>
            </a:r>
            <a:r>
              <a:rPr lang="en-US" altLang="zh-CN" sz="1600" dirty="0" err="1"/>
              <a:t>Stonebraker</a:t>
            </a:r>
            <a:r>
              <a:rPr lang="en-US" altLang="zh-CN" sz="1600" dirty="0"/>
              <a:t>. 2014. Staring into the Abyss: An Evaluation of Concurrency Control with One Thousand Cores. Proc. VLDB Endow. 8, 3 (2014), 209–220.</a:t>
            </a:r>
          </a:p>
          <a:p>
            <a:pPr marL="285750" indent="-285750">
              <a:buFont typeface="Arial" panose="020B0604020202020204" pitchFamily="34" charset="0"/>
              <a:buChar char="•"/>
            </a:pPr>
            <a:r>
              <a:rPr lang="en-US" altLang="zh-CN" sz="1600" b="1" dirty="0" err="1"/>
              <a:t>Deneva</a:t>
            </a:r>
            <a:r>
              <a:rPr lang="en-US" altLang="zh-CN" sz="1600" b="1" dirty="0"/>
              <a:t>:</a:t>
            </a:r>
            <a:r>
              <a:rPr lang="zh-CN" altLang="en-US" sz="1600" b="1" dirty="0"/>
              <a:t> </a:t>
            </a:r>
            <a:r>
              <a:rPr lang="en-US" altLang="zh-CN" sz="1600" dirty="0"/>
              <a:t>Rachael Harding, Dana Van </a:t>
            </a:r>
            <a:r>
              <a:rPr lang="en-US" altLang="zh-CN" sz="1600" dirty="0" err="1"/>
              <a:t>Aken</a:t>
            </a:r>
            <a:r>
              <a:rPr lang="en-US" altLang="zh-CN" sz="1600" dirty="0"/>
              <a:t>, Andrew </a:t>
            </a:r>
            <a:r>
              <a:rPr lang="en-US" altLang="zh-CN" sz="1600" dirty="0" err="1"/>
              <a:t>Pavlo</a:t>
            </a:r>
            <a:r>
              <a:rPr lang="en-US" altLang="zh-CN" sz="1600" dirty="0"/>
              <a:t>, and Michael </a:t>
            </a:r>
            <a:r>
              <a:rPr lang="en-US" altLang="zh-CN" sz="1600" dirty="0" err="1"/>
              <a:t>Stonebraker</a:t>
            </a:r>
            <a:r>
              <a:rPr lang="en-US" altLang="zh-CN" sz="1600" dirty="0"/>
              <a:t>. 2017. An Evaluation of Distributed Concurrency Control. Proc. VLDB Endow. 10, 5 (2017), 553–564.</a:t>
            </a: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sp>
        <p:nvSpPr>
          <p:cNvPr id="25" name="文本框 24">
            <a:extLst>
              <a:ext uri="{FF2B5EF4-FFF2-40B4-BE49-F238E27FC236}">
                <a16:creationId xmlns:a16="http://schemas.microsoft.com/office/drawing/2014/main" id="{30DC4097-C6A8-4379-92A2-38825DC1B7D7}"/>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12</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0805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正确性研究方向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数据库一致性</a:t>
            </a:r>
            <a:endParaRPr lang="en-US" altLang="zh-CN" dirty="0"/>
          </a:p>
          <a:p>
            <a:pPr marL="742950" lvl="1" indent="-285750">
              <a:buFont typeface="Arial" panose="020B0604020202020204" pitchFamily="34" charset="0"/>
              <a:buChar char="•"/>
            </a:pPr>
            <a:r>
              <a:rPr lang="zh-CN" altLang="en-US" dirty="0"/>
              <a:t>多个事务并发执行，结果跟某一串行执行结果一致</a:t>
            </a:r>
            <a:endParaRPr lang="en-US" altLang="zh-CN" dirty="0"/>
          </a:p>
          <a:p>
            <a:pPr marL="742950" lvl="1" indent="-285750">
              <a:buFont typeface="Arial" panose="020B0604020202020204" pitchFamily="34" charset="0"/>
              <a:buChar char="•"/>
            </a:pPr>
            <a:r>
              <a:rPr lang="zh-CN" altLang="en-US" dirty="0"/>
              <a:t>冲突图构造，事务为顶点，冲突（</a:t>
            </a:r>
            <a:r>
              <a:rPr lang="en-US" altLang="zh-CN" dirty="0"/>
              <a:t>WW,WR,RW</a:t>
            </a:r>
            <a:r>
              <a:rPr lang="zh-CN" altLang="en-US" dirty="0"/>
              <a:t>）为边，不存在环即为一致</a:t>
            </a:r>
            <a:endParaRPr lang="en-US" altLang="zh-CN" dirty="0"/>
          </a:p>
          <a:p>
            <a:pPr marL="285750" indent="-285750">
              <a:buFont typeface="Arial" panose="020B0604020202020204" pitchFamily="34" charset="0"/>
              <a:buChar char="•"/>
            </a:pPr>
            <a:r>
              <a:rPr lang="zh-CN" altLang="en-US" dirty="0"/>
              <a:t>动机：传统金融场景对数据不一致零容忍</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8" name="图形 17" descr="服务器">
            <a:extLst>
              <a:ext uri="{FF2B5EF4-FFF2-40B4-BE49-F238E27FC236}">
                <a16:creationId xmlns:a16="http://schemas.microsoft.com/office/drawing/2014/main" id="{77B6D95F-B3F0-45CD-AC66-D5FB91DC7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367" y="5313566"/>
            <a:ext cx="1138570" cy="1138570"/>
          </a:xfrm>
          <a:prstGeom prst="rect">
            <a:avLst/>
          </a:prstGeom>
        </p:spPr>
      </p:pic>
      <p:pic>
        <p:nvPicPr>
          <p:cNvPr id="19" name="图形 18" descr="男人">
            <a:extLst>
              <a:ext uri="{FF2B5EF4-FFF2-40B4-BE49-F238E27FC236}">
                <a16:creationId xmlns:a16="http://schemas.microsoft.com/office/drawing/2014/main" id="{96200398-4005-4AD1-9EC6-BD449F5AB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3038" y="3389367"/>
            <a:ext cx="641534" cy="641534"/>
          </a:xfrm>
          <a:prstGeom prst="rect">
            <a:avLst/>
          </a:prstGeom>
        </p:spPr>
      </p:pic>
      <p:pic>
        <p:nvPicPr>
          <p:cNvPr id="21" name="图形 20" descr="男人">
            <a:extLst>
              <a:ext uri="{FF2B5EF4-FFF2-40B4-BE49-F238E27FC236}">
                <a16:creationId xmlns:a16="http://schemas.microsoft.com/office/drawing/2014/main" id="{6AAAD9EF-8014-41DE-8147-A1917C0F4C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0054" y="3511502"/>
            <a:ext cx="641534" cy="641534"/>
          </a:xfrm>
          <a:prstGeom prst="rect">
            <a:avLst/>
          </a:prstGeom>
        </p:spPr>
      </p:pic>
      <p:sp>
        <p:nvSpPr>
          <p:cNvPr id="22" name="文本框 21">
            <a:extLst>
              <a:ext uri="{FF2B5EF4-FFF2-40B4-BE49-F238E27FC236}">
                <a16:creationId xmlns:a16="http://schemas.microsoft.com/office/drawing/2014/main" id="{64A71070-8F6C-48B7-90B7-CE851E8FB186}"/>
              </a:ext>
            </a:extLst>
          </p:cNvPr>
          <p:cNvSpPr txBox="1"/>
          <p:nvPr/>
        </p:nvSpPr>
        <p:spPr>
          <a:xfrm>
            <a:off x="5781038" y="3654554"/>
            <a:ext cx="346570" cy="369332"/>
          </a:xfrm>
          <a:prstGeom prst="rect">
            <a:avLst/>
          </a:prstGeom>
          <a:noFill/>
        </p:spPr>
        <p:txBody>
          <a:bodyPr wrap="none" rtlCol="0">
            <a:spAutoFit/>
          </a:bodyPr>
          <a:lstStyle/>
          <a:p>
            <a:r>
              <a:rPr lang="en-US" altLang="zh-CN" dirty="0"/>
              <a:t>…</a:t>
            </a:r>
            <a:endParaRPr lang="zh-CN" altLang="en-US" dirty="0"/>
          </a:p>
        </p:txBody>
      </p:sp>
      <p:cxnSp>
        <p:nvCxnSpPr>
          <p:cNvPr id="23" name="直接箭头连接符 22">
            <a:extLst>
              <a:ext uri="{FF2B5EF4-FFF2-40B4-BE49-F238E27FC236}">
                <a16:creationId xmlns:a16="http://schemas.microsoft.com/office/drawing/2014/main" id="{42090C48-26FF-4E9A-8429-449797BE170C}"/>
              </a:ext>
            </a:extLst>
          </p:cNvPr>
          <p:cNvCxnSpPr>
            <a:cxnSpLocks/>
          </p:cNvCxnSpPr>
          <p:nvPr/>
        </p:nvCxnSpPr>
        <p:spPr>
          <a:xfrm>
            <a:off x="4643213" y="4155265"/>
            <a:ext cx="669065" cy="2368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直接箭头连接符 23">
            <a:extLst>
              <a:ext uri="{FF2B5EF4-FFF2-40B4-BE49-F238E27FC236}">
                <a16:creationId xmlns:a16="http://schemas.microsoft.com/office/drawing/2014/main" id="{F472CAEE-EE94-4617-A947-D5992C486DBC}"/>
              </a:ext>
            </a:extLst>
          </p:cNvPr>
          <p:cNvCxnSpPr>
            <a:cxnSpLocks/>
          </p:cNvCxnSpPr>
          <p:nvPr/>
        </p:nvCxnSpPr>
        <p:spPr>
          <a:xfrm flipH="1">
            <a:off x="3844053" y="4153036"/>
            <a:ext cx="558846" cy="3222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直接箭头连接符 33">
            <a:extLst>
              <a:ext uri="{FF2B5EF4-FFF2-40B4-BE49-F238E27FC236}">
                <a16:creationId xmlns:a16="http://schemas.microsoft.com/office/drawing/2014/main" id="{0EFBE7A5-E8E4-49F6-9E09-5DE11007C704}"/>
              </a:ext>
            </a:extLst>
          </p:cNvPr>
          <p:cNvCxnSpPr>
            <a:cxnSpLocks/>
          </p:cNvCxnSpPr>
          <p:nvPr/>
        </p:nvCxnSpPr>
        <p:spPr>
          <a:xfrm flipH="1">
            <a:off x="6747167" y="4215174"/>
            <a:ext cx="495994" cy="2600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5" name="流程图: 过程 34">
            <a:extLst>
              <a:ext uri="{FF2B5EF4-FFF2-40B4-BE49-F238E27FC236}">
                <a16:creationId xmlns:a16="http://schemas.microsoft.com/office/drawing/2014/main" id="{B03B96D1-C288-49F5-93CC-04D111BEF51E}"/>
              </a:ext>
            </a:extLst>
          </p:cNvPr>
          <p:cNvSpPr/>
          <p:nvPr/>
        </p:nvSpPr>
        <p:spPr>
          <a:xfrm>
            <a:off x="3455256" y="4564006"/>
            <a:ext cx="3950967" cy="444381"/>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并发控制（</a:t>
            </a:r>
            <a:r>
              <a:rPr lang="en-US" altLang="zh-CN" dirty="0"/>
              <a:t>Concurrent Control</a:t>
            </a:r>
            <a:r>
              <a:rPr lang="zh-CN" altLang="en-US" dirty="0"/>
              <a:t>）算法</a:t>
            </a:r>
          </a:p>
        </p:txBody>
      </p:sp>
      <p:cxnSp>
        <p:nvCxnSpPr>
          <p:cNvPr id="36" name="直接箭头连接符 35">
            <a:extLst>
              <a:ext uri="{FF2B5EF4-FFF2-40B4-BE49-F238E27FC236}">
                <a16:creationId xmlns:a16="http://schemas.microsoft.com/office/drawing/2014/main" id="{53F432A9-8E50-4BF8-BE16-D3A57253E420}"/>
              </a:ext>
            </a:extLst>
          </p:cNvPr>
          <p:cNvCxnSpPr/>
          <p:nvPr/>
        </p:nvCxnSpPr>
        <p:spPr>
          <a:xfrm>
            <a:off x="5487652" y="5070767"/>
            <a:ext cx="0" cy="32810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7" name="文本框 36">
            <a:extLst>
              <a:ext uri="{FF2B5EF4-FFF2-40B4-BE49-F238E27FC236}">
                <a16:creationId xmlns:a16="http://schemas.microsoft.com/office/drawing/2014/main" id="{2036E270-504D-49C6-9DFA-F7CB7E33769A}"/>
              </a:ext>
            </a:extLst>
          </p:cNvPr>
          <p:cNvSpPr txBox="1"/>
          <p:nvPr/>
        </p:nvSpPr>
        <p:spPr>
          <a:xfrm>
            <a:off x="7765095" y="3685332"/>
            <a:ext cx="595035" cy="338554"/>
          </a:xfrm>
          <a:prstGeom prst="rect">
            <a:avLst/>
          </a:prstGeom>
          <a:noFill/>
        </p:spPr>
        <p:txBody>
          <a:bodyPr wrap="none" rtlCol="0">
            <a:spAutoFit/>
          </a:bodyPr>
          <a:lstStyle/>
          <a:p>
            <a:r>
              <a:rPr lang="zh-CN" altLang="en-US" sz="1600" dirty="0"/>
              <a:t>用户</a:t>
            </a:r>
          </a:p>
        </p:txBody>
      </p:sp>
      <p:sp>
        <p:nvSpPr>
          <p:cNvPr id="38" name="文本框 37">
            <a:extLst>
              <a:ext uri="{FF2B5EF4-FFF2-40B4-BE49-F238E27FC236}">
                <a16:creationId xmlns:a16="http://schemas.microsoft.com/office/drawing/2014/main" id="{EDC6F292-44E8-4DFB-AD87-715579DA5F5F}"/>
              </a:ext>
            </a:extLst>
          </p:cNvPr>
          <p:cNvSpPr txBox="1"/>
          <p:nvPr/>
        </p:nvSpPr>
        <p:spPr>
          <a:xfrm>
            <a:off x="6152132" y="5731960"/>
            <a:ext cx="800219" cy="338554"/>
          </a:xfrm>
          <a:prstGeom prst="rect">
            <a:avLst/>
          </a:prstGeom>
          <a:noFill/>
        </p:spPr>
        <p:txBody>
          <a:bodyPr wrap="none" rtlCol="0">
            <a:spAutoFit/>
          </a:bodyPr>
          <a:lstStyle/>
          <a:p>
            <a:r>
              <a:rPr lang="zh-CN" altLang="en-US" sz="1600" dirty="0"/>
              <a:t>数据库</a:t>
            </a:r>
          </a:p>
        </p:txBody>
      </p:sp>
      <p:sp>
        <p:nvSpPr>
          <p:cNvPr id="6" name="文本框 5">
            <a:extLst>
              <a:ext uri="{FF2B5EF4-FFF2-40B4-BE49-F238E27FC236}">
                <a16:creationId xmlns:a16="http://schemas.microsoft.com/office/drawing/2014/main" id="{9CC7E108-573F-4757-BBB8-FED08C94DA12}"/>
              </a:ext>
            </a:extLst>
          </p:cNvPr>
          <p:cNvSpPr txBox="1"/>
          <p:nvPr/>
        </p:nvSpPr>
        <p:spPr>
          <a:xfrm>
            <a:off x="3564131" y="4037430"/>
            <a:ext cx="723275" cy="307777"/>
          </a:xfrm>
          <a:prstGeom prst="rect">
            <a:avLst/>
          </a:prstGeom>
          <a:noFill/>
        </p:spPr>
        <p:txBody>
          <a:bodyPr wrap="none" rtlCol="0">
            <a:spAutoFit/>
          </a:bodyPr>
          <a:lstStyle/>
          <a:p>
            <a:r>
              <a:rPr lang="zh-CN" altLang="en-US" sz="1400" dirty="0"/>
              <a:t>读数据</a:t>
            </a:r>
          </a:p>
        </p:txBody>
      </p:sp>
      <p:sp>
        <p:nvSpPr>
          <p:cNvPr id="26" name="文本框 25">
            <a:extLst>
              <a:ext uri="{FF2B5EF4-FFF2-40B4-BE49-F238E27FC236}">
                <a16:creationId xmlns:a16="http://schemas.microsoft.com/office/drawing/2014/main" id="{11D93681-A2F6-4740-BCDE-33DB9F235AC3}"/>
              </a:ext>
            </a:extLst>
          </p:cNvPr>
          <p:cNvSpPr txBox="1"/>
          <p:nvPr/>
        </p:nvSpPr>
        <p:spPr>
          <a:xfrm>
            <a:off x="4868741" y="4021528"/>
            <a:ext cx="723275" cy="307777"/>
          </a:xfrm>
          <a:prstGeom prst="rect">
            <a:avLst/>
          </a:prstGeom>
          <a:noFill/>
        </p:spPr>
        <p:txBody>
          <a:bodyPr wrap="none" rtlCol="0">
            <a:spAutoFit/>
          </a:bodyPr>
          <a:lstStyle/>
          <a:p>
            <a:r>
              <a:rPr lang="zh-CN" altLang="en-US" sz="1400" dirty="0"/>
              <a:t>读数据</a:t>
            </a:r>
          </a:p>
        </p:txBody>
      </p:sp>
      <p:cxnSp>
        <p:nvCxnSpPr>
          <p:cNvPr id="12" name="直接箭头连接符 11">
            <a:extLst>
              <a:ext uri="{FF2B5EF4-FFF2-40B4-BE49-F238E27FC236}">
                <a16:creationId xmlns:a16="http://schemas.microsoft.com/office/drawing/2014/main" id="{B05FE260-05B6-45D7-986A-D14C131B15E7}"/>
              </a:ext>
            </a:extLst>
          </p:cNvPr>
          <p:cNvCxnSpPr/>
          <p:nvPr/>
        </p:nvCxnSpPr>
        <p:spPr>
          <a:xfrm flipH="1">
            <a:off x="2212652" y="4289418"/>
            <a:ext cx="2129425" cy="3144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id="{B36A843A-9F57-4E79-9FEE-6A2E00BA44D5}"/>
              </a:ext>
            </a:extLst>
          </p:cNvPr>
          <p:cNvSpPr txBox="1"/>
          <p:nvPr/>
        </p:nvSpPr>
        <p:spPr>
          <a:xfrm>
            <a:off x="289456" y="4760612"/>
            <a:ext cx="3165800" cy="646331"/>
          </a:xfrm>
          <a:prstGeom prst="rect">
            <a:avLst/>
          </a:prstGeom>
          <a:noFill/>
        </p:spPr>
        <p:txBody>
          <a:bodyPr wrap="square" rtlCol="0">
            <a:spAutoFit/>
          </a:bodyPr>
          <a:lstStyle/>
          <a:p>
            <a:r>
              <a:rPr lang="zh-CN" altLang="en-US" dirty="0"/>
              <a:t>一个事务两次读数据得到不一样结果则为</a:t>
            </a:r>
            <a:r>
              <a:rPr lang="zh-CN" altLang="en-US" dirty="0">
                <a:solidFill>
                  <a:srgbClr val="FF0000"/>
                </a:solidFill>
              </a:rPr>
              <a:t>不可重复读异常</a:t>
            </a:r>
          </a:p>
        </p:txBody>
      </p:sp>
      <p:sp>
        <p:nvSpPr>
          <p:cNvPr id="29" name="文本框 28">
            <a:extLst>
              <a:ext uri="{FF2B5EF4-FFF2-40B4-BE49-F238E27FC236}">
                <a16:creationId xmlns:a16="http://schemas.microsoft.com/office/drawing/2014/main" id="{22A58904-206D-4279-84FA-92D76EEEFFC8}"/>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13</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438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数据异常</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四种标准的数据异常：脏写，脏读，不可重复度，幻读</a:t>
            </a:r>
            <a:endParaRPr lang="en-US" altLang="zh-CN" dirty="0"/>
          </a:p>
          <a:p>
            <a:pPr marL="285750" indent="-285750">
              <a:buFont typeface="Arial" panose="020B0604020202020204" pitchFamily="34" charset="0"/>
              <a:buChar char="•"/>
            </a:pPr>
            <a:r>
              <a:rPr lang="zh-CN" altLang="en-US" dirty="0"/>
              <a:t>脏写也是</a:t>
            </a:r>
            <a:r>
              <a:rPr lang="en-US" altLang="zh-CN" dirty="0"/>
              <a:t>WW</a:t>
            </a:r>
            <a:r>
              <a:rPr lang="zh-CN" altLang="en-US" dirty="0"/>
              <a:t>冲突，脏读则为</a:t>
            </a:r>
            <a:r>
              <a:rPr lang="en-US" altLang="zh-CN" dirty="0"/>
              <a:t>WR</a:t>
            </a:r>
            <a:r>
              <a:rPr lang="zh-CN" altLang="en-US" dirty="0"/>
              <a:t>冲突，指在未提交的数据上进行的写或读操作</a:t>
            </a:r>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8" name="图形 17" descr="服务器">
            <a:extLst>
              <a:ext uri="{FF2B5EF4-FFF2-40B4-BE49-F238E27FC236}">
                <a16:creationId xmlns:a16="http://schemas.microsoft.com/office/drawing/2014/main" id="{77B6D95F-B3F0-45CD-AC66-D5FB91DC7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367" y="5313566"/>
            <a:ext cx="1138570" cy="1138570"/>
          </a:xfrm>
          <a:prstGeom prst="rect">
            <a:avLst/>
          </a:prstGeom>
        </p:spPr>
      </p:pic>
      <p:pic>
        <p:nvPicPr>
          <p:cNvPr id="19" name="图形 18" descr="男人">
            <a:extLst>
              <a:ext uri="{FF2B5EF4-FFF2-40B4-BE49-F238E27FC236}">
                <a16:creationId xmlns:a16="http://schemas.microsoft.com/office/drawing/2014/main" id="{96200398-4005-4AD1-9EC6-BD449F5AB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33038" y="3389367"/>
            <a:ext cx="641534" cy="641534"/>
          </a:xfrm>
          <a:prstGeom prst="rect">
            <a:avLst/>
          </a:prstGeom>
        </p:spPr>
      </p:pic>
      <p:pic>
        <p:nvPicPr>
          <p:cNvPr id="21" name="图形 20" descr="男人">
            <a:extLst>
              <a:ext uri="{FF2B5EF4-FFF2-40B4-BE49-F238E27FC236}">
                <a16:creationId xmlns:a16="http://schemas.microsoft.com/office/drawing/2014/main" id="{6AAAD9EF-8014-41DE-8147-A1917C0F4C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0054" y="3511502"/>
            <a:ext cx="641534" cy="641534"/>
          </a:xfrm>
          <a:prstGeom prst="rect">
            <a:avLst/>
          </a:prstGeom>
        </p:spPr>
      </p:pic>
      <p:sp>
        <p:nvSpPr>
          <p:cNvPr id="22" name="文本框 21">
            <a:extLst>
              <a:ext uri="{FF2B5EF4-FFF2-40B4-BE49-F238E27FC236}">
                <a16:creationId xmlns:a16="http://schemas.microsoft.com/office/drawing/2014/main" id="{64A71070-8F6C-48B7-90B7-CE851E8FB186}"/>
              </a:ext>
            </a:extLst>
          </p:cNvPr>
          <p:cNvSpPr txBox="1"/>
          <p:nvPr/>
        </p:nvSpPr>
        <p:spPr>
          <a:xfrm>
            <a:off x="5781038" y="3654554"/>
            <a:ext cx="346570" cy="369332"/>
          </a:xfrm>
          <a:prstGeom prst="rect">
            <a:avLst/>
          </a:prstGeom>
          <a:noFill/>
        </p:spPr>
        <p:txBody>
          <a:bodyPr wrap="none" rtlCol="0">
            <a:spAutoFit/>
          </a:bodyPr>
          <a:lstStyle/>
          <a:p>
            <a:r>
              <a:rPr lang="en-US" altLang="zh-CN" dirty="0"/>
              <a:t>…</a:t>
            </a:r>
            <a:endParaRPr lang="zh-CN" altLang="en-US" dirty="0"/>
          </a:p>
        </p:txBody>
      </p:sp>
      <p:cxnSp>
        <p:nvCxnSpPr>
          <p:cNvPr id="23" name="直接箭头连接符 22">
            <a:extLst>
              <a:ext uri="{FF2B5EF4-FFF2-40B4-BE49-F238E27FC236}">
                <a16:creationId xmlns:a16="http://schemas.microsoft.com/office/drawing/2014/main" id="{42090C48-26FF-4E9A-8429-449797BE170C}"/>
              </a:ext>
            </a:extLst>
          </p:cNvPr>
          <p:cNvCxnSpPr>
            <a:cxnSpLocks/>
          </p:cNvCxnSpPr>
          <p:nvPr/>
        </p:nvCxnSpPr>
        <p:spPr>
          <a:xfrm>
            <a:off x="4643213" y="4155265"/>
            <a:ext cx="669065" cy="2368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直接箭头连接符 23">
            <a:extLst>
              <a:ext uri="{FF2B5EF4-FFF2-40B4-BE49-F238E27FC236}">
                <a16:creationId xmlns:a16="http://schemas.microsoft.com/office/drawing/2014/main" id="{F472CAEE-EE94-4617-A947-D5992C486DBC}"/>
              </a:ext>
            </a:extLst>
          </p:cNvPr>
          <p:cNvCxnSpPr>
            <a:cxnSpLocks/>
          </p:cNvCxnSpPr>
          <p:nvPr/>
        </p:nvCxnSpPr>
        <p:spPr>
          <a:xfrm flipH="1">
            <a:off x="3844053" y="4153036"/>
            <a:ext cx="558846" cy="32220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直接箭头连接符 33">
            <a:extLst>
              <a:ext uri="{FF2B5EF4-FFF2-40B4-BE49-F238E27FC236}">
                <a16:creationId xmlns:a16="http://schemas.microsoft.com/office/drawing/2014/main" id="{0EFBE7A5-E8E4-49F6-9E09-5DE11007C704}"/>
              </a:ext>
            </a:extLst>
          </p:cNvPr>
          <p:cNvCxnSpPr>
            <a:cxnSpLocks/>
          </p:cNvCxnSpPr>
          <p:nvPr/>
        </p:nvCxnSpPr>
        <p:spPr>
          <a:xfrm flipH="1">
            <a:off x="6747167" y="4215174"/>
            <a:ext cx="495994" cy="2600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5" name="流程图: 过程 34">
            <a:extLst>
              <a:ext uri="{FF2B5EF4-FFF2-40B4-BE49-F238E27FC236}">
                <a16:creationId xmlns:a16="http://schemas.microsoft.com/office/drawing/2014/main" id="{B03B96D1-C288-49F5-93CC-04D111BEF51E}"/>
              </a:ext>
            </a:extLst>
          </p:cNvPr>
          <p:cNvSpPr/>
          <p:nvPr/>
        </p:nvSpPr>
        <p:spPr>
          <a:xfrm>
            <a:off x="3455256" y="4564006"/>
            <a:ext cx="3950967" cy="444381"/>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并发控制（</a:t>
            </a:r>
            <a:r>
              <a:rPr lang="en-US" altLang="zh-CN" dirty="0"/>
              <a:t>Concurrent Control</a:t>
            </a:r>
            <a:r>
              <a:rPr lang="zh-CN" altLang="en-US" dirty="0"/>
              <a:t>）算法</a:t>
            </a:r>
          </a:p>
        </p:txBody>
      </p:sp>
      <p:cxnSp>
        <p:nvCxnSpPr>
          <p:cNvPr id="36" name="直接箭头连接符 35">
            <a:extLst>
              <a:ext uri="{FF2B5EF4-FFF2-40B4-BE49-F238E27FC236}">
                <a16:creationId xmlns:a16="http://schemas.microsoft.com/office/drawing/2014/main" id="{53F432A9-8E50-4BF8-BE16-D3A57253E420}"/>
              </a:ext>
            </a:extLst>
          </p:cNvPr>
          <p:cNvCxnSpPr/>
          <p:nvPr/>
        </p:nvCxnSpPr>
        <p:spPr>
          <a:xfrm>
            <a:off x="5487652" y="5070767"/>
            <a:ext cx="0" cy="32810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7" name="文本框 36">
            <a:extLst>
              <a:ext uri="{FF2B5EF4-FFF2-40B4-BE49-F238E27FC236}">
                <a16:creationId xmlns:a16="http://schemas.microsoft.com/office/drawing/2014/main" id="{2036E270-504D-49C6-9DFA-F7CB7E33769A}"/>
              </a:ext>
            </a:extLst>
          </p:cNvPr>
          <p:cNvSpPr txBox="1"/>
          <p:nvPr/>
        </p:nvSpPr>
        <p:spPr>
          <a:xfrm>
            <a:off x="7765095" y="3685332"/>
            <a:ext cx="595035" cy="338554"/>
          </a:xfrm>
          <a:prstGeom prst="rect">
            <a:avLst/>
          </a:prstGeom>
          <a:noFill/>
        </p:spPr>
        <p:txBody>
          <a:bodyPr wrap="none" rtlCol="0">
            <a:spAutoFit/>
          </a:bodyPr>
          <a:lstStyle/>
          <a:p>
            <a:r>
              <a:rPr lang="zh-CN" altLang="en-US" sz="1600" dirty="0"/>
              <a:t>用户</a:t>
            </a:r>
          </a:p>
        </p:txBody>
      </p:sp>
      <p:sp>
        <p:nvSpPr>
          <p:cNvPr id="38" name="文本框 37">
            <a:extLst>
              <a:ext uri="{FF2B5EF4-FFF2-40B4-BE49-F238E27FC236}">
                <a16:creationId xmlns:a16="http://schemas.microsoft.com/office/drawing/2014/main" id="{EDC6F292-44E8-4DFB-AD87-715579DA5F5F}"/>
              </a:ext>
            </a:extLst>
          </p:cNvPr>
          <p:cNvSpPr txBox="1"/>
          <p:nvPr/>
        </p:nvSpPr>
        <p:spPr>
          <a:xfrm>
            <a:off x="6152132" y="5731960"/>
            <a:ext cx="800219" cy="338554"/>
          </a:xfrm>
          <a:prstGeom prst="rect">
            <a:avLst/>
          </a:prstGeom>
          <a:noFill/>
        </p:spPr>
        <p:txBody>
          <a:bodyPr wrap="none" rtlCol="0">
            <a:spAutoFit/>
          </a:bodyPr>
          <a:lstStyle/>
          <a:p>
            <a:r>
              <a:rPr lang="zh-CN" altLang="en-US" sz="1600" dirty="0"/>
              <a:t>数据库</a:t>
            </a:r>
          </a:p>
        </p:txBody>
      </p:sp>
      <p:sp>
        <p:nvSpPr>
          <p:cNvPr id="6" name="文本框 5">
            <a:extLst>
              <a:ext uri="{FF2B5EF4-FFF2-40B4-BE49-F238E27FC236}">
                <a16:creationId xmlns:a16="http://schemas.microsoft.com/office/drawing/2014/main" id="{9CC7E108-573F-4757-BBB8-FED08C94DA12}"/>
              </a:ext>
            </a:extLst>
          </p:cNvPr>
          <p:cNvSpPr txBox="1"/>
          <p:nvPr/>
        </p:nvSpPr>
        <p:spPr>
          <a:xfrm>
            <a:off x="3564131" y="4037430"/>
            <a:ext cx="723275" cy="307777"/>
          </a:xfrm>
          <a:prstGeom prst="rect">
            <a:avLst/>
          </a:prstGeom>
          <a:noFill/>
        </p:spPr>
        <p:txBody>
          <a:bodyPr wrap="none" rtlCol="0">
            <a:spAutoFit/>
          </a:bodyPr>
          <a:lstStyle/>
          <a:p>
            <a:r>
              <a:rPr lang="zh-CN" altLang="en-US" sz="1400" dirty="0"/>
              <a:t>读数据</a:t>
            </a:r>
          </a:p>
        </p:txBody>
      </p:sp>
      <p:sp>
        <p:nvSpPr>
          <p:cNvPr id="26" name="文本框 25">
            <a:extLst>
              <a:ext uri="{FF2B5EF4-FFF2-40B4-BE49-F238E27FC236}">
                <a16:creationId xmlns:a16="http://schemas.microsoft.com/office/drawing/2014/main" id="{11D93681-A2F6-4740-BCDE-33DB9F235AC3}"/>
              </a:ext>
            </a:extLst>
          </p:cNvPr>
          <p:cNvSpPr txBox="1"/>
          <p:nvPr/>
        </p:nvSpPr>
        <p:spPr>
          <a:xfrm>
            <a:off x="4868741" y="4021528"/>
            <a:ext cx="723275" cy="307777"/>
          </a:xfrm>
          <a:prstGeom prst="rect">
            <a:avLst/>
          </a:prstGeom>
          <a:noFill/>
        </p:spPr>
        <p:txBody>
          <a:bodyPr wrap="none" rtlCol="0">
            <a:spAutoFit/>
          </a:bodyPr>
          <a:lstStyle/>
          <a:p>
            <a:r>
              <a:rPr lang="zh-CN" altLang="en-US" sz="1400" dirty="0"/>
              <a:t>读数据</a:t>
            </a:r>
          </a:p>
        </p:txBody>
      </p:sp>
      <p:cxnSp>
        <p:nvCxnSpPr>
          <p:cNvPr id="12" name="直接箭头连接符 11">
            <a:extLst>
              <a:ext uri="{FF2B5EF4-FFF2-40B4-BE49-F238E27FC236}">
                <a16:creationId xmlns:a16="http://schemas.microsoft.com/office/drawing/2014/main" id="{B05FE260-05B6-45D7-986A-D14C131B15E7}"/>
              </a:ext>
            </a:extLst>
          </p:cNvPr>
          <p:cNvCxnSpPr/>
          <p:nvPr/>
        </p:nvCxnSpPr>
        <p:spPr>
          <a:xfrm flipH="1">
            <a:off x="2212652" y="4289418"/>
            <a:ext cx="2129425" cy="3144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3" name="文本框 12">
            <a:extLst>
              <a:ext uri="{FF2B5EF4-FFF2-40B4-BE49-F238E27FC236}">
                <a16:creationId xmlns:a16="http://schemas.microsoft.com/office/drawing/2014/main" id="{B36A843A-9F57-4E79-9FEE-6A2E00BA44D5}"/>
              </a:ext>
            </a:extLst>
          </p:cNvPr>
          <p:cNvSpPr txBox="1"/>
          <p:nvPr/>
        </p:nvSpPr>
        <p:spPr>
          <a:xfrm>
            <a:off x="236825" y="4760612"/>
            <a:ext cx="3057518" cy="646331"/>
          </a:xfrm>
          <a:prstGeom prst="rect">
            <a:avLst/>
          </a:prstGeom>
          <a:noFill/>
        </p:spPr>
        <p:txBody>
          <a:bodyPr wrap="square" rtlCol="0">
            <a:spAutoFit/>
          </a:bodyPr>
          <a:lstStyle/>
          <a:p>
            <a:r>
              <a:rPr lang="zh-CN" altLang="en-US" dirty="0"/>
              <a:t>一个事务两次</a:t>
            </a:r>
            <a:r>
              <a:rPr lang="zh-CN" altLang="en-US" dirty="0">
                <a:solidFill>
                  <a:srgbClr val="0070C0"/>
                </a:solidFill>
              </a:rPr>
              <a:t>谓词</a:t>
            </a:r>
            <a:r>
              <a:rPr lang="zh-CN" altLang="en-US" dirty="0"/>
              <a:t>方式读数据得到不一样结果则为</a:t>
            </a:r>
            <a:r>
              <a:rPr lang="zh-CN" altLang="en-US" dirty="0">
                <a:solidFill>
                  <a:srgbClr val="FF0000"/>
                </a:solidFill>
              </a:rPr>
              <a:t>幻读</a:t>
            </a:r>
          </a:p>
        </p:txBody>
      </p:sp>
      <p:sp>
        <p:nvSpPr>
          <p:cNvPr id="25" name="文本框 24">
            <a:extLst>
              <a:ext uri="{FF2B5EF4-FFF2-40B4-BE49-F238E27FC236}">
                <a16:creationId xmlns:a16="http://schemas.microsoft.com/office/drawing/2014/main" id="{1BCB6F3C-7982-43A1-ADF8-C226744EF389}"/>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14</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95295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隔离级别</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64633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四种标准的数据异常：脏写，脏读，不可重复度，幻读</a:t>
            </a:r>
            <a:endParaRPr lang="en-US" altLang="zh-CN" dirty="0"/>
          </a:p>
          <a:p>
            <a:pPr marL="285750" indent="-285750">
              <a:buFont typeface="Arial" panose="020B0604020202020204" pitchFamily="34" charset="0"/>
              <a:buChar char="•"/>
            </a:pPr>
            <a:r>
              <a:rPr lang="zh-CN" altLang="en-US" dirty="0"/>
              <a:t>四种标准的隔离级别：读未提交，读已提交，可重复读，可串行化</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graphicFrame>
        <p:nvGraphicFramePr>
          <p:cNvPr id="2" name="表格 1">
            <a:extLst>
              <a:ext uri="{FF2B5EF4-FFF2-40B4-BE49-F238E27FC236}">
                <a16:creationId xmlns:a16="http://schemas.microsoft.com/office/drawing/2014/main" id="{C15F61BA-EF30-4E10-8E4D-758F4E424297}"/>
              </a:ext>
            </a:extLst>
          </p:cNvPr>
          <p:cNvGraphicFramePr>
            <a:graphicFrameLocks noGrp="1"/>
          </p:cNvGraphicFramePr>
          <p:nvPr>
            <p:extLst>
              <p:ext uri="{D42A27DB-BD31-4B8C-83A1-F6EECF244321}">
                <p14:modId xmlns:p14="http://schemas.microsoft.com/office/powerpoint/2010/main" val="1241458104"/>
              </p:ext>
            </p:extLst>
          </p:nvPr>
        </p:nvGraphicFramePr>
        <p:xfrm>
          <a:off x="1637293" y="3094474"/>
          <a:ext cx="7046215" cy="2073005"/>
        </p:xfrm>
        <a:graphic>
          <a:graphicData uri="http://schemas.openxmlformats.org/drawingml/2006/table">
            <a:tbl>
              <a:tblPr firstRow="1" bandRow="1">
                <a:tableStyleId>{9D7B26C5-4107-4FEC-AEDC-1716B250A1EF}</a:tableStyleId>
              </a:tblPr>
              <a:tblGrid>
                <a:gridCol w="1409243">
                  <a:extLst>
                    <a:ext uri="{9D8B030D-6E8A-4147-A177-3AD203B41FA5}">
                      <a16:colId xmlns:a16="http://schemas.microsoft.com/office/drawing/2014/main" val="2687136055"/>
                    </a:ext>
                  </a:extLst>
                </a:gridCol>
                <a:gridCol w="1409243">
                  <a:extLst>
                    <a:ext uri="{9D8B030D-6E8A-4147-A177-3AD203B41FA5}">
                      <a16:colId xmlns:a16="http://schemas.microsoft.com/office/drawing/2014/main" val="745041350"/>
                    </a:ext>
                  </a:extLst>
                </a:gridCol>
                <a:gridCol w="1409243">
                  <a:extLst>
                    <a:ext uri="{9D8B030D-6E8A-4147-A177-3AD203B41FA5}">
                      <a16:colId xmlns:a16="http://schemas.microsoft.com/office/drawing/2014/main" val="4181260687"/>
                    </a:ext>
                  </a:extLst>
                </a:gridCol>
                <a:gridCol w="1409243">
                  <a:extLst>
                    <a:ext uri="{9D8B030D-6E8A-4147-A177-3AD203B41FA5}">
                      <a16:colId xmlns:a16="http://schemas.microsoft.com/office/drawing/2014/main" val="4284886381"/>
                    </a:ext>
                  </a:extLst>
                </a:gridCol>
                <a:gridCol w="1409243">
                  <a:extLst>
                    <a:ext uri="{9D8B030D-6E8A-4147-A177-3AD203B41FA5}">
                      <a16:colId xmlns:a16="http://schemas.microsoft.com/office/drawing/2014/main" val="2810548158"/>
                    </a:ext>
                  </a:extLst>
                </a:gridCol>
              </a:tblGrid>
              <a:tr h="609965">
                <a:tc>
                  <a:txBody>
                    <a:bodyPr/>
                    <a:lstStyle/>
                    <a:p>
                      <a:endParaRPr lang="zh-CN" altLang="en-US" dirty="0"/>
                    </a:p>
                  </a:txBody>
                  <a:tcPr/>
                </a:tc>
                <a:tc>
                  <a:txBody>
                    <a:bodyPr/>
                    <a:lstStyle/>
                    <a:p>
                      <a:pPr algn="ctr"/>
                      <a:r>
                        <a:rPr lang="zh-CN" altLang="en-US" b="0" dirty="0"/>
                        <a:t>脏写</a:t>
                      </a:r>
                    </a:p>
                  </a:txBody>
                  <a:tcPr/>
                </a:tc>
                <a:tc>
                  <a:txBody>
                    <a:bodyPr/>
                    <a:lstStyle/>
                    <a:p>
                      <a:pPr algn="ctr"/>
                      <a:r>
                        <a:rPr lang="zh-CN" altLang="en-US" b="0" dirty="0"/>
                        <a:t>脏读</a:t>
                      </a:r>
                    </a:p>
                  </a:txBody>
                  <a:tcPr/>
                </a:tc>
                <a:tc>
                  <a:txBody>
                    <a:bodyPr/>
                    <a:lstStyle/>
                    <a:p>
                      <a:pPr algn="ctr"/>
                      <a:r>
                        <a:rPr lang="zh-CN" altLang="en-US" b="0" dirty="0"/>
                        <a:t>不可重复读</a:t>
                      </a:r>
                    </a:p>
                  </a:txBody>
                  <a:tcPr/>
                </a:tc>
                <a:tc>
                  <a:txBody>
                    <a:bodyPr/>
                    <a:lstStyle/>
                    <a:p>
                      <a:pPr algn="ctr"/>
                      <a:r>
                        <a:rPr lang="zh-CN" altLang="en-US" b="0" dirty="0"/>
                        <a:t>幻读</a:t>
                      </a:r>
                    </a:p>
                  </a:txBody>
                  <a:tcPr/>
                </a:tc>
                <a:extLst>
                  <a:ext uri="{0D108BD9-81ED-4DB2-BD59-A6C34878D82A}">
                    <a16:rowId xmlns:a16="http://schemas.microsoft.com/office/drawing/2014/main" val="2813814057"/>
                  </a:ext>
                </a:extLst>
              </a:tr>
              <a:tr h="353392">
                <a:tc>
                  <a:txBody>
                    <a:bodyPr/>
                    <a:lstStyle/>
                    <a:p>
                      <a:r>
                        <a:rPr lang="zh-CN" altLang="en-US" dirty="0"/>
                        <a:t>读未提交</a:t>
                      </a:r>
                    </a:p>
                  </a:txBody>
                  <a:tcPr/>
                </a:tc>
                <a:tc>
                  <a:txBody>
                    <a:bodyPr/>
                    <a:lstStyle/>
                    <a:p>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3479059429"/>
                  </a:ext>
                </a:extLst>
              </a:tr>
              <a:tr h="353392">
                <a:tc>
                  <a:txBody>
                    <a:bodyPr/>
                    <a:lstStyle/>
                    <a:p>
                      <a:r>
                        <a:rPr lang="zh-CN" altLang="en-US" dirty="0"/>
                        <a:t>读已提交</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101554701"/>
                  </a:ext>
                </a:extLst>
              </a:tr>
              <a:tr h="353392">
                <a:tc>
                  <a:txBody>
                    <a:bodyPr/>
                    <a:lstStyle/>
                    <a:p>
                      <a:r>
                        <a:rPr lang="zh-CN" altLang="en-US" dirty="0"/>
                        <a:t>可重复读</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4127439356"/>
                  </a:ext>
                </a:extLst>
              </a:tr>
              <a:tr h="353392">
                <a:tc>
                  <a:txBody>
                    <a:bodyPr/>
                    <a:lstStyle/>
                    <a:p>
                      <a:r>
                        <a:rPr lang="zh-CN" altLang="en-US" dirty="0"/>
                        <a:t>可串行化</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txBody>
                  <a:tcPr/>
                </a:tc>
                <a:extLst>
                  <a:ext uri="{0D108BD9-81ED-4DB2-BD59-A6C34878D82A}">
                    <a16:rowId xmlns:a16="http://schemas.microsoft.com/office/drawing/2014/main" val="2050101692"/>
                  </a:ext>
                </a:extLst>
              </a:tr>
            </a:tbl>
          </a:graphicData>
        </a:graphic>
      </p:graphicFrame>
      <p:pic>
        <p:nvPicPr>
          <p:cNvPr id="25" name="图形 24" descr="复选标记">
            <a:extLst>
              <a:ext uri="{FF2B5EF4-FFF2-40B4-BE49-F238E27FC236}">
                <a16:creationId xmlns:a16="http://schemas.microsoft.com/office/drawing/2014/main" id="{F68441D5-D2EB-4706-AEB8-8E3CE9702E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32764" y="4122859"/>
            <a:ext cx="322545" cy="322545"/>
          </a:xfrm>
          <a:prstGeom prst="rect">
            <a:avLst/>
          </a:prstGeom>
        </p:spPr>
      </p:pic>
      <p:pic>
        <p:nvPicPr>
          <p:cNvPr id="28" name="图形 27" descr="关闭">
            <a:extLst>
              <a:ext uri="{FF2B5EF4-FFF2-40B4-BE49-F238E27FC236}">
                <a16:creationId xmlns:a16="http://schemas.microsoft.com/office/drawing/2014/main" id="{70361BBA-F40D-4866-ADC6-B2CA5EB92F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031" y="3752861"/>
            <a:ext cx="323372" cy="323372"/>
          </a:xfrm>
          <a:prstGeom prst="rect">
            <a:avLst/>
          </a:prstGeom>
        </p:spPr>
      </p:pic>
      <p:pic>
        <p:nvPicPr>
          <p:cNvPr id="29" name="图形 28" descr="关闭">
            <a:extLst>
              <a:ext uri="{FF2B5EF4-FFF2-40B4-BE49-F238E27FC236}">
                <a16:creationId xmlns:a16="http://schemas.microsoft.com/office/drawing/2014/main" id="{06851B40-979C-41DB-8813-776DDC69CFA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031" y="4134900"/>
            <a:ext cx="323372" cy="323372"/>
          </a:xfrm>
          <a:prstGeom prst="rect">
            <a:avLst/>
          </a:prstGeom>
        </p:spPr>
      </p:pic>
      <p:pic>
        <p:nvPicPr>
          <p:cNvPr id="30" name="图形 29" descr="关闭">
            <a:extLst>
              <a:ext uri="{FF2B5EF4-FFF2-40B4-BE49-F238E27FC236}">
                <a16:creationId xmlns:a16="http://schemas.microsoft.com/office/drawing/2014/main" id="{38098FC5-7C5D-4317-ADAA-A7B385F1931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031" y="4499914"/>
            <a:ext cx="323372" cy="323372"/>
          </a:xfrm>
          <a:prstGeom prst="rect">
            <a:avLst/>
          </a:prstGeom>
        </p:spPr>
      </p:pic>
      <p:pic>
        <p:nvPicPr>
          <p:cNvPr id="31" name="图形 30" descr="关闭">
            <a:extLst>
              <a:ext uri="{FF2B5EF4-FFF2-40B4-BE49-F238E27FC236}">
                <a16:creationId xmlns:a16="http://schemas.microsoft.com/office/drawing/2014/main" id="{38F05A3F-7A25-471A-A8F1-3AE42434D0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84031" y="4844107"/>
            <a:ext cx="323372" cy="323372"/>
          </a:xfrm>
          <a:prstGeom prst="rect">
            <a:avLst/>
          </a:prstGeom>
        </p:spPr>
      </p:pic>
      <p:pic>
        <p:nvPicPr>
          <p:cNvPr id="32" name="图形 31" descr="关闭">
            <a:extLst>
              <a:ext uri="{FF2B5EF4-FFF2-40B4-BE49-F238E27FC236}">
                <a16:creationId xmlns:a16="http://schemas.microsoft.com/office/drawing/2014/main" id="{E5339813-B1FE-4568-BBB9-6DF9484B14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3520" y="4844107"/>
            <a:ext cx="323372" cy="323372"/>
          </a:xfrm>
          <a:prstGeom prst="rect">
            <a:avLst/>
          </a:prstGeom>
        </p:spPr>
      </p:pic>
      <p:pic>
        <p:nvPicPr>
          <p:cNvPr id="33" name="图形 32" descr="关闭">
            <a:extLst>
              <a:ext uri="{FF2B5EF4-FFF2-40B4-BE49-F238E27FC236}">
                <a16:creationId xmlns:a16="http://schemas.microsoft.com/office/drawing/2014/main" id="{71D70A81-A5AA-4CA0-B5FA-AABC9BCB6F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3520" y="4499914"/>
            <a:ext cx="323372" cy="323372"/>
          </a:xfrm>
          <a:prstGeom prst="rect">
            <a:avLst/>
          </a:prstGeom>
        </p:spPr>
      </p:pic>
      <p:pic>
        <p:nvPicPr>
          <p:cNvPr id="39" name="图形 38" descr="关闭">
            <a:extLst>
              <a:ext uri="{FF2B5EF4-FFF2-40B4-BE49-F238E27FC236}">
                <a16:creationId xmlns:a16="http://schemas.microsoft.com/office/drawing/2014/main" id="{D7E8A7A9-BB1B-48A0-9290-10A6178BD4B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953520" y="4134900"/>
            <a:ext cx="323372" cy="323372"/>
          </a:xfrm>
          <a:prstGeom prst="rect">
            <a:avLst/>
          </a:prstGeom>
        </p:spPr>
      </p:pic>
      <p:pic>
        <p:nvPicPr>
          <p:cNvPr id="40" name="图形 39" descr="关闭">
            <a:extLst>
              <a:ext uri="{FF2B5EF4-FFF2-40B4-BE49-F238E27FC236}">
                <a16:creationId xmlns:a16="http://schemas.microsoft.com/office/drawing/2014/main" id="{00CFE7B9-900D-401A-AD1B-EFD462D328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93349" y="4479093"/>
            <a:ext cx="323372" cy="323372"/>
          </a:xfrm>
          <a:prstGeom prst="rect">
            <a:avLst/>
          </a:prstGeom>
        </p:spPr>
      </p:pic>
      <p:pic>
        <p:nvPicPr>
          <p:cNvPr id="41" name="图形 40" descr="关闭">
            <a:extLst>
              <a:ext uri="{FF2B5EF4-FFF2-40B4-BE49-F238E27FC236}">
                <a16:creationId xmlns:a16="http://schemas.microsoft.com/office/drawing/2014/main" id="{EC91E351-6FEC-4AAE-A4E9-7059846F34B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393349" y="4823286"/>
            <a:ext cx="323372" cy="323372"/>
          </a:xfrm>
          <a:prstGeom prst="rect">
            <a:avLst/>
          </a:prstGeom>
        </p:spPr>
      </p:pic>
      <p:pic>
        <p:nvPicPr>
          <p:cNvPr id="42" name="图形 41" descr="关闭">
            <a:extLst>
              <a:ext uri="{FF2B5EF4-FFF2-40B4-BE49-F238E27FC236}">
                <a16:creationId xmlns:a16="http://schemas.microsoft.com/office/drawing/2014/main" id="{2375F8F4-5B33-407E-B78A-AD02F5E3154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31937" y="4851419"/>
            <a:ext cx="323372" cy="323372"/>
          </a:xfrm>
          <a:prstGeom prst="rect">
            <a:avLst/>
          </a:prstGeom>
        </p:spPr>
      </p:pic>
      <p:pic>
        <p:nvPicPr>
          <p:cNvPr id="43" name="图形 42" descr="复选标记">
            <a:extLst>
              <a:ext uri="{FF2B5EF4-FFF2-40B4-BE49-F238E27FC236}">
                <a16:creationId xmlns:a16="http://schemas.microsoft.com/office/drawing/2014/main" id="{8EB196D1-6E49-4A19-A809-7F3F9B6AD9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54347" y="3750308"/>
            <a:ext cx="322545" cy="322545"/>
          </a:xfrm>
          <a:prstGeom prst="rect">
            <a:avLst/>
          </a:prstGeom>
        </p:spPr>
      </p:pic>
      <p:pic>
        <p:nvPicPr>
          <p:cNvPr id="44" name="图形 43" descr="复选标记">
            <a:extLst>
              <a:ext uri="{FF2B5EF4-FFF2-40B4-BE49-F238E27FC236}">
                <a16:creationId xmlns:a16="http://schemas.microsoft.com/office/drawing/2014/main" id="{686C1753-513B-458A-93C7-F3FC4D5ECE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94176" y="3729486"/>
            <a:ext cx="322545" cy="322545"/>
          </a:xfrm>
          <a:prstGeom prst="rect">
            <a:avLst/>
          </a:prstGeom>
        </p:spPr>
      </p:pic>
      <p:pic>
        <p:nvPicPr>
          <p:cNvPr id="45" name="图形 44" descr="复选标记">
            <a:extLst>
              <a:ext uri="{FF2B5EF4-FFF2-40B4-BE49-F238E27FC236}">
                <a16:creationId xmlns:a16="http://schemas.microsoft.com/office/drawing/2014/main" id="{805B3ABD-3677-4659-8100-9FDEC107B6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93762" y="4114906"/>
            <a:ext cx="322545" cy="322545"/>
          </a:xfrm>
          <a:prstGeom prst="rect">
            <a:avLst/>
          </a:prstGeom>
        </p:spPr>
      </p:pic>
      <p:pic>
        <p:nvPicPr>
          <p:cNvPr id="46" name="图形 45" descr="复选标记">
            <a:extLst>
              <a:ext uri="{FF2B5EF4-FFF2-40B4-BE49-F238E27FC236}">
                <a16:creationId xmlns:a16="http://schemas.microsoft.com/office/drawing/2014/main" id="{CFBFDA70-8F6D-4A2F-B373-9BD959C81D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31937" y="3732867"/>
            <a:ext cx="322545" cy="322545"/>
          </a:xfrm>
          <a:prstGeom prst="rect">
            <a:avLst/>
          </a:prstGeom>
        </p:spPr>
      </p:pic>
      <p:pic>
        <p:nvPicPr>
          <p:cNvPr id="47" name="图形 46" descr="复选标记">
            <a:extLst>
              <a:ext uri="{FF2B5EF4-FFF2-40B4-BE49-F238E27FC236}">
                <a16:creationId xmlns:a16="http://schemas.microsoft.com/office/drawing/2014/main" id="{9D8000E7-41A5-40D7-8911-163DE20C325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32922" y="4456957"/>
            <a:ext cx="322545" cy="322545"/>
          </a:xfrm>
          <a:prstGeom prst="rect">
            <a:avLst/>
          </a:prstGeom>
        </p:spPr>
      </p:pic>
      <p:sp>
        <p:nvSpPr>
          <p:cNvPr id="48" name="文本框 47">
            <a:extLst>
              <a:ext uri="{FF2B5EF4-FFF2-40B4-BE49-F238E27FC236}">
                <a16:creationId xmlns:a16="http://schemas.microsoft.com/office/drawing/2014/main" id="{2B78CB42-03EA-473E-B4E5-FE650B92E813}"/>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15</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3675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一致性</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四种标准的数据异常：脏写，脏读，不可重复度，幻读</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消除了四种标准数据异常是否就是可串行化？</a:t>
            </a:r>
            <a:endParaRPr lang="en-US" altLang="zh-CN" dirty="0"/>
          </a:p>
          <a:p>
            <a:pPr marL="742950" lvl="1" indent="-285750">
              <a:buFont typeface="Arial" panose="020B0604020202020204" pitchFamily="34" charset="0"/>
              <a:buChar char="•"/>
            </a:pPr>
            <a:r>
              <a:rPr lang="zh-CN" altLang="en-US" dirty="0"/>
              <a:t>不是！</a:t>
            </a:r>
            <a:endParaRPr lang="en-US" altLang="zh-CN" dirty="0"/>
          </a:p>
          <a:p>
            <a:pPr marL="742950" lvl="1" indent="-285750">
              <a:buFont typeface="Arial" panose="020B0604020202020204" pitchFamily="34" charset="0"/>
              <a:buChar char="•"/>
            </a:pPr>
            <a:r>
              <a:rPr lang="zh-CN" altLang="en-US" dirty="0"/>
              <a:t>但是我们测试发现</a:t>
            </a:r>
            <a:r>
              <a:rPr lang="en-US" altLang="zh-CN" dirty="0"/>
              <a:t>Oracle</a:t>
            </a:r>
            <a:r>
              <a:rPr lang="zh-CN" altLang="en-US" dirty="0"/>
              <a:t>，</a:t>
            </a:r>
            <a:r>
              <a:rPr lang="en-US" altLang="zh-CN" dirty="0" err="1"/>
              <a:t>Oceabase</a:t>
            </a:r>
            <a:r>
              <a:rPr lang="zh-CN" altLang="en-US" dirty="0"/>
              <a:t>（</a:t>
            </a:r>
            <a:r>
              <a:rPr lang="en-US" altLang="zh-CN" dirty="0"/>
              <a:t>Oracle</a:t>
            </a:r>
            <a:r>
              <a:rPr lang="zh-CN" altLang="en-US" dirty="0"/>
              <a:t>模式），</a:t>
            </a:r>
            <a:r>
              <a:rPr lang="en-US" altLang="zh-CN" dirty="0"/>
              <a:t>Greenplum</a:t>
            </a:r>
            <a:r>
              <a:rPr lang="zh-CN" altLang="en-US" dirty="0"/>
              <a:t>声称可串行化级别支持，虽然消除了标准的四种异常，但是还存在其他异常如写偏序</a:t>
            </a: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sp>
        <p:nvSpPr>
          <p:cNvPr id="48" name="文本框 47">
            <a:extLst>
              <a:ext uri="{FF2B5EF4-FFF2-40B4-BE49-F238E27FC236}">
                <a16:creationId xmlns:a16="http://schemas.microsoft.com/office/drawing/2014/main" id="{2B78CB42-03EA-473E-B4E5-FE650B92E813}"/>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16</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553F8F56-FDDD-40DC-BD3A-047A2DB84412}"/>
                  </a:ext>
                </a:extLst>
              </p:cNvPr>
              <p:cNvGraphicFramePr>
                <a:graphicFrameLocks noGrp="1"/>
              </p:cNvGraphicFramePr>
              <p:nvPr>
                <p:extLst>
                  <p:ext uri="{D42A27DB-BD31-4B8C-83A1-F6EECF244321}">
                    <p14:modId xmlns:p14="http://schemas.microsoft.com/office/powerpoint/2010/main" val="3768278499"/>
                  </p:ext>
                </p:extLst>
              </p:nvPr>
            </p:nvGraphicFramePr>
            <p:xfrm>
              <a:off x="1927476" y="3414746"/>
              <a:ext cx="4723727" cy="3360420"/>
            </p:xfrm>
            <a:graphic>
              <a:graphicData uri="http://schemas.openxmlformats.org/drawingml/2006/table">
                <a:tbl>
                  <a:tblPr firstRow="1" firstCol="1" bandRow="1">
                    <a:tableStyleId>{3B4B98B0-60AC-42C2-AFA5-B58CD77FA1E5}</a:tableStyleId>
                  </a:tblPr>
                  <a:tblGrid>
                    <a:gridCol w="423124">
                      <a:extLst>
                        <a:ext uri="{9D8B030D-6E8A-4147-A177-3AD203B41FA5}">
                          <a16:colId xmlns:a16="http://schemas.microsoft.com/office/drawing/2014/main" val="3028223896"/>
                        </a:ext>
                      </a:extLst>
                    </a:gridCol>
                    <a:gridCol w="1385941">
                      <a:extLst>
                        <a:ext uri="{9D8B030D-6E8A-4147-A177-3AD203B41FA5}">
                          <a16:colId xmlns:a16="http://schemas.microsoft.com/office/drawing/2014/main" val="3627600244"/>
                        </a:ext>
                      </a:extLst>
                    </a:gridCol>
                    <a:gridCol w="617141">
                      <a:extLst>
                        <a:ext uri="{9D8B030D-6E8A-4147-A177-3AD203B41FA5}">
                          <a16:colId xmlns:a16="http://schemas.microsoft.com/office/drawing/2014/main" val="638385108"/>
                        </a:ext>
                      </a:extLst>
                    </a:gridCol>
                    <a:gridCol w="476586">
                      <a:extLst>
                        <a:ext uri="{9D8B030D-6E8A-4147-A177-3AD203B41FA5}">
                          <a16:colId xmlns:a16="http://schemas.microsoft.com/office/drawing/2014/main" val="1672723030"/>
                        </a:ext>
                      </a:extLst>
                    </a:gridCol>
                    <a:gridCol w="1274503">
                      <a:extLst>
                        <a:ext uri="{9D8B030D-6E8A-4147-A177-3AD203B41FA5}">
                          <a16:colId xmlns:a16="http://schemas.microsoft.com/office/drawing/2014/main" val="1573896499"/>
                        </a:ext>
                      </a:extLst>
                    </a:gridCol>
                    <a:gridCol w="546432">
                      <a:extLst>
                        <a:ext uri="{9D8B030D-6E8A-4147-A177-3AD203B41FA5}">
                          <a16:colId xmlns:a16="http://schemas.microsoft.com/office/drawing/2014/main" val="497390291"/>
                        </a:ext>
                      </a:extLst>
                    </a:gridCol>
                  </a:tblGrid>
                  <a:tr h="0">
                    <a:tc gridSpan="6">
                      <a:txBody>
                        <a:bodyPr/>
                        <a:lstStyle/>
                        <a:p>
                          <a:pPr algn="ctr">
                            <a:spcAft>
                              <a:spcPts val="0"/>
                            </a:spcAft>
                          </a:pPr>
                          <a:r>
                            <a:rPr lang="en-US" sz="1050" kern="100" dirty="0">
                              <a:effectLst/>
                            </a:rPr>
                            <a:t>Preparation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3149233"/>
                      </a:ext>
                    </a:extLst>
                  </a:tr>
                  <a:tr h="0">
                    <a:tc>
                      <a:txBody>
                        <a:bodyPr/>
                        <a:lstStyle/>
                        <a:p>
                          <a:pPr algn="just">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DROP TABLE IF EXISTS 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34648811"/>
                      </a:ext>
                    </a:extLst>
                  </a:tr>
                  <a:tr h="0">
                    <a:tc>
                      <a:txBody>
                        <a:bodyPr/>
                        <a:lstStyle/>
                        <a:p>
                          <a:pPr algn="just">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CREATE TABLE t1 (k INT PRIMARY KEY, v 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9191018"/>
                      </a:ext>
                    </a:extLst>
                  </a:tr>
                  <a:tr h="0">
                    <a:tc>
                      <a:txBody>
                        <a:bodyPr/>
                        <a:lstStyle/>
                        <a:p>
                          <a:pPr algn="just">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INSERT INTO t1 VALUES (0, 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9150427"/>
                      </a:ext>
                    </a:extLst>
                  </a:tr>
                  <a:tr h="0">
                    <a:tc>
                      <a:txBody>
                        <a:bodyPr/>
                        <a:lstStyle/>
                        <a:p>
                          <a:pPr algn="just">
                            <a:spcAft>
                              <a:spcPts val="0"/>
                            </a:spcAft>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dirty="0">
                              <a:effectLst/>
                            </a:rPr>
                            <a:t>INSERT INTO t1 VALUES (1, 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40287527"/>
                      </a:ext>
                    </a:extLst>
                  </a:tr>
                  <a:tr h="0">
                    <a:tc gridSpan="6">
                      <a:txBody>
                        <a:bodyPr/>
                        <a:lstStyle/>
                        <a:p>
                          <a:pPr algn="ctr">
                            <a:spcAft>
                              <a:spcPts val="0"/>
                            </a:spcAft>
                          </a:pPr>
                          <a:r>
                            <a:rPr lang="en-US" sz="1050" kern="100" dirty="0">
                              <a:effectLst/>
                            </a:rPr>
                            <a:t>Execution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7552869"/>
                      </a:ext>
                    </a:extLst>
                  </a:tr>
                  <a:tr h="0">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Session1</a:t>
                          </a:r>
                          <a:r>
                            <a:rPr lang="zh-CN" sz="1050" kern="100">
                              <a:effectLst/>
                            </a:rPr>
                            <a:t>：</a:t>
                          </a:r>
                          <a:r>
                            <a:rPr lang="en-US" sz="1050" kern="100">
                              <a:effectLst/>
                            </a:rPr>
                            <a:t>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en-US" sz="1050" kern="100">
                              <a:effectLst/>
                            </a:rPr>
                            <a:t>Operation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Session2:T2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Result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5666854"/>
                      </a:ext>
                    </a:extLst>
                  </a:tr>
                  <a:tr h="0">
                    <a:tc>
                      <a:txBody>
                        <a:bodyPr/>
                        <a:lstStyle/>
                        <a:p>
                          <a:pPr algn="just">
                            <a:spcAft>
                              <a:spcPts val="0"/>
                            </a:spcAft>
                          </a:pPr>
                          <a:r>
                            <a:rPr lang="en-US" sz="1050" kern="100">
                              <a:effectLst/>
                            </a:rPr>
                            <a:t>Q</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2953123"/>
                      </a:ext>
                    </a:extLst>
                  </a:tr>
                  <a:tr h="0">
                    <a:tc>
                      <a:txBody>
                        <a:bodyPr/>
                        <a:lstStyle/>
                        <a:p>
                          <a:pPr algn="just">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Begin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2851526"/>
                      </a:ext>
                    </a:extLst>
                  </a:tr>
                  <a:tr h="0">
                    <a:tc>
                      <a:txBody>
                        <a:bodyPr/>
                        <a:lstStyle/>
                        <a:p>
                          <a:pPr algn="just">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SELECT * FROM t1 WHERE 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𝑅</m:t>
                                    </m:r>
                                  </m:e>
                                  <m:sub>
                                    <m:r>
                                      <a:rPr lang="en-US" sz="1050" kern="100">
                                        <a:effectLst/>
                                        <a:latin typeface="Cambria Math" panose="02040503050406030204" pitchFamily="18" charset="0"/>
                                      </a:rPr>
                                      <m:t>1</m:t>
                                    </m:r>
                                  </m:sub>
                                </m:sSub>
                                <m:d>
                                  <m:dPr>
                                    <m:begChr m:val="["/>
                                    <m:endChr m:val="]"/>
                                    <m:ctrlPr>
                                      <a:rPr lang="zh-CN" sz="1050" i="1" kern="100">
                                        <a:effectLst/>
                                        <a:latin typeface="Cambria Math" panose="02040503050406030204" pitchFamily="18" charset="0"/>
                                      </a:rPr>
                                    </m:ctrlPr>
                                  </m:dPr>
                                  <m:e>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1</m:t>
                                        </m:r>
                                      </m:sub>
                                    </m:sSub>
                                  </m:e>
                                </m:d>
                              </m:oMath>
                            </m:oMathPara>
                          </a14:m>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7557423"/>
                      </a:ext>
                    </a:extLst>
                  </a:tr>
                  <a:tr h="0">
                    <a:tc>
                      <a:txBody>
                        <a:bodyPr/>
                        <a:lstStyle/>
                        <a:p>
                          <a:pPr algn="just">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Begin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4297988"/>
                      </a:ext>
                    </a:extLst>
                  </a:tr>
                  <a:tr h="0">
                    <a:tc>
                      <a:txBody>
                        <a:bodyPr/>
                        <a:lstStyle/>
                        <a:p>
                          <a:pPr algn="just">
                            <a:spcAft>
                              <a:spcPts val="0"/>
                            </a:spcAft>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𝑅</m:t>
                                    </m:r>
                                  </m:e>
                                  <m:sub>
                                    <m:r>
                                      <a:rPr lang="en-US" sz="1050" kern="100">
                                        <a:effectLst/>
                                        <a:latin typeface="Cambria Math" panose="02040503050406030204" pitchFamily="18" charset="0"/>
                                      </a:rPr>
                                      <m:t>2</m:t>
                                    </m:r>
                                  </m:sub>
                                </m:sSub>
                                <m:d>
                                  <m:dPr>
                                    <m:begChr m:val="["/>
                                    <m:endChr m:val="]"/>
                                    <m:ctrlPr>
                                      <a:rPr lang="zh-CN" sz="1050" i="1" kern="100">
                                        <a:effectLst/>
                                        <a:latin typeface="Cambria Math" panose="02040503050406030204" pitchFamily="18" charset="0"/>
                                      </a:rPr>
                                    </m:ctrlPr>
                                  </m:dPr>
                                  <m:e>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𝑦</m:t>
                                        </m:r>
                                      </m:e>
                                      <m:sub>
                                        <m:r>
                                          <a:rPr lang="en-US" sz="1050" kern="100">
                                            <a:effectLst/>
                                            <a:latin typeface="Cambria Math" panose="02040503050406030204" pitchFamily="18" charset="0"/>
                                          </a:rPr>
                                          <m:t>1</m:t>
                                        </m:r>
                                      </m:sub>
                                    </m:sSub>
                                  </m:e>
                                </m:d>
                              </m:oMath>
                            </m:oMathPara>
                          </a14:m>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SELECT * FROM t1 WHERE k=0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3735938"/>
                      </a:ext>
                    </a:extLst>
                  </a:tr>
                  <a:tr h="0">
                    <a:tc>
                      <a:txBody>
                        <a:bodyPr/>
                        <a:lstStyle/>
                        <a:p>
                          <a:pPr algn="just">
                            <a:spcAft>
                              <a:spcPts val="0"/>
                            </a:spcAft>
                          </a:pPr>
                          <a:r>
                            <a:rPr lang="en-US" sz="105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Update t1 SET v=1 WHERE k=0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𝑊</m:t>
                                    </m:r>
                                  </m:e>
                                  <m:sub>
                                    <m:r>
                                      <a:rPr lang="en-US" sz="1050" kern="100">
                                        <a:effectLst/>
                                        <a:latin typeface="Cambria Math" panose="02040503050406030204" pitchFamily="18" charset="0"/>
                                      </a:rPr>
                                      <m:t>1</m:t>
                                    </m:r>
                                  </m:sub>
                                </m:sSub>
                                <m:d>
                                  <m:dPr>
                                    <m:begChr m:val="["/>
                                    <m:endChr m:val="]"/>
                                    <m:ctrlPr>
                                      <a:rPr lang="zh-CN" sz="1050" i="1" kern="100">
                                        <a:effectLst/>
                                        <a:latin typeface="Cambria Math" panose="02040503050406030204" pitchFamily="18" charset="0"/>
                                      </a:rPr>
                                    </m:ctrlPr>
                                  </m:dPr>
                                  <m:e>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𝑦</m:t>
                                        </m:r>
                                      </m:e>
                                      <m:sub>
                                        <m:r>
                                          <a:rPr lang="en-US" sz="1050" kern="100">
                                            <a:effectLst/>
                                            <a:latin typeface="Cambria Math" panose="02040503050406030204" pitchFamily="18" charset="0"/>
                                          </a:rPr>
                                          <m:t>2</m:t>
                                        </m:r>
                                      </m:sub>
                                    </m:sSub>
                                  </m:e>
                                </m:d>
                              </m:oMath>
                            </m:oMathPara>
                          </a14:m>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9895746"/>
                      </a:ext>
                    </a:extLst>
                  </a:tr>
                  <a:tr h="0">
                    <a:tc>
                      <a:txBody>
                        <a:bodyPr/>
                        <a:lstStyle/>
                        <a:p>
                          <a:pPr algn="just">
                            <a:spcAft>
                              <a:spcPts val="0"/>
                            </a:spcAft>
                          </a:pPr>
                          <a:r>
                            <a:rPr lang="en-US" sz="105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14:m>
                            <m:oMathPara xmlns:m="http://schemas.openxmlformats.org/officeDocument/2006/math">
                              <m:oMathParaPr>
                                <m:jc m:val="centerGroup"/>
                              </m:oMathParaPr>
                              <m:oMath xmlns:m="http://schemas.openxmlformats.org/officeDocument/2006/math">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𝑊</m:t>
                                    </m:r>
                                  </m:e>
                                  <m:sub>
                                    <m:r>
                                      <a:rPr lang="en-US" sz="1050" kern="100">
                                        <a:effectLst/>
                                        <a:latin typeface="Cambria Math" panose="02040503050406030204" pitchFamily="18" charset="0"/>
                                      </a:rPr>
                                      <m:t>2</m:t>
                                    </m:r>
                                  </m:sub>
                                </m:sSub>
                                <m:d>
                                  <m:dPr>
                                    <m:begChr m:val="["/>
                                    <m:endChr m:val="]"/>
                                    <m:ctrlPr>
                                      <a:rPr lang="zh-CN" sz="1050" i="1" kern="100">
                                        <a:effectLst/>
                                        <a:latin typeface="Cambria Math" panose="02040503050406030204" pitchFamily="18" charset="0"/>
                                      </a:rPr>
                                    </m:ctrlPr>
                                  </m:dPr>
                                  <m:e>
                                    <m:sSub>
                                      <m:sSubPr>
                                        <m:ctrlPr>
                                          <a:rPr lang="zh-CN" sz="1050" i="1" kern="100">
                                            <a:effectLst/>
                                            <a:latin typeface="Cambria Math" panose="02040503050406030204" pitchFamily="18" charset="0"/>
                                          </a:rPr>
                                        </m:ctrlPr>
                                      </m:sSubPr>
                                      <m:e>
                                        <m:r>
                                          <a:rPr lang="en-US" sz="1050" kern="100">
                                            <a:effectLst/>
                                            <a:latin typeface="Cambria Math" panose="02040503050406030204" pitchFamily="18" charset="0"/>
                                          </a:rPr>
                                          <m:t>𝑥</m:t>
                                        </m:r>
                                      </m:e>
                                      <m:sub>
                                        <m:r>
                                          <a:rPr lang="en-US" sz="1050" kern="100">
                                            <a:effectLst/>
                                            <a:latin typeface="Cambria Math" panose="02040503050406030204" pitchFamily="18" charset="0"/>
                                          </a:rPr>
                                          <m:t>2</m:t>
                                        </m:r>
                                      </m:sub>
                                    </m:sSub>
                                  </m:e>
                                </m:d>
                              </m:oMath>
                            </m:oMathPara>
                          </a14:m>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Update t1 SET v=1 WHERE 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6148511"/>
                      </a:ext>
                    </a:extLst>
                  </a:tr>
                  <a:tr h="0">
                    <a:tc>
                      <a:txBody>
                        <a:bodyPr/>
                        <a:lstStyle/>
                        <a:p>
                          <a:pPr algn="just">
                            <a:spcAft>
                              <a:spcPts val="0"/>
                            </a:spcAft>
                          </a:pPr>
                          <a:r>
                            <a:rPr lang="en-US" sz="105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Commit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3266152"/>
                      </a:ext>
                    </a:extLst>
                  </a:tr>
                  <a:tr h="0">
                    <a:tc>
                      <a:txBody>
                        <a:bodyPr/>
                        <a:lstStyle/>
                        <a:p>
                          <a:pPr algn="just">
                            <a:spcAft>
                              <a:spcPts val="0"/>
                            </a:spcAft>
                          </a:pPr>
                          <a:r>
                            <a:rPr lang="en-US" sz="1050" kern="10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Commit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5245645"/>
                      </a:ext>
                    </a:extLst>
                  </a:tr>
                  <a:tr h="0">
                    <a:tc gridSpan="6">
                      <a:txBody>
                        <a:bodyPr/>
                        <a:lstStyle/>
                        <a:p>
                          <a:pPr algn="ctr">
                            <a:spcAft>
                              <a:spcPts val="0"/>
                            </a:spcAft>
                          </a:pPr>
                          <a:r>
                            <a:rPr lang="en-US" sz="1050" kern="100" dirty="0">
                              <a:effectLst/>
                            </a:rPr>
                            <a:t>Report anomaly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37571080"/>
                      </a:ext>
                    </a:extLst>
                  </a:tr>
                </a:tbl>
              </a:graphicData>
            </a:graphic>
          </p:graphicFrame>
        </mc:Choice>
        <mc:Fallback xmlns="">
          <p:graphicFrame>
            <p:nvGraphicFramePr>
              <p:cNvPr id="4" name="表格 3">
                <a:extLst>
                  <a:ext uri="{FF2B5EF4-FFF2-40B4-BE49-F238E27FC236}">
                    <a16:creationId xmlns:a16="http://schemas.microsoft.com/office/drawing/2014/main" id="{553F8F56-FDDD-40DC-BD3A-047A2DB84412}"/>
                  </a:ext>
                </a:extLst>
              </p:cNvPr>
              <p:cNvGraphicFramePr>
                <a:graphicFrameLocks noGrp="1"/>
              </p:cNvGraphicFramePr>
              <p:nvPr>
                <p:extLst>
                  <p:ext uri="{D42A27DB-BD31-4B8C-83A1-F6EECF244321}">
                    <p14:modId xmlns:p14="http://schemas.microsoft.com/office/powerpoint/2010/main" val="3768278499"/>
                  </p:ext>
                </p:extLst>
              </p:nvPr>
            </p:nvGraphicFramePr>
            <p:xfrm>
              <a:off x="1927476" y="3414746"/>
              <a:ext cx="4723727" cy="3360420"/>
            </p:xfrm>
            <a:graphic>
              <a:graphicData uri="http://schemas.openxmlformats.org/drawingml/2006/table">
                <a:tbl>
                  <a:tblPr firstRow="1" firstCol="1" bandRow="1">
                    <a:tableStyleId>{3B4B98B0-60AC-42C2-AFA5-B58CD77FA1E5}</a:tableStyleId>
                  </a:tblPr>
                  <a:tblGrid>
                    <a:gridCol w="423124">
                      <a:extLst>
                        <a:ext uri="{9D8B030D-6E8A-4147-A177-3AD203B41FA5}">
                          <a16:colId xmlns:a16="http://schemas.microsoft.com/office/drawing/2014/main" val="3028223896"/>
                        </a:ext>
                      </a:extLst>
                    </a:gridCol>
                    <a:gridCol w="1385941">
                      <a:extLst>
                        <a:ext uri="{9D8B030D-6E8A-4147-A177-3AD203B41FA5}">
                          <a16:colId xmlns:a16="http://schemas.microsoft.com/office/drawing/2014/main" val="3627600244"/>
                        </a:ext>
                      </a:extLst>
                    </a:gridCol>
                    <a:gridCol w="617141">
                      <a:extLst>
                        <a:ext uri="{9D8B030D-6E8A-4147-A177-3AD203B41FA5}">
                          <a16:colId xmlns:a16="http://schemas.microsoft.com/office/drawing/2014/main" val="638385108"/>
                        </a:ext>
                      </a:extLst>
                    </a:gridCol>
                    <a:gridCol w="476586">
                      <a:extLst>
                        <a:ext uri="{9D8B030D-6E8A-4147-A177-3AD203B41FA5}">
                          <a16:colId xmlns:a16="http://schemas.microsoft.com/office/drawing/2014/main" val="1672723030"/>
                        </a:ext>
                      </a:extLst>
                    </a:gridCol>
                    <a:gridCol w="1274503">
                      <a:extLst>
                        <a:ext uri="{9D8B030D-6E8A-4147-A177-3AD203B41FA5}">
                          <a16:colId xmlns:a16="http://schemas.microsoft.com/office/drawing/2014/main" val="1573896499"/>
                        </a:ext>
                      </a:extLst>
                    </a:gridCol>
                    <a:gridCol w="546432">
                      <a:extLst>
                        <a:ext uri="{9D8B030D-6E8A-4147-A177-3AD203B41FA5}">
                          <a16:colId xmlns:a16="http://schemas.microsoft.com/office/drawing/2014/main" val="497390291"/>
                        </a:ext>
                      </a:extLst>
                    </a:gridCol>
                  </a:tblGrid>
                  <a:tr h="160020">
                    <a:tc gridSpan="6">
                      <a:txBody>
                        <a:bodyPr/>
                        <a:lstStyle/>
                        <a:p>
                          <a:pPr algn="ctr">
                            <a:spcAft>
                              <a:spcPts val="0"/>
                            </a:spcAft>
                          </a:pPr>
                          <a:r>
                            <a:rPr lang="en-US" sz="1050" kern="100" dirty="0">
                              <a:effectLst/>
                            </a:rPr>
                            <a:t>Preparation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3149233"/>
                      </a:ext>
                    </a:extLst>
                  </a:tr>
                  <a:tr h="160020">
                    <a:tc>
                      <a:txBody>
                        <a:bodyPr/>
                        <a:lstStyle/>
                        <a:p>
                          <a:pPr algn="just">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DROP TABLE IF EXISTS 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34648811"/>
                      </a:ext>
                    </a:extLst>
                  </a:tr>
                  <a:tr h="160020">
                    <a:tc>
                      <a:txBody>
                        <a:bodyPr/>
                        <a:lstStyle/>
                        <a:p>
                          <a:pPr algn="just">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CREATE TABLE t1 (k INT PRIMARY KEY, v INT)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9191018"/>
                      </a:ext>
                    </a:extLst>
                  </a:tr>
                  <a:tr h="160020">
                    <a:tc>
                      <a:txBody>
                        <a:bodyPr/>
                        <a:lstStyle/>
                        <a:p>
                          <a:pPr algn="just">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a:effectLst/>
                            </a:rPr>
                            <a:t>INSERT INTO t1 VALUES (0, 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9150427"/>
                      </a:ext>
                    </a:extLst>
                  </a:tr>
                  <a:tr h="160020">
                    <a:tc>
                      <a:txBody>
                        <a:bodyPr/>
                        <a:lstStyle/>
                        <a:p>
                          <a:pPr algn="just">
                            <a:spcAft>
                              <a:spcPts val="0"/>
                            </a:spcAft>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5">
                      <a:txBody>
                        <a:bodyPr/>
                        <a:lstStyle/>
                        <a:p>
                          <a:pPr algn="just">
                            <a:spcAft>
                              <a:spcPts val="0"/>
                            </a:spcAft>
                          </a:pPr>
                          <a:r>
                            <a:rPr lang="en-US" sz="1050" kern="100" dirty="0">
                              <a:effectLst/>
                            </a:rPr>
                            <a:t>INSERT INTO t1 VALUES (1, 0)</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40287527"/>
                      </a:ext>
                    </a:extLst>
                  </a:tr>
                  <a:tr h="160020">
                    <a:tc gridSpan="6">
                      <a:txBody>
                        <a:bodyPr/>
                        <a:lstStyle/>
                        <a:p>
                          <a:pPr algn="ctr">
                            <a:spcAft>
                              <a:spcPts val="0"/>
                            </a:spcAft>
                          </a:pPr>
                          <a:r>
                            <a:rPr lang="en-US" sz="1050" kern="100" dirty="0">
                              <a:effectLst/>
                            </a:rPr>
                            <a:t>Execution</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847552869"/>
                      </a:ext>
                    </a:extLst>
                  </a:tr>
                  <a:tr h="160020">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Session1</a:t>
                          </a:r>
                          <a:r>
                            <a:rPr lang="zh-CN" sz="1050" kern="100">
                              <a:effectLst/>
                            </a:rPr>
                            <a:t>：</a:t>
                          </a:r>
                          <a:r>
                            <a:rPr lang="en-US" sz="1050" kern="100">
                              <a:effectLst/>
                            </a:rPr>
                            <a:t>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2">
                      <a:txBody>
                        <a:bodyPr/>
                        <a:lstStyle/>
                        <a:p>
                          <a:pPr algn="ctr">
                            <a:spcAft>
                              <a:spcPts val="0"/>
                            </a:spcAft>
                          </a:pPr>
                          <a:r>
                            <a:rPr lang="en-US" sz="1050" kern="100">
                              <a:effectLst/>
                            </a:rPr>
                            <a:t>Operation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a:txBody>
                        <a:bodyPr/>
                        <a:lstStyle/>
                        <a:p>
                          <a:pPr algn="just">
                            <a:spcAft>
                              <a:spcPts val="0"/>
                            </a:spcAft>
                          </a:pPr>
                          <a:r>
                            <a:rPr lang="en-US" sz="1050" kern="100">
                              <a:effectLst/>
                            </a:rPr>
                            <a:t>Session2:T2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Result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85666854"/>
                      </a:ext>
                    </a:extLst>
                  </a:tr>
                  <a:tr h="160020">
                    <a:tc>
                      <a:txBody>
                        <a:bodyPr/>
                        <a:lstStyle/>
                        <a:p>
                          <a:pPr algn="just">
                            <a:spcAft>
                              <a:spcPts val="0"/>
                            </a:spcAft>
                          </a:pPr>
                          <a:r>
                            <a:rPr lang="en-US" sz="1050" kern="100">
                              <a:effectLst/>
                            </a:rPr>
                            <a:t>Q</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582953123"/>
                      </a:ext>
                    </a:extLst>
                  </a:tr>
                  <a:tr h="160020">
                    <a:tc>
                      <a:txBody>
                        <a:bodyPr/>
                        <a:lstStyle/>
                        <a:p>
                          <a:pPr algn="just">
                            <a:spcAft>
                              <a:spcPts val="0"/>
                            </a:spcAft>
                          </a:pPr>
                          <a:r>
                            <a:rPr lang="en-US" sz="105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Begin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72851526"/>
                      </a:ext>
                    </a:extLst>
                  </a:tr>
                  <a:tr h="320040">
                    <a:tc>
                      <a:txBody>
                        <a:bodyPr/>
                        <a:lstStyle/>
                        <a:p>
                          <a:pPr algn="just">
                            <a:spcAft>
                              <a:spcPts val="0"/>
                            </a:spcAft>
                          </a:pPr>
                          <a:r>
                            <a:rPr lang="en-US" sz="105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SELECT * FROM t1 WHERE 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6"/>
                          <a:stretch>
                            <a:fillRect l="-291176" t="-469231" r="-370588" b="-530769"/>
                          </a:stretch>
                        </a:blipFill>
                      </a:tcPr>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(1,0)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17557423"/>
                      </a:ext>
                    </a:extLst>
                  </a:tr>
                  <a:tr h="160020">
                    <a:tc>
                      <a:txBody>
                        <a:bodyPr/>
                        <a:lstStyle/>
                        <a:p>
                          <a:pPr algn="just">
                            <a:spcAft>
                              <a:spcPts val="0"/>
                            </a:spcAft>
                          </a:pPr>
                          <a:r>
                            <a:rPr lang="en-US" sz="1050" kern="100">
                              <a:effectLst/>
                            </a:rPr>
                            <a:t>3</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Begin</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34297988"/>
                      </a:ext>
                    </a:extLst>
                  </a:tr>
                  <a:tr h="320040">
                    <a:tc>
                      <a:txBody>
                        <a:bodyPr/>
                        <a:lstStyle/>
                        <a:p>
                          <a:pPr algn="just">
                            <a:spcAft>
                              <a:spcPts val="0"/>
                            </a:spcAft>
                          </a:pPr>
                          <a:r>
                            <a:rPr lang="en-US" sz="1050" kern="100">
                              <a:effectLst/>
                            </a:rPr>
                            <a:t>4</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6"/>
                          <a:stretch>
                            <a:fillRect l="-511538" t="-607547" r="-384615" b="-371698"/>
                          </a:stretch>
                        </a:blipFill>
                      </a:tcPr>
                    </a:tc>
                    <a:tc>
                      <a:txBody>
                        <a:bodyPr/>
                        <a:lstStyle/>
                        <a:p>
                          <a:pPr algn="just">
                            <a:spcAft>
                              <a:spcPts val="0"/>
                            </a:spcAft>
                          </a:pPr>
                          <a:r>
                            <a:rPr lang="en-US" sz="1050" kern="100">
                              <a:effectLst/>
                            </a:rPr>
                            <a:t>SELECT * FROM t1 WHERE k=0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(0,0)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83735938"/>
                      </a:ext>
                    </a:extLst>
                  </a:tr>
                  <a:tr h="320040">
                    <a:tc>
                      <a:txBody>
                        <a:bodyPr/>
                        <a:lstStyle/>
                        <a:p>
                          <a:pPr algn="just">
                            <a:spcAft>
                              <a:spcPts val="0"/>
                            </a:spcAft>
                          </a:pPr>
                          <a:r>
                            <a:rPr lang="en-US" sz="1050" kern="100">
                              <a:effectLst/>
                            </a:rPr>
                            <a:t>5</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Update t1 SET v=1 WHERE k=0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6"/>
                          <a:stretch>
                            <a:fillRect l="-291176" t="-707547" r="-370588" b="-271698"/>
                          </a:stretch>
                        </a:blipFill>
                      </a:tcPr>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9895746"/>
                      </a:ext>
                    </a:extLst>
                  </a:tr>
                  <a:tr h="320040">
                    <a:tc>
                      <a:txBody>
                        <a:bodyPr/>
                        <a:lstStyle/>
                        <a:p>
                          <a:pPr algn="just">
                            <a:spcAft>
                              <a:spcPts val="0"/>
                            </a:spcAft>
                          </a:pPr>
                          <a:r>
                            <a:rPr lang="en-US" sz="1050" kern="100">
                              <a:effectLst/>
                            </a:rPr>
                            <a:t>6</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endParaRPr lang="zh-CN"/>
                        </a:p>
                      </a:txBody>
                      <a:tcPr marL="68580" marR="68580" marT="0" marB="0">
                        <a:blipFill>
                          <a:blip r:embed="rId6"/>
                          <a:stretch>
                            <a:fillRect l="-511538" t="-823077" r="-384615" b="-176923"/>
                          </a:stretch>
                        </a:blipFill>
                      </a:tcPr>
                    </a:tc>
                    <a:tc>
                      <a:txBody>
                        <a:bodyPr/>
                        <a:lstStyle/>
                        <a:p>
                          <a:pPr algn="just">
                            <a:spcAft>
                              <a:spcPts val="0"/>
                            </a:spcAft>
                          </a:pPr>
                          <a:r>
                            <a:rPr lang="en-US" sz="1050" kern="100">
                              <a:effectLst/>
                            </a:rPr>
                            <a:t>Update t1 SET v=1 WHERE k=1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46148511"/>
                      </a:ext>
                    </a:extLst>
                  </a:tr>
                  <a:tr h="160020">
                    <a:tc>
                      <a:txBody>
                        <a:bodyPr/>
                        <a:lstStyle/>
                        <a:p>
                          <a:pPr algn="just">
                            <a:spcAft>
                              <a:spcPts val="0"/>
                            </a:spcAft>
                          </a:pPr>
                          <a:r>
                            <a:rPr lang="en-US" sz="1050" kern="100">
                              <a:effectLst/>
                            </a:rPr>
                            <a:t>7</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Commit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73266152"/>
                      </a:ext>
                    </a:extLst>
                  </a:tr>
                  <a:tr h="160020">
                    <a:tc>
                      <a:txBody>
                        <a:bodyPr/>
                        <a:lstStyle/>
                        <a:p>
                          <a:pPr algn="just">
                            <a:spcAft>
                              <a:spcPts val="0"/>
                            </a:spcAft>
                          </a:pPr>
                          <a:r>
                            <a:rPr lang="en-US" sz="1050" kern="100">
                              <a:effectLst/>
                            </a:rPr>
                            <a:t>8</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dirty="0">
                              <a:effectLst/>
                            </a:rPr>
                            <a:t> </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Commit</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050" kern="100">
                              <a:effectLst/>
                            </a:rPr>
                            <a:t> </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5245645"/>
                      </a:ext>
                    </a:extLst>
                  </a:tr>
                  <a:tr h="160020">
                    <a:tc gridSpan="6">
                      <a:txBody>
                        <a:bodyPr/>
                        <a:lstStyle/>
                        <a:p>
                          <a:pPr algn="ctr">
                            <a:spcAft>
                              <a:spcPts val="0"/>
                            </a:spcAft>
                          </a:pPr>
                          <a:r>
                            <a:rPr lang="en-US" sz="1050" kern="100" dirty="0">
                              <a:effectLst/>
                            </a:rPr>
                            <a:t>Report anomaly</a:t>
                          </a:r>
                          <a:endParaRPr lang="zh-CN" sz="105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37571080"/>
                      </a:ext>
                    </a:extLst>
                  </a:tr>
                </a:tbl>
              </a:graphicData>
            </a:graphic>
          </p:graphicFrame>
        </mc:Fallback>
      </mc:AlternateContent>
      <p:sp>
        <p:nvSpPr>
          <p:cNvPr id="6" name="流程图: 接点 5">
            <a:extLst>
              <a:ext uri="{FF2B5EF4-FFF2-40B4-BE49-F238E27FC236}">
                <a16:creationId xmlns:a16="http://schemas.microsoft.com/office/drawing/2014/main" id="{E7558829-EFF5-4012-8D0B-3001FB42439B}"/>
              </a:ext>
            </a:extLst>
          </p:cNvPr>
          <p:cNvSpPr/>
          <p:nvPr/>
        </p:nvSpPr>
        <p:spPr>
          <a:xfrm>
            <a:off x="8899081" y="3703649"/>
            <a:ext cx="457200" cy="457200"/>
          </a:xfrm>
          <a:prstGeom prst="flowChartConnecto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050" dirty="0"/>
              <a:t>T1</a:t>
            </a:r>
            <a:endParaRPr lang="zh-CN" altLang="en-US" sz="1050" dirty="0"/>
          </a:p>
        </p:txBody>
      </p:sp>
      <p:sp>
        <p:nvSpPr>
          <p:cNvPr id="34" name="流程图: 接点 33">
            <a:extLst>
              <a:ext uri="{FF2B5EF4-FFF2-40B4-BE49-F238E27FC236}">
                <a16:creationId xmlns:a16="http://schemas.microsoft.com/office/drawing/2014/main" id="{FE86EF44-0ACE-4FF1-9EE9-CBA02F737E58}"/>
              </a:ext>
            </a:extLst>
          </p:cNvPr>
          <p:cNvSpPr/>
          <p:nvPr/>
        </p:nvSpPr>
        <p:spPr>
          <a:xfrm>
            <a:off x="8899081" y="5388820"/>
            <a:ext cx="457200" cy="457200"/>
          </a:xfrm>
          <a:prstGeom prst="flowChartConnector">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altLang="zh-CN" sz="1050" dirty="0"/>
              <a:t>T2</a:t>
            </a:r>
            <a:endParaRPr lang="zh-CN" altLang="en-US" sz="1050" dirty="0"/>
          </a:p>
        </p:txBody>
      </p:sp>
      <p:sp>
        <p:nvSpPr>
          <p:cNvPr id="11" name="箭头: 左弧形 10">
            <a:extLst>
              <a:ext uri="{FF2B5EF4-FFF2-40B4-BE49-F238E27FC236}">
                <a16:creationId xmlns:a16="http://schemas.microsoft.com/office/drawing/2014/main" id="{F2CF5239-AF45-4E69-8044-1DB79D90BC1E}"/>
              </a:ext>
            </a:extLst>
          </p:cNvPr>
          <p:cNvSpPr/>
          <p:nvPr/>
        </p:nvSpPr>
        <p:spPr>
          <a:xfrm>
            <a:off x="8351301" y="4160849"/>
            <a:ext cx="457200" cy="1323358"/>
          </a:xfrm>
          <a:prstGeom prst="curved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tx1"/>
              </a:solidFill>
            </a:endParaRPr>
          </a:p>
        </p:txBody>
      </p:sp>
      <p:sp>
        <p:nvSpPr>
          <p:cNvPr id="35" name="箭头: 左弧形 34">
            <a:extLst>
              <a:ext uri="{FF2B5EF4-FFF2-40B4-BE49-F238E27FC236}">
                <a16:creationId xmlns:a16="http://schemas.microsoft.com/office/drawing/2014/main" id="{EC288693-A7AE-4F1B-A8EE-28AB6CEE4E01}"/>
              </a:ext>
            </a:extLst>
          </p:cNvPr>
          <p:cNvSpPr/>
          <p:nvPr/>
        </p:nvSpPr>
        <p:spPr>
          <a:xfrm rot="10800000">
            <a:off x="9527059" y="4160849"/>
            <a:ext cx="457200" cy="1323358"/>
          </a:xfrm>
          <a:prstGeom prst="curved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F508A3F-1A89-4CB9-8008-E1F8706E12B0}"/>
                  </a:ext>
                </a:extLst>
              </p:cNvPr>
              <p:cNvSpPr txBox="1"/>
              <p:nvPr/>
            </p:nvSpPr>
            <p:spPr>
              <a:xfrm>
                <a:off x="6850798" y="4637862"/>
                <a:ext cx="1563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𝑅</m:t>
                          </m:r>
                        </m:e>
                        <m:sub>
                          <m:r>
                            <a:rPr lang="en-US" altLang="zh-CN" kern="100">
                              <a:latin typeface="Cambria Math" panose="02040503050406030204" pitchFamily="18" charset="0"/>
                            </a:rPr>
                            <m:t>1</m:t>
                          </m:r>
                        </m:sub>
                      </m:sSub>
                      <m:d>
                        <m:dPr>
                          <m:begChr m:val="["/>
                          <m:endChr m:val="]"/>
                          <m:ctrlPr>
                            <a:rPr lang="zh-CN" altLang="zh-CN" i="1" kern="100">
                              <a:latin typeface="Cambria Math" panose="02040503050406030204" pitchFamily="18" charset="0"/>
                            </a:rPr>
                          </m:ctrlPr>
                        </m:dPr>
                        <m:e>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a:rPr lang="en-US" altLang="zh-CN" kern="100">
                                  <a:latin typeface="Cambria Math" panose="02040503050406030204" pitchFamily="18" charset="0"/>
                                </a:rPr>
                                <m:t>1</m:t>
                              </m:r>
                            </m:sub>
                          </m:sSub>
                        </m:e>
                      </m:d>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𝑊</m:t>
                          </m:r>
                        </m:e>
                        <m:sub>
                          <m:r>
                            <a:rPr lang="en-US" altLang="zh-CN" kern="100">
                              <a:latin typeface="Cambria Math" panose="02040503050406030204" pitchFamily="18" charset="0"/>
                            </a:rPr>
                            <m:t>2</m:t>
                          </m:r>
                        </m:sub>
                      </m:sSub>
                      <m:d>
                        <m:dPr>
                          <m:begChr m:val="["/>
                          <m:endChr m:val="]"/>
                          <m:ctrlPr>
                            <a:rPr lang="zh-CN" altLang="zh-CN" i="1" kern="100">
                              <a:latin typeface="Cambria Math" panose="02040503050406030204" pitchFamily="18" charset="0"/>
                            </a:rPr>
                          </m:ctrlPr>
                        </m:dPr>
                        <m:e>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𝑥</m:t>
                              </m:r>
                            </m:e>
                            <m:sub>
                              <m:r>
                                <a:rPr lang="en-US" altLang="zh-CN" kern="100">
                                  <a:latin typeface="Cambria Math" panose="02040503050406030204" pitchFamily="18" charset="0"/>
                                </a:rPr>
                                <m:t>2</m:t>
                              </m:r>
                            </m:sub>
                          </m:sSub>
                        </m:e>
                      </m:d>
                    </m:oMath>
                  </m:oMathPara>
                </a14:m>
                <a:endParaRPr lang="zh-CN" altLang="en-US" dirty="0"/>
              </a:p>
            </p:txBody>
          </p:sp>
        </mc:Choice>
        <mc:Fallback xmlns="">
          <p:sp>
            <p:nvSpPr>
              <p:cNvPr id="12" name="文本框 11">
                <a:extLst>
                  <a:ext uri="{FF2B5EF4-FFF2-40B4-BE49-F238E27FC236}">
                    <a16:creationId xmlns:a16="http://schemas.microsoft.com/office/drawing/2014/main" id="{DF508A3F-1A89-4CB9-8008-E1F8706E12B0}"/>
                  </a:ext>
                </a:extLst>
              </p:cNvPr>
              <p:cNvSpPr txBox="1">
                <a:spLocks noRot="1" noChangeAspect="1" noMove="1" noResize="1" noEditPoints="1" noAdjustHandles="1" noChangeArrowheads="1" noChangeShapeType="1" noTextEdit="1"/>
              </p:cNvSpPr>
              <p:nvPr/>
            </p:nvSpPr>
            <p:spPr>
              <a:xfrm>
                <a:off x="6850798" y="4637862"/>
                <a:ext cx="1563890"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27FDFC7D-013E-45D5-B68F-2A0A27BA15EF}"/>
                  </a:ext>
                </a:extLst>
              </p:cNvPr>
              <p:cNvSpPr txBox="1"/>
              <p:nvPr/>
            </p:nvSpPr>
            <p:spPr>
              <a:xfrm>
                <a:off x="9984259" y="4637862"/>
                <a:ext cx="15672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𝑅</m:t>
                          </m:r>
                        </m:e>
                        <m:sub>
                          <m:r>
                            <a:rPr lang="en-US" altLang="zh-CN" kern="100">
                              <a:latin typeface="Cambria Math" panose="02040503050406030204" pitchFamily="18" charset="0"/>
                            </a:rPr>
                            <m:t>2</m:t>
                          </m:r>
                        </m:sub>
                      </m:sSub>
                      <m:d>
                        <m:dPr>
                          <m:begChr m:val="["/>
                          <m:endChr m:val="]"/>
                          <m:ctrlPr>
                            <a:rPr lang="zh-CN" altLang="zh-CN" i="1" kern="100">
                              <a:latin typeface="Cambria Math" panose="02040503050406030204" pitchFamily="18" charset="0"/>
                            </a:rPr>
                          </m:ctrlPr>
                        </m:dPr>
                        <m:e>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𝑦</m:t>
                              </m:r>
                            </m:e>
                            <m:sub>
                              <m:r>
                                <a:rPr lang="en-US" altLang="zh-CN" kern="100">
                                  <a:latin typeface="Cambria Math" panose="02040503050406030204" pitchFamily="18" charset="0"/>
                                </a:rPr>
                                <m:t>1</m:t>
                              </m:r>
                            </m:sub>
                          </m:sSub>
                        </m:e>
                      </m:d>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𝑊</m:t>
                          </m:r>
                        </m:e>
                        <m:sub>
                          <m:r>
                            <a:rPr lang="en-US" altLang="zh-CN" kern="100">
                              <a:latin typeface="Cambria Math" panose="02040503050406030204" pitchFamily="18" charset="0"/>
                            </a:rPr>
                            <m:t>1</m:t>
                          </m:r>
                        </m:sub>
                      </m:sSub>
                      <m:d>
                        <m:dPr>
                          <m:begChr m:val="["/>
                          <m:endChr m:val="]"/>
                          <m:ctrlPr>
                            <a:rPr lang="zh-CN" altLang="zh-CN" i="1" kern="100">
                              <a:latin typeface="Cambria Math" panose="02040503050406030204" pitchFamily="18" charset="0"/>
                            </a:rPr>
                          </m:ctrlPr>
                        </m:dPr>
                        <m:e>
                          <m:sSub>
                            <m:sSubPr>
                              <m:ctrlPr>
                                <a:rPr lang="zh-CN" altLang="zh-CN" i="1" kern="100">
                                  <a:latin typeface="Cambria Math" panose="02040503050406030204" pitchFamily="18" charset="0"/>
                                </a:rPr>
                              </m:ctrlPr>
                            </m:sSubPr>
                            <m:e>
                              <m:r>
                                <a:rPr lang="en-US" altLang="zh-CN" kern="100">
                                  <a:latin typeface="Cambria Math" panose="02040503050406030204" pitchFamily="18" charset="0"/>
                                </a:rPr>
                                <m:t>𝑦</m:t>
                              </m:r>
                            </m:e>
                            <m:sub>
                              <m:r>
                                <a:rPr lang="en-US" altLang="zh-CN" kern="100">
                                  <a:latin typeface="Cambria Math" panose="02040503050406030204" pitchFamily="18" charset="0"/>
                                </a:rPr>
                                <m:t>2</m:t>
                              </m:r>
                            </m:sub>
                          </m:sSub>
                        </m:e>
                      </m:d>
                    </m:oMath>
                  </m:oMathPara>
                </a14:m>
                <a:endParaRPr lang="zh-CN" altLang="zh-CN" kern="100" dirty="0">
                  <a:latin typeface="等线" panose="02010600030101010101" pitchFamily="2" charset="-122"/>
                  <a:cs typeface="Times New Roman" panose="02020603050405020304" pitchFamily="18" charset="0"/>
                </a:endParaRPr>
              </a:p>
            </p:txBody>
          </p:sp>
        </mc:Choice>
        <mc:Fallback xmlns="">
          <p:sp>
            <p:nvSpPr>
              <p:cNvPr id="36" name="文本框 35">
                <a:extLst>
                  <a:ext uri="{FF2B5EF4-FFF2-40B4-BE49-F238E27FC236}">
                    <a16:creationId xmlns:a16="http://schemas.microsoft.com/office/drawing/2014/main" id="{27FDFC7D-013E-45D5-B68F-2A0A27BA15EF}"/>
                  </a:ext>
                </a:extLst>
              </p:cNvPr>
              <p:cNvSpPr txBox="1">
                <a:spLocks noRot="1" noChangeAspect="1" noMove="1" noResize="1" noEditPoints="1" noAdjustHandles="1" noChangeArrowheads="1" noChangeShapeType="1" noTextEdit="1"/>
              </p:cNvSpPr>
              <p:nvPr/>
            </p:nvSpPr>
            <p:spPr>
              <a:xfrm>
                <a:off x="9984259" y="4637862"/>
                <a:ext cx="1567224" cy="369332"/>
              </a:xfrm>
              <a:prstGeom prst="rect">
                <a:avLst/>
              </a:prstGeom>
              <a:blipFill>
                <a:blip r:embed="rId8"/>
                <a:stretch>
                  <a:fillRect b="-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18B40455-AB5A-4406-9AC2-8CA88DB70E10}"/>
              </a:ext>
            </a:extLst>
          </p:cNvPr>
          <p:cNvSpPr txBox="1"/>
          <p:nvPr/>
        </p:nvSpPr>
        <p:spPr>
          <a:xfrm>
            <a:off x="7724827" y="6041538"/>
            <a:ext cx="3401084" cy="661679"/>
          </a:xfrm>
          <a:prstGeom prst="rect">
            <a:avLst/>
          </a:prstGeom>
          <a:noFill/>
        </p:spPr>
        <p:txBody>
          <a:bodyPr wrap="square" rtlCol="0">
            <a:spAutoFit/>
          </a:bodyPr>
          <a:lstStyle/>
          <a:p>
            <a:r>
              <a:rPr lang="zh-CN" altLang="en-US" dirty="0">
                <a:solidFill>
                  <a:srgbClr val="FF0000"/>
                </a:solidFill>
              </a:rPr>
              <a:t>冲突图存在环，环由两个事务和两个冲突边</a:t>
            </a:r>
            <a:r>
              <a:rPr lang="en-US" altLang="zh-CN" dirty="0">
                <a:solidFill>
                  <a:srgbClr val="FF0000"/>
                </a:solidFill>
              </a:rPr>
              <a:t>RW</a:t>
            </a:r>
            <a:r>
              <a:rPr lang="zh-CN" altLang="en-US" dirty="0">
                <a:solidFill>
                  <a:srgbClr val="FF0000"/>
                </a:solidFill>
              </a:rPr>
              <a:t>构成</a:t>
            </a:r>
          </a:p>
        </p:txBody>
      </p:sp>
    </p:spTree>
    <p:extLst>
      <p:ext uri="{BB962C8B-B14F-4D97-AF65-F5344CB8AC3E}">
        <p14:creationId xmlns:p14="http://schemas.microsoft.com/office/powerpoint/2010/main" val="306308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正确性研究方向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477328"/>
          </a:xfrm>
          <a:prstGeom prst="rect">
            <a:avLst/>
          </a:prstGeom>
          <a:noFill/>
        </p:spPr>
        <p:txBody>
          <a:bodyPr wrap="square" rtlCol="0">
            <a:spAutoFit/>
          </a:bodyPr>
          <a:lstStyle/>
          <a:p>
            <a:r>
              <a:rPr lang="zh-CN" altLang="en-US" dirty="0"/>
              <a:t>事务例子：</a:t>
            </a:r>
            <a:r>
              <a:rPr lang="en-US" altLang="zh-CN" dirty="0"/>
              <a:t>A</a:t>
            </a:r>
            <a:r>
              <a:rPr lang="zh-CN" altLang="en-US" dirty="0"/>
              <a:t>给</a:t>
            </a:r>
            <a:r>
              <a:rPr lang="en-US" altLang="zh-CN" dirty="0"/>
              <a:t>B</a:t>
            </a:r>
            <a:r>
              <a:rPr lang="zh-CN" altLang="en-US" dirty="0"/>
              <a:t>转账</a:t>
            </a:r>
            <a:r>
              <a:rPr lang="en-US" altLang="zh-CN" dirty="0"/>
              <a:t>1000</a:t>
            </a:r>
            <a:r>
              <a:rPr lang="zh-CN" altLang="en-US" dirty="0"/>
              <a:t>元</a:t>
            </a:r>
            <a:endParaRPr lang="en-US" altLang="zh-CN" dirty="0"/>
          </a:p>
          <a:p>
            <a:pPr lvl="1"/>
            <a:r>
              <a:rPr lang="zh-CN" altLang="en-US" dirty="0"/>
              <a:t>事务包含两个操作</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t>A</a:t>
            </a:r>
            <a:r>
              <a:rPr lang="zh-CN" altLang="en-US" dirty="0"/>
              <a:t>账户减少</a:t>
            </a:r>
            <a:r>
              <a:rPr lang="en-US" altLang="zh-CN" dirty="0"/>
              <a:t>1000</a:t>
            </a:r>
            <a:r>
              <a:rPr lang="zh-CN" altLang="en-US" dirty="0"/>
              <a:t>元，（</a:t>
            </a:r>
            <a:r>
              <a:rPr lang="en-US" altLang="zh-CN" dirty="0"/>
              <a:t>2</a:t>
            </a:r>
            <a:r>
              <a:rPr lang="zh-CN" altLang="en-US" dirty="0"/>
              <a:t>）</a:t>
            </a:r>
            <a:r>
              <a:rPr lang="en-US" altLang="zh-CN" dirty="0"/>
              <a:t>B</a:t>
            </a:r>
            <a:r>
              <a:rPr lang="zh-CN" altLang="en-US" dirty="0"/>
              <a:t>账户增加</a:t>
            </a:r>
            <a:r>
              <a:rPr lang="en-US" altLang="zh-CN" dirty="0"/>
              <a:t>1000</a:t>
            </a:r>
            <a:r>
              <a:rPr lang="zh-CN" altLang="en-US" dirty="0"/>
              <a:t>元</a:t>
            </a:r>
            <a:endParaRPr lang="en-US" altLang="zh-CN" dirty="0"/>
          </a:p>
          <a:p>
            <a:pPr lvl="1"/>
            <a:r>
              <a:rPr lang="zh-CN" altLang="en-US" dirty="0"/>
              <a:t>要么同时完成，只完成某一个会导致银行数据不一致</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5" name="图形 14" descr="建筑物">
            <a:extLst>
              <a:ext uri="{FF2B5EF4-FFF2-40B4-BE49-F238E27FC236}">
                <a16:creationId xmlns:a16="http://schemas.microsoft.com/office/drawing/2014/main" id="{EDDD8A22-B829-4C03-B179-1C7B780FC6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4765" y="3591838"/>
            <a:ext cx="914400" cy="914400"/>
          </a:xfrm>
          <a:prstGeom prst="rect">
            <a:avLst/>
          </a:prstGeom>
        </p:spPr>
      </p:pic>
      <p:pic>
        <p:nvPicPr>
          <p:cNvPr id="16" name="图形 15" descr="无填充的悲伤表情">
            <a:extLst>
              <a:ext uri="{FF2B5EF4-FFF2-40B4-BE49-F238E27FC236}">
                <a16:creationId xmlns:a16="http://schemas.microsoft.com/office/drawing/2014/main" id="{CECD3839-CA97-4D76-A571-82BDE978DE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10667" y="3591838"/>
            <a:ext cx="914400" cy="914400"/>
          </a:xfrm>
          <a:prstGeom prst="rect">
            <a:avLst/>
          </a:prstGeom>
        </p:spPr>
      </p:pic>
      <p:pic>
        <p:nvPicPr>
          <p:cNvPr id="17" name="图形 16" descr="无填充的笑脸">
            <a:extLst>
              <a:ext uri="{FF2B5EF4-FFF2-40B4-BE49-F238E27FC236}">
                <a16:creationId xmlns:a16="http://schemas.microsoft.com/office/drawing/2014/main" id="{59F1B8C4-F683-4A93-A731-4E87D76934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58863" y="3591838"/>
            <a:ext cx="914400" cy="914400"/>
          </a:xfrm>
          <a:prstGeom prst="rect">
            <a:avLst/>
          </a:prstGeom>
        </p:spPr>
      </p:pic>
      <p:sp>
        <p:nvSpPr>
          <p:cNvPr id="18" name="箭头: 右 17">
            <a:extLst>
              <a:ext uri="{FF2B5EF4-FFF2-40B4-BE49-F238E27FC236}">
                <a16:creationId xmlns:a16="http://schemas.microsoft.com/office/drawing/2014/main" id="{D120753C-554B-48C8-89D6-55C92BC9B31C}"/>
              </a:ext>
            </a:extLst>
          </p:cNvPr>
          <p:cNvSpPr/>
          <p:nvPr/>
        </p:nvSpPr>
        <p:spPr>
          <a:xfrm>
            <a:off x="3011077" y="4049038"/>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2CD9D5D3-550B-4F68-A042-7F5D5865D279}"/>
              </a:ext>
            </a:extLst>
          </p:cNvPr>
          <p:cNvSpPr/>
          <p:nvPr/>
        </p:nvSpPr>
        <p:spPr>
          <a:xfrm>
            <a:off x="5586218" y="4049037"/>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0FF6D58-D127-4954-9D8E-AD22BF2E2CBC}"/>
              </a:ext>
            </a:extLst>
          </p:cNvPr>
          <p:cNvSpPr txBox="1"/>
          <p:nvPr/>
        </p:nvSpPr>
        <p:spPr>
          <a:xfrm>
            <a:off x="2101796" y="4710112"/>
            <a:ext cx="332142" cy="369332"/>
          </a:xfrm>
          <a:prstGeom prst="rect">
            <a:avLst/>
          </a:prstGeom>
          <a:noFill/>
        </p:spPr>
        <p:txBody>
          <a:bodyPr wrap="non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id="{EE34F368-9CA2-44B2-9B42-E79F157FF744}"/>
              </a:ext>
            </a:extLst>
          </p:cNvPr>
          <p:cNvSpPr txBox="1"/>
          <p:nvPr/>
        </p:nvSpPr>
        <p:spPr>
          <a:xfrm>
            <a:off x="7249992" y="4710112"/>
            <a:ext cx="312906" cy="369332"/>
          </a:xfrm>
          <a:prstGeom prst="rect">
            <a:avLst/>
          </a:prstGeom>
          <a:noFill/>
        </p:spPr>
        <p:txBody>
          <a:bodyPr wrap="non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34439D1F-2177-43D3-B7EF-13F12ABB5F8A}"/>
              </a:ext>
            </a:extLst>
          </p:cNvPr>
          <p:cNvSpPr txBox="1"/>
          <p:nvPr/>
        </p:nvSpPr>
        <p:spPr>
          <a:xfrm>
            <a:off x="4509983" y="4710112"/>
            <a:ext cx="663964" cy="369332"/>
          </a:xfrm>
          <a:prstGeom prst="rect">
            <a:avLst/>
          </a:prstGeom>
          <a:noFill/>
        </p:spPr>
        <p:txBody>
          <a:bodyPr wrap="none" rtlCol="0">
            <a:spAutoFit/>
          </a:bodyPr>
          <a:lstStyle/>
          <a:p>
            <a:r>
              <a:rPr lang="en-US" altLang="zh-CN" dirty="0"/>
              <a:t>Bank</a:t>
            </a:r>
            <a:endParaRPr lang="zh-CN" altLang="en-US" dirty="0"/>
          </a:p>
        </p:txBody>
      </p:sp>
      <p:sp>
        <p:nvSpPr>
          <p:cNvPr id="23" name="文本框 22">
            <a:extLst>
              <a:ext uri="{FF2B5EF4-FFF2-40B4-BE49-F238E27FC236}">
                <a16:creationId xmlns:a16="http://schemas.microsoft.com/office/drawing/2014/main" id="{CE130D6A-98CC-4EF0-9D04-448AA8069409}"/>
              </a:ext>
            </a:extLst>
          </p:cNvPr>
          <p:cNvSpPr txBox="1"/>
          <p:nvPr/>
        </p:nvSpPr>
        <p:spPr>
          <a:xfrm>
            <a:off x="2837412" y="3575547"/>
            <a:ext cx="1435008" cy="338554"/>
          </a:xfrm>
          <a:prstGeom prst="rect">
            <a:avLst/>
          </a:prstGeom>
          <a:noFill/>
        </p:spPr>
        <p:txBody>
          <a:bodyPr wrap="none" rtlCol="0">
            <a:spAutoFit/>
          </a:bodyPr>
          <a:lstStyle/>
          <a:p>
            <a:r>
              <a:rPr lang="zh-CN" altLang="en-US" sz="1600" dirty="0"/>
              <a:t>余额减少</a:t>
            </a:r>
            <a:r>
              <a:rPr lang="en-US" altLang="zh-CN" sz="1600" dirty="0"/>
              <a:t>1000</a:t>
            </a:r>
            <a:endParaRPr lang="zh-CN" altLang="en-US" sz="1600" dirty="0"/>
          </a:p>
        </p:txBody>
      </p:sp>
      <p:sp>
        <p:nvSpPr>
          <p:cNvPr id="24" name="文本框 23">
            <a:extLst>
              <a:ext uri="{FF2B5EF4-FFF2-40B4-BE49-F238E27FC236}">
                <a16:creationId xmlns:a16="http://schemas.microsoft.com/office/drawing/2014/main" id="{C1927937-9BAA-49CF-A1DB-084EF16141F6}"/>
              </a:ext>
            </a:extLst>
          </p:cNvPr>
          <p:cNvSpPr txBox="1"/>
          <p:nvPr/>
        </p:nvSpPr>
        <p:spPr>
          <a:xfrm>
            <a:off x="5410465" y="3574951"/>
            <a:ext cx="1435008" cy="338554"/>
          </a:xfrm>
          <a:prstGeom prst="rect">
            <a:avLst/>
          </a:prstGeom>
          <a:noFill/>
        </p:spPr>
        <p:txBody>
          <a:bodyPr wrap="none" rtlCol="0">
            <a:spAutoFit/>
          </a:bodyPr>
          <a:lstStyle/>
          <a:p>
            <a:r>
              <a:rPr lang="zh-CN" altLang="en-US" sz="1600" dirty="0"/>
              <a:t>余额增加</a:t>
            </a:r>
            <a:r>
              <a:rPr lang="en-US" altLang="zh-CN" sz="1600" dirty="0"/>
              <a:t>1000</a:t>
            </a:r>
            <a:endParaRPr lang="zh-CN" altLang="en-US" sz="1600" dirty="0"/>
          </a:p>
        </p:txBody>
      </p:sp>
      <p:sp>
        <p:nvSpPr>
          <p:cNvPr id="26" name="文本框 25">
            <a:extLst>
              <a:ext uri="{FF2B5EF4-FFF2-40B4-BE49-F238E27FC236}">
                <a16:creationId xmlns:a16="http://schemas.microsoft.com/office/drawing/2014/main" id="{CD18F0D0-0A0A-4E41-902F-9981C829E449}"/>
              </a:ext>
            </a:extLst>
          </p:cNvPr>
          <p:cNvSpPr txBox="1"/>
          <p:nvPr/>
        </p:nvSpPr>
        <p:spPr>
          <a:xfrm>
            <a:off x="2549702" y="5708663"/>
            <a:ext cx="3670126" cy="646331"/>
          </a:xfrm>
          <a:prstGeom prst="rect">
            <a:avLst/>
          </a:prstGeom>
          <a:noFill/>
        </p:spPr>
        <p:txBody>
          <a:bodyPr wrap="square" rtlCol="0">
            <a:spAutoFit/>
          </a:bodyPr>
          <a:lstStyle/>
          <a:p>
            <a:r>
              <a:rPr lang="zh-CN" altLang="en-US" dirty="0">
                <a:solidFill>
                  <a:srgbClr val="FF0000"/>
                </a:solidFill>
              </a:rPr>
              <a:t>尽管很多转账请求同时发生，能不能保证系统不出错（一致性）？</a:t>
            </a:r>
          </a:p>
        </p:txBody>
      </p:sp>
      <p:sp>
        <p:nvSpPr>
          <p:cNvPr id="27" name="文本框 26">
            <a:extLst>
              <a:ext uri="{FF2B5EF4-FFF2-40B4-BE49-F238E27FC236}">
                <a16:creationId xmlns:a16="http://schemas.microsoft.com/office/drawing/2014/main" id="{5E036ECB-B98F-43E4-8E3D-524F5DE86027}"/>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17</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28107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正确性研究方向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4678204"/>
          </a:xfrm>
          <a:prstGeom prst="rect">
            <a:avLst/>
          </a:prstGeom>
          <a:noFill/>
        </p:spPr>
        <p:txBody>
          <a:bodyPr wrap="square" rtlCol="0">
            <a:spAutoFit/>
          </a:bodyPr>
          <a:lstStyle/>
          <a:p>
            <a:r>
              <a:rPr lang="zh-CN" altLang="en-US" dirty="0"/>
              <a:t>怎么去全面的保证正确性？</a:t>
            </a:r>
            <a:endParaRPr lang="en-US" altLang="zh-CN" dirty="0"/>
          </a:p>
          <a:p>
            <a:pPr marL="285750" indent="-285750">
              <a:buFont typeface="Arial" panose="020B0604020202020204" pitchFamily="34" charset="0"/>
              <a:buChar char="•"/>
            </a:pPr>
            <a:r>
              <a:rPr lang="zh-CN" altLang="en-US" dirty="0"/>
              <a:t>全面性怎么体现</a:t>
            </a:r>
            <a:endParaRPr lang="en-US" altLang="zh-CN" dirty="0"/>
          </a:p>
          <a:p>
            <a:pPr marL="742950" lvl="1" indent="-285750">
              <a:buFont typeface="Arial" panose="020B0604020202020204" pitchFamily="34" charset="0"/>
              <a:buChar char="•"/>
            </a:pPr>
            <a:r>
              <a:rPr lang="zh-CN" altLang="en-US" dirty="0"/>
              <a:t>理论分析全面性</a:t>
            </a:r>
            <a:endParaRPr lang="en-US" altLang="zh-CN" dirty="0"/>
          </a:p>
          <a:p>
            <a:pPr marL="742950" lvl="1" indent="-285750">
              <a:buFont typeface="Arial" panose="020B0604020202020204" pitchFamily="34" charset="0"/>
              <a:buChar char="•"/>
            </a:pPr>
            <a:r>
              <a:rPr lang="zh-CN" altLang="en-US" dirty="0"/>
              <a:t>怎么定义所有数据异常</a:t>
            </a:r>
            <a:endParaRPr lang="en-US" altLang="zh-CN" dirty="0"/>
          </a:p>
          <a:p>
            <a:pPr marL="285750" indent="-285750">
              <a:buFont typeface="Arial" panose="020B0604020202020204" pitchFamily="34" charset="0"/>
              <a:buChar char="•"/>
            </a:pPr>
            <a:r>
              <a:rPr lang="zh-CN" altLang="en-US" dirty="0"/>
              <a:t>分布式事务</a:t>
            </a:r>
            <a:endParaRPr lang="en-US" altLang="zh-CN" dirty="0"/>
          </a:p>
          <a:p>
            <a:pPr marL="742950" lvl="1" indent="-285750">
              <a:buFont typeface="Arial" panose="020B0604020202020204" pitchFamily="34" charset="0"/>
              <a:buChar char="•"/>
            </a:pPr>
            <a:r>
              <a:rPr lang="zh-CN" altLang="en-US" dirty="0"/>
              <a:t>数据异地影响</a:t>
            </a:r>
            <a:endParaRPr lang="en-US" altLang="zh-CN" dirty="0"/>
          </a:p>
          <a:p>
            <a:pPr marL="742950" lvl="1" indent="-285750">
              <a:buFont typeface="Arial" panose="020B0604020202020204" pitchFamily="34" charset="0"/>
              <a:buChar char="•"/>
            </a:pPr>
            <a:r>
              <a:rPr lang="zh-CN" altLang="en-US" dirty="0"/>
              <a:t>数据多份拷贝，同步不及时影响</a:t>
            </a:r>
            <a:endParaRPr lang="en-US" altLang="zh-CN" dirty="0"/>
          </a:p>
          <a:p>
            <a:pPr marL="285750" indent="-285750">
              <a:buFont typeface="Arial" panose="020B0604020202020204" pitchFamily="34" charset="0"/>
              <a:buChar char="•"/>
            </a:pPr>
            <a:r>
              <a:rPr lang="zh-CN" altLang="en-US" dirty="0"/>
              <a:t>谓词类异常</a:t>
            </a:r>
            <a:endParaRPr lang="en-US" altLang="zh-CN" dirty="0"/>
          </a:p>
          <a:p>
            <a:pPr marL="742950" lvl="1" indent="-285750">
              <a:buFont typeface="Arial" panose="020B0604020202020204" pitchFamily="34" charset="0"/>
              <a:buChar char="•"/>
            </a:pPr>
            <a:r>
              <a:rPr lang="zh-CN" altLang="en-US" dirty="0"/>
              <a:t>新插入和新删除对数据异常影响</a:t>
            </a:r>
            <a:endParaRPr lang="en-US" altLang="zh-CN" dirty="0"/>
          </a:p>
          <a:p>
            <a:pPr marL="285750" indent="-285750">
              <a:buFont typeface="Arial" panose="020B0604020202020204" pitchFamily="34" charset="0"/>
              <a:buChar char="•"/>
            </a:pPr>
            <a:r>
              <a:rPr lang="zh-CN" altLang="en-US" dirty="0"/>
              <a:t>非关系型数据库</a:t>
            </a:r>
            <a:endParaRPr lang="en-US" altLang="zh-CN" dirty="0"/>
          </a:p>
          <a:p>
            <a:pPr marL="742950" lvl="1" indent="-285750">
              <a:buFont typeface="Arial" panose="020B0604020202020204" pitchFamily="34" charset="0"/>
              <a:buChar char="•"/>
            </a:pPr>
            <a:r>
              <a:rPr lang="en-US" altLang="zh-CN" dirty="0"/>
              <a:t>KV</a:t>
            </a:r>
            <a:r>
              <a:rPr lang="zh-CN" altLang="en-US" dirty="0"/>
              <a:t>数据的正确性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推荐阅读：</a:t>
            </a:r>
            <a:endParaRPr lang="en-US" altLang="zh-CN" dirty="0"/>
          </a:p>
          <a:p>
            <a:pPr marL="285750" indent="-285750">
              <a:buFont typeface="Arial" panose="020B0604020202020204" pitchFamily="34" charset="0"/>
              <a:buChar char="•"/>
            </a:pPr>
            <a:r>
              <a:rPr lang="en-US" altLang="zh-CN" sz="1600" b="1" dirty="0" err="1"/>
              <a:t>Adya</a:t>
            </a:r>
            <a:r>
              <a:rPr lang="en-US" altLang="zh-CN" sz="1600" b="1" dirty="0"/>
              <a:t> model</a:t>
            </a:r>
            <a:r>
              <a:rPr lang="zh-CN" altLang="en-US" sz="1600" b="1" dirty="0"/>
              <a:t>：</a:t>
            </a:r>
            <a:r>
              <a:rPr lang="en-US" altLang="zh-CN" sz="1600" dirty="0"/>
              <a:t>Atul </a:t>
            </a:r>
            <a:r>
              <a:rPr lang="en-US" altLang="zh-CN" sz="1600" dirty="0" err="1"/>
              <a:t>Adya</a:t>
            </a:r>
            <a:r>
              <a:rPr lang="en-US" altLang="zh-CN" sz="1600" dirty="0"/>
              <a:t> and Barbara H. </a:t>
            </a:r>
            <a:r>
              <a:rPr lang="en-US" altLang="zh-CN" sz="1600" dirty="0" err="1"/>
              <a:t>Liskov</a:t>
            </a:r>
            <a:r>
              <a:rPr lang="en-US" altLang="zh-CN" sz="1600" dirty="0"/>
              <a:t>. 1999. Weak Consistency: A Generalized Theory and Optimistic Implementations for Distributed Transactions. (1999)</a:t>
            </a:r>
          </a:p>
          <a:p>
            <a:pPr marL="285750" indent="-285750">
              <a:buFont typeface="Arial" panose="020B0604020202020204" pitchFamily="34" charset="0"/>
              <a:buChar char="•"/>
            </a:pPr>
            <a:r>
              <a:rPr lang="en-US" altLang="zh-CN" sz="1600" b="1" dirty="0"/>
              <a:t>Elle</a:t>
            </a:r>
            <a:r>
              <a:rPr lang="zh-CN" altLang="en-US" sz="1600" b="1" dirty="0"/>
              <a:t>：</a:t>
            </a:r>
            <a:r>
              <a:rPr lang="en-US" altLang="zh-CN" sz="1600" dirty="0"/>
              <a:t>Peter Alvaro and Kyle Kingsbury. 2020. Elle: Inferring Isolation Anomalies from Experimental Observations. Proc. VLDB Endow. 14, 3 (2020), 268–280. https://doi.org/10.5555/3430915.3442427</a:t>
            </a:r>
            <a:endParaRPr kumimoji="1"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sp>
        <p:nvSpPr>
          <p:cNvPr id="11" name="文本框 10">
            <a:extLst>
              <a:ext uri="{FF2B5EF4-FFF2-40B4-BE49-F238E27FC236}">
                <a16:creationId xmlns:a16="http://schemas.microsoft.com/office/drawing/2014/main" id="{732668A2-BAB0-4902-ACE1-4DDEB176F272}"/>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18</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81377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腾讯事务处理验证系统 </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5" y="1594022"/>
            <a:ext cx="5795107" cy="3970318"/>
          </a:xfrm>
          <a:prstGeom prst="rect">
            <a:avLst/>
          </a:prstGeom>
          <a:noFill/>
        </p:spPr>
        <p:txBody>
          <a:bodyPr wrap="square" rtlCol="0">
            <a:spAutoFit/>
          </a:bodyPr>
          <a:lstStyle/>
          <a:p>
            <a:r>
              <a:rPr lang="zh-CN" altLang="en-US" dirty="0"/>
              <a:t>腾讯事务处理验证系统 </a:t>
            </a:r>
            <a:endParaRPr lang="en-US" altLang="zh-CN" dirty="0"/>
          </a:p>
          <a:p>
            <a:r>
              <a:rPr lang="en-US" altLang="zh-CN" b="1" dirty="0"/>
              <a:t>T</a:t>
            </a:r>
            <a:r>
              <a:rPr lang="en-US" altLang="zh-CN" dirty="0"/>
              <a:t>encent </a:t>
            </a:r>
            <a:r>
              <a:rPr lang="en-US" altLang="zh-CN" b="1" dirty="0"/>
              <a:t>T</a:t>
            </a:r>
            <a:r>
              <a:rPr lang="en-US" altLang="zh-CN" dirty="0"/>
              <a:t>ransaction Processing </a:t>
            </a:r>
            <a:r>
              <a:rPr lang="en-US" altLang="zh-CN" b="1" dirty="0"/>
              <a:t>T</a:t>
            </a:r>
            <a:r>
              <a:rPr lang="en-US" altLang="zh-CN" dirty="0"/>
              <a:t>estbed </a:t>
            </a:r>
            <a:r>
              <a:rPr lang="en-US" altLang="zh-CN" b="1" dirty="0"/>
              <a:t>S</a:t>
            </a:r>
            <a:r>
              <a:rPr lang="en-US" altLang="zh-CN" dirty="0"/>
              <a:t>ystem (3TS)</a:t>
            </a:r>
          </a:p>
          <a:p>
            <a:endParaRPr lang="en-US" altLang="zh-CN" dirty="0"/>
          </a:p>
          <a:p>
            <a:endParaRPr lang="en-US" altLang="zh-CN" dirty="0"/>
          </a:p>
          <a:p>
            <a:r>
              <a:rPr lang="zh-CN" altLang="en-US" dirty="0"/>
              <a:t>目录</a:t>
            </a:r>
            <a:endParaRPr lang="en-US" altLang="zh-CN" dirty="0"/>
          </a:p>
          <a:p>
            <a:endParaRPr lang="en-US" altLang="zh-CN" dirty="0"/>
          </a:p>
          <a:p>
            <a:pPr marL="285750" indent="-285750">
              <a:buFont typeface="Arial" panose="020B0604020202020204" pitchFamily="34" charset="0"/>
              <a:buChar char="•"/>
            </a:pPr>
            <a:r>
              <a:rPr lang="zh-CN" altLang="en-US" dirty="0"/>
              <a:t>背景介绍</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性能研究方向</a:t>
            </a:r>
            <a:endParaRPr lang="en-US" altLang="zh-CN" dirty="0"/>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正确性研究方向</a:t>
            </a:r>
            <a:endParaRPr lang="en-US" altLang="zh-CN" dirty="0"/>
          </a:p>
          <a:p>
            <a:r>
              <a:rPr lang="en-US" altLang="zh-CN" dirty="0"/>
              <a:t> </a:t>
            </a:r>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1" name="图片 10">
            <a:extLst>
              <a:ext uri="{FF2B5EF4-FFF2-40B4-BE49-F238E27FC236}">
                <a16:creationId xmlns:a16="http://schemas.microsoft.com/office/drawing/2014/main" id="{1A162139-5D3A-4E6F-BFF8-49C9166B3C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9665" y="2034466"/>
            <a:ext cx="4454580" cy="2381221"/>
          </a:xfrm>
          <a:prstGeom prst="rect">
            <a:avLst/>
          </a:prstGeom>
        </p:spPr>
      </p:pic>
      <p:pic>
        <p:nvPicPr>
          <p:cNvPr id="12" name="图形 11" descr="上升趋势">
            <a:extLst>
              <a:ext uri="{FF2B5EF4-FFF2-40B4-BE49-F238E27FC236}">
                <a16:creationId xmlns:a16="http://schemas.microsoft.com/office/drawing/2014/main" id="{E30FA1B6-95B6-4983-AB8E-C2A86CF522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12670" y="3807907"/>
            <a:ext cx="914400" cy="914400"/>
          </a:xfrm>
          <a:prstGeom prst="rect">
            <a:avLst/>
          </a:prstGeom>
        </p:spPr>
      </p:pic>
      <p:pic>
        <p:nvPicPr>
          <p:cNvPr id="13" name="图形 12" descr="复选标记">
            <a:extLst>
              <a:ext uri="{FF2B5EF4-FFF2-40B4-BE49-F238E27FC236}">
                <a16:creationId xmlns:a16="http://schemas.microsoft.com/office/drawing/2014/main" id="{5B27A578-724B-4914-BEE7-547548182A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85037" y="4784942"/>
            <a:ext cx="842033" cy="842033"/>
          </a:xfrm>
          <a:prstGeom prst="rect">
            <a:avLst/>
          </a:prstGeom>
        </p:spPr>
      </p:pic>
      <p:pic>
        <p:nvPicPr>
          <p:cNvPr id="6" name="图形 5" descr="打开的书">
            <a:extLst>
              <a:ext uri="{FF2B5EF4-FFF2-40B4-BE49-F238E27FC236}">
                <a16:creationId xmlns:a16="http://schemas.microsoft.com/office/drawing/2014/main" id="{C635BC92-FF67-480F-8538-A1E5A486680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85037" y="2981177"/>
            <a:ext cx="764095" cy="764095"/>
          </a:xfrm>
          <a:prstGeom prst="rect">
            <a:avLst/>
          </a:prstGeom>
        </p:spPr>
      </p:pic>
      <p:sp>
        <p:nvSpPr>
          <p:cNvPr id="14" name="文本框 13">
            <a:extLst>
              <a:ext uri="{FF2B5EF4-FFF2-40B4-BE49-F238E27FC236}">
                <a16:creationId xmlns:a16="http://schemas.microsoft.com/office/drawing/2014/main" id="{45B5F204-77A0-450A-A1F1-E23E692DB66B}"/>
              </a:ext>
            </a:extLst>
          </p:cNvPr>
          <p:cNvSpPr txBox="1"/>
          <p:nvPr/>
        </p:nvSpPr>
        <p:spPr>
          <a:xfrm>
            <a:off x="6996848" y="4543175"/>
            <a:ext cx="3360215" cy="369332"/>
          </a:xfrm>
          <a:prstGeom prst="rect">
            <a:avLst/>
          </a:prstGeom>
          <a:noFill/>
        </p:spPr>
        <p:txBody>
          <a:bodyPr wrap="none" rtlCol="0">
            <a:spAutoFit/>
          </a:bodyPr>
          <a:lstStyle/>
          <a:p>
            <a:r>
              <a:rPr lang="en-US" altLang="zh-CN" dirty="0"/>
              <a:t>https://github.com/Tencent/3TS</a:t>
            </a:r>
            <a:endParaRPr lang="zh-CN" altLang="en-US" dirty="0"/>
          </a:p>
        </p:txBody>
      </p:sp>
      <p:pic>
        <p:nvPicPr>
          <p:cNvPr id="2050" name="Picture 2" descr="Tencent Working to Expand Arm's Presence in its Cloud - Tools, Software and  IDEs blog - Arm Community blogs - Arm Community">
            <a:extLst>
              <a:ext uri="{FF2B5EF4-FFF2-40B4-BE49-F238E27FC236}">
                <a16:creationId xmlns:a16="http://schemas.microsoft.com/office/drawing/2014/main" id="{987F409F-0C92-4309-B96F-E54AA3281EF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96848" y="5626975"/>
            <a:ext cx="1699137" cy="72648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中國人民大學- 維基百科，自由的百科全書">
            <a:extLst>
              <a:ext uri="{FF2B5EF4-FFF2-40B4-BE49-F238E27FC236}">
                <a16:creationId xmlns:a16="http://schemas.microsoft.com/office/drawing/2014/main" id="{F2DBFCB8-F119-47F7-A6CF-661A4BC1723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84287" y="5564340"/>
            <a:ext cx="842033" cy="842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654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导师介绍</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2042041" y="4963523"/>
            <a:ext cx="2452642" cy="923330"/>
          </a:xfrm>
          <a:prstGeom prst="rect">
            <a:avLst/>
          </a:prstGeom>
          <a:noFill/>
        </p:spPr>
        <p:txBody>
          <a:bodyPr wrap="square" rtlCol="0">
            <a:spAutoFit/>
          </a:bodyPr>
          <a:lstStyle/>
          <a:p>
            <a:r>
              <a:rPr lang="zh-CN" altLang="en-US" dirty="0"/>
              <a:t>李海翔</a:t>
            </a:r>
            <a:endParaRPr lang="en-US" altLang="zh-CN" dirty="0"/>
          </a:p>
          <a:p>
            <a:r>
              <a:rPr lang="zh-CN" altLang="en-US" dirty="0"/>
              <a:t>专家工程师</a:t>
            </a:r>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6" name="图片 5">
            <a:extLst>
              <a:ext uri="{FF2B5EF4-FFF2-40B4-BE49-F238E27FC236}">
                <a16:creationId xmlns:a16="http://schemas.microsoft.com/office/drawing/2014/main" id="{E5ED99D2-2F48-42CC-BD77-694561E33DFD}"/>
              </a:ext>
            </a:extLst>
          </p:cNvPr>
          <p:cNvPicPr>
            <a:picLocks noChangeAspect="1"/>
          </p:cNvPicPr>
          <p:nvPr/>
        </p:nvPicPr>
        <p:blipFill>
          <a:blip r:embed="rId6"/>
          <a:stretch>
            <a:fillRect/>
          </a:stretch>
        </p:blipFill>
        <p:spPr>
          <a:xfrm>
            <a:off x="1675257" y="1994685"/>
            <a:ext cx="2583593" cy="2385187"/>
          </a:xfrm>
          <a:prstGeom prst="rect">
            <a:avLst/>
          </a:prstGeom>
        </p:spPr>
      </p:pic>
      <p:pic>
        <p:nvPicPr>
          <p:cNvPr id="12" name="图片 11">
            <a:extLst>
              <a:ext uri="{FF2B5EF4-FFF2-40B4-BE49-F238E27FC236}">
                <a16:creationId xmlns:a16="http://schemas.microsoft.com/office/drawing/2014/main" id="{C0A0F0EA-089E-4AF6-81E1-6DE337C18FA0}"/>
              </a:ext>
            </a:extLst>
          </p:cNvPr>
          <p:cNvPicPr>
            <a:picLocks noChangeAspect="1"/>
          </p:cNvPicPr>
          <p:nvPr/>
        </p:nvPicPr>
        <p:blipFill>
          <a:blip r:embed="rId7"/>
          <a:stretch>
            <a:fillRect/>
          </a:stretch>
        </p:blipFill>
        <p:spPr>
          <a:xfrm>
            <a:off x="6673988" y="1994685"/>
            <a:ext cx="2614531" cy="2385187"/>
          </a:xfrm>
          <a:prstGeom prst="rect">
            <a:avLst/>
          </a:prstGeom>
        </p:spPr>
      </p:pic>
      <p:sp>
        <p:nvSpPr>
          <p:cNvPr id="13" name="文本框 12">
            <a:extLst>
              <a:ext uri="{FF2B5EF4-FFF2-40B4-BE49-F238E27FC236}">
                <a16:creationId xmlns:a16="http://schemas.microsoft.com/office/drawing/2014/main" id="{BB17AECA-2878-46B7-BD05-1FFD8AA395D1}"/>
              </a:ext>
            </a:extLst>
          </p:cNvPr>
          <p:cNvSpPr txBox="1"/>
          <p:nvPr/>
        </p:nvSpPr>
        <p:spPr>
          <a:xfrm>
            <a:off x="7017681" y="4963523"/>
            <a:ext cx="2727642" cy="923330"/>
          </a:xfrm>
          <a:prstGeom prst="rect">
            <a:avLst/>
          </a:prstGeom>
          <a:noFill/>
        </p:spPr>
        <p:txBody>
          <a:bodyPr wrap="square" rtlCol="0">
            <a:spAutoFit/>
          </a:bodyPr>
          <a:lstStyle/>
          <a:p>
            <a:r>
              <a:rPr lang="zh-CN" altLang="en-US" dirty="0"/>
              <a:t>陈育兴</a:t>
            </a:r>
            <a:endParaRPr lang="en-US" altLang="zh-CN" dirty="0"/>
          </a:p>
          <a:p>
            <a:r>
              <a:rPr lang="zh-CN" altLang="en-US" dirty="0"/>
              <a:t>高级工程师</a:t>
            </a:r>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FD4B090B-059C-4535-9CDA-5018C2C40DA7}"/>
              </a:ext>
            </a:extLst>
          </p:cNvPr>
          <p:cNvSpPr txBox="1"/>
          <p:nvPr/>
        </p:nvSpPr>
        <p:spPr>
          <a:xfrm>
            <a:off x="295607" y="410960"/>
            <a:ext cx="498594"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19</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85186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F1150FF9-3680-B6AF-A2DC-7559CAB221D9}"/>
              </a:ext>
            </a:extLst>
          </p:cNvPr>
          <p:cNvSpPr txBox="1"/>
          <p:nvPr/>
        </p:nvSpPr>
        <p:spPr>
          <a:xfrm>
            <a:off x="676189" y="2298793"/>
            <a:ext cx="7318633" cy="1015663"/>
          </a:xfrm>
          <a:prstGeom prst="rect">
            <a:avLst/>
          </a:prstGeom>
          <a:noFill/>
        </p:spPr>
        <p:txBody>
          <a:bodyPr wrap="square" rtlCol="0">
            <a:spAutoFit/>
          </a:bodyPr>
          <a:lstStyle/>
          <a:p>
            <a:r>
              <a:rPr kumimoji="1" lang="en-US" altLang="zh-CN" sz="6000" dirty="0">
                <a:solidFill>
                  <a:schemeClr val="tx1">
                    <a:lumMod val="95000"/>
                    <a:lumOff val="5000"/>
                  </a:schemeClr>
                </a:solidFill>
                <a:latin typeface="TencentSans W7" panose="020C04030202040F0204" pitchFamily="34" charset="-122"/>
                <a:ea typeface="TencentSans W7" panose="020C04030202040F0204" pitchFamily="34" charset="-122"/>
              </a:rPr>
              <a:t>THANKS</a:t>
            </a:r>
            <a:endParaRPr kumimoji="1" lang="zh-CN" altLang="en-US" sz="6000" dirty="0">
              <a:solidFill>
                <a:schemeClr val="tx1">
                  <a:lumMod val="95000"/>
                  <a:lumOff val="5000"/>
                </a:schemeClr>
              </a:solidFill>
              <a:latin typeface="TencentSans W7" panose="020C04030202040F0204" pitchFamily="34" charset="-122"/>
              <a:ea typeface="TencentSans W7" panose="020C04030202040F0204" pitchFamily="34" charset="-122"/>
            </a:endParaRPr>
          </a:p>
        </p:txBody>
      </p:sp>
      <p:sp>
        <p:nvSpPr>
          <p:cNvPr id="3" name="文本框 2">
            <a:extLst>
              <a:ext uri="{FF2B5EF4-FFF2-40B4-BE49-F238E27FC236}">
                <a16:creationId xmlns:a16="http://schemas.microsoft.com/office/drawing/2014/main" id="{409F9739-E68B-43DC-9FC7-038C5636606B}"/>
              </a:ext>
            </a:extLst>
          </p:cNvPr>
          <p:cNvSpPr txBox="1"/>
          <p:nvPr/>
        </p:nvSpPr>
        <p:spPr>
          <a:xfrm>
            <a:off x="676188" y="4853563"/>
            <a:ext cx="3982621" cy="923330"/>
          </a:xfrm>
          <a:prstGeom prst="rect">
            <a:avLst/>
          </a:prstGeom>
          <a:noFill/>
        </p:spPr>
        <p:txBody>
          <a:bodyPr wrap="square" rtlCol="0">
            <a:spAutoFit/>
          </a:bodyPr>
          <a:lstStyle/>
          <a:p>
            <a:r>
              <a:rPr lang="zh-CN" altLang="en-US" dirty="0"/>
              <a:t>联系人：陈育兴</a:t>
            </a:r>
            <a:endParaRPr lang="en-US" altLang="zh-CN" dirty="0"/>
          </a:p>
          <a:p>
            <a:r>
              <a:rPr lang="zh-CN" altLang="en-US" dirty="0"/>
              <a:t>邮箱：</a:t>
            </a:r>
            <a:r>
              <a:rPr lang="en-US" altLang="zh-CN" dirty="0"/>
              <a:t>axingguchen@tencent.com</a:t>
            </a:r>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69952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F8FF">
            <a:alpha val="69804"/>
          </a:srgbClr>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2</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kumimoji="1" lang="zh-CN" altLang="en-US" sz="2400" dirty="0">
                <a:latin typeface="TencentSans W7" panose="020C04030202040F0204" pitchFamily="34" charset="-122"/>
                <a:ea typeface="TencentSans W7" panose="020C04030202040F0204" pitchFamily="34" charset="-122"/>
              </a:rPr>
              <a:t>背景介绍</a:t>
            </a:r>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5" y="1594022"/>
            <a:ext cx="8575886" cy="2585323"/>
          </a:xfrm>
          <a:prstGeom prst="rect">
            <a:avLst/>
          </a:prstGeom>
          <a:noFill/>
        </p:spPr>
        <p:txBody>
          <a:bodyPr wrap="square" rtlCol="0">
            <a:spAutoFit/>
          </a:bodyPr>
          <a:lstStyle/>
          <a:p>
            <a:r>
              <a:rPr lang="zh-CN" altLang="en-US" dirty="0"/>
              <a:t>单用户系统</a:t>
            </a:r>
            <a:endParaRPr lang="en-US" altLang="zh-CN" dirty="0"/>
          </a:p>
          <a:p>
            <a:pPr marL="742950" lvl="1" indent="-285750">
              <a:buFont typeface="Arial" panose="020B0604020202020204" pitchFamily="34" charset="0"/>
              <a:buChar char="•"/>
            </a:pPr>
            <a:r>
              <a:rPr lang="zh-CN" altLang="en-US" dirty="0"/>
              <a:t>同一时间下，最多一个用户可以跟系统交互</a:t>
            </a:r>
            <a:endParaRPr lang="en-US" altLang="zh-CN" dirty="0"/>
          </a:p>
          <a:p>
            <a:r>
              <a:rPr lang="zh-CN" altLang="en-US" dirty="0"/>
              <a:t>多用户系统</a:t>
            </a:r>
            <a:endParaRPr lang="en-US" altLang="zh-CN" dirty="0"/>
          </a:p>
          <a:p>
            <a:pPr marL="742950" lvl="1" indent="-285750">
              <a:buFont typeface="Arial" panose="020B0604020202020204" pitchFamily="34" charset="0"/>
              <a:buChar char="•"/>
            </a:pPr>
            <a:r>
              <a:rPr lang="zh-CN" altLang="en-US" dirty="0"/>
              <a:t>同一时间下，多个用户可以同时跟系统交互</a:t>
            </a:r>
            <a:endParaRPr lang="en-US" altLang="zh-CN" dirty="0"/>
          </a:p>
          <a:p>
            <a:r>
              <a:rPr lang="zh-CN" altLang="en-US" dirty="0"/>
              <a:t>并发</a:t>
            </a:r>
            <a:endParaRPr lang="en-US" altLang="zh-CN" dirty="0"/>
          </a:p>
          <a:p>
            <a:pPr marL="742950" lvl="1" indent="-285750">
              <a:buFont typeface="Arial" panose="020B0604020202020204" pitchFamily="34" charset="0"/>
              <a:buChar char="•"/>
            </a:pPr>
            <a:r>
              <a:rPr lang="zh-CN" altLang="en-US" dirty="0"/>
              <a:t>交叉处理：并发处理且共同使用交换地同一个处理器计算</a:t>
            </a:r>
            <a:endParaRPr lang="en-US" altLang="zh-CN" dirty="0"/>
          </a:p>
          <a:p>
            <a:pPr marL="742950" lvl="1" indent="-285750">
              <a:buFont typeface="Arial" panose="020B0604020202020204" pitchFamily="34" charset="0"/>
              <a:buChar char="•"/>
            </a:pPr>
            <a:r>
              <a:rPr lang="zh-CN" altLang="en-US" dirty="0"/>
              <a:t>并行处理：大型任务分割为多个小型任务在多个处理器上同时执行</a:t>
            </a:r>
            <a:endParaRPr lang="en-US" altLang="zh-CN" dirty="0"/>
          </a:p>
          <a:p>
            <a:r>
              <a:rPr lang="zh-CN" altLang="en-US" dirty="0"/>
              <a:t>事务：</a:t>
            </a:r>
            <a:endParaRPr lang="en-US" altLang="zh-CN" dirty="0"/>
          </a:p>
          <a:p>
            <a:pPr marL="742950" lvl="1" indent="-285750">
              <a:buFont typeface="Arial" panose="020B0604020202020204" pitchFamily="34" charset="0"/>
              <a:buChar char="•"/>
            </a:pPr>
            <a:r>
              <a:rPr lang="zh-CN" altLang="en-US" dirty="0"/>
              <a:t>一组数据库的操作（包括读，写，谓词读，插入等）</a:t>
            </a:r>
            <a:endParaRPr lang="en-US" altLang="zh-CN" dirty="0"/>
          </a:p>
        </p:txBody>
      </p:sp>
      <p:pic>
        <p:nvPicPr>
          <p:cNvPr id="8" name="图片 7" descr="形状&#10;&#10;中度可信度描述已自动生成">
            <a:extLst>
              <a:ext uri="{FF2B5EF4-FFF2-40B4-BE49-F238E27FC236}">
                <a16:creationId xmlns:a16="http://schemas.microsoft.com/office/drawing/2014/main" id="{081D934C-E4C4-D949-A58B-6BDF6B1301CC}"/>
              </a:ext>
            </a:extLst>
          </p:cNvPr>
          <p:cNvPicPr>
            <a:picLocks noChangeAspect="1"/>
          </p:cNvPicPr>
          <p:nvPr/>
        </p:nvPicPr>
        <p:blipFill>
          <a:blip r:embed="rId4">
            <a:alphaModFix amt="5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AE691174-849D-EBA7-3665-234039A03437}"/>
              </a:ext>
            </a:extLst>
          </p:cNvPr>
          <p:cNvPicPr>
            <a:picLocks noChangeAspect="1"/>
          </p:cNvPicPr>
          <p:nvPr/>
        </p:nvPicPr>
        <p:blipFill>
          <a:blip r:embed="rId5">
            <a:alphaModFix amt="50000"/>
          </a:blip>
          <a:stretch>
            <a:fillRect/>
          </a:stretch>
        </p:blipFill>
        <p:spPr>
          <a:xfrm>
            <a:off x="9984259" y="454099"/>
            <a:ext cx="1927656" cy="318140"/>
          </a:xfrm>
          <a:prstGeom prst="rect">
            <a:avLst/>
          </a:prstGeom>
        </p:spPr>
      </p:pic>
    </p:spTree>
    <p:extLst>
      <p:ext uri="{BB962C8B-B14F-4D97-AF65-F5344CB8AC3E}">
        <p14:creationId xmlns:p14="http://schemas.microsoft.com/office/powerpoint/2010/main" val="360712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3</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事务例子</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477328"/>
          </a:xfrm>
          <a:prstGeom prst="rect">
            <a:avLst/>
          </a:prstGeom>
          <a:noFill/>
        </p:spPr>
        <p:txBody>
          <a:bodyPr wrap="square" rtlCol="0">
            <a:spAutoFit/>
          </a:bodyPr>
          <a:lstStyle/>
          <a:p>
            <a:r>
              <a:rPr lang="en-US" altLang="zh-CN" dirty="0"/>
              <a:t>A</a:t>
            </a:r>
            <a:r>
              <a:rPr lang="zh-CN" altLang="en-US" dirty="0"/>
              <a:t>给</a:t>
            </a:r>
            <a:r>
              <a:rPr lang="en-US" altLang="zh-CN" dirty="0"/>
              <a:t>B</a:t>
            </a:r>
            <a:r>
              <a:rPr lang="zh-CN" altLang="en-US" dirty="0"/>
              <a:t>转账</a:t>
            </a:r>
            <a:r>
              <a:rPr lang="en-US" altLang="zh-CN" dirty="0"/>
              <a:t>1000</a:t>
            </a:r>
            <a:r>
              <a:rPr lang="zh-CN" altLang="en-US" dirty="0"/>
              <a:t>元</a:t>
            </a:r>
            <a:endParaRPr lang="en-US" altLang="zh-CN" dirty="0"/>
          </a:p>
          <a:p>
            <a:pPr marL="742950" lvl="1" indent="-285750">
              <a:buFont typeface="Arial" panose="020B0604020202020204" pitchFamily="34" charset="0"/>
              <a:buChar char="•"/>
            </a:pPr>
            <a:r>
              <a:rPr lang="zh-CN" altLang="en-US" dirty="0"/>
              <a:t>事务包含两个操作</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en-US" altLang="zh-CN" dirty="0"/>
              <a:t>A</a:t>
            </a:r>
            <a:r>
              <a:rPr lang="zh-CN" altLang="en-US" dirty="0"/>
              <a:t>账户减少</a:t>
            </a:r>
            <a:r>
              <a:rPr lang="en-US" altLang="zh-CN" dirty="0"/>
              <a:t>1000</a:t>
            </a:r>
            <a:r>
              <a:rPr lang="zh-CN" altLang="en-US" dirty="0"/>
              <a:t>元，（</a:t>
            </a:r>
            <a:r>
              <a:rPr lang="en-US" altLang="zh-CN" dirty="0"/>
              <a:t>2</a:t>
            </a:r>
            <a:r>
              <a:rPr lang="zh-CN" altLang="en-US" dirty="0"/>
              <a:t>）</a:t>
            </a:r>
            <a:r>
              <a:rPr lang="en-US" altLang="zh-CN" dirty="0"/>
              <a:t>B</a:t>
            </a:r>
            <a:r>
              <a:rPr lang="zh-CN" altLang="en-US" dirty="0"/>
              <a:t>账户增加</a:t>
            </a:r>
            <a:r>
              <a:rPr lang="en-US" altLang="zh-CN" dirty="0"/>
              <a:t>1000</a:t>
            </a:r>
            <a:r>
              <a:rPr lang="zh-CN" altLang="en-US" dirty="0"/>
              <a:t>元</a:t>
            </a:r>
            <a:endParaRPr lang="en-US" altLang="zh-CN" dirty="0"/>
          </a:p>
          <a:p>
            <a:pPr marL="742950" lvl="1" indent="-285750">
              <a:buFont typeface="Arial" panose="020B0604020202020204" pitchFamily="34" charset="0"/>
              <a:buChar char="•"/>
            </a:pPr>
            <a:r>
              <a:rPr lang="zh-CN" altLang="en-US" dirty="0"/>
              <a:t>要么同时完成，只完成某一个会导致银行数据不一致</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5" name="图形 14" descr="建筑物">
            <a:extLst>
              <a:ext uri="{FF2B5EF4-FFF2-40B4-BE49-F238E27FC236}">
                <a16:creationId xmlns:a16="http://schemas.microsoft.com/office/drawing/2014/main" id="{EDDD8A22-B829-4C03-B179-1C7B780FC6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384765" y="3591838"/>
            <a:ext cx="914400" cy="914400"/>
          </a:xfrm>
          <a:prstGeom prst="rect">
            <a:avLst/>
          </a:prstGeom>
        </p:spPr>
      </p:pic>
      <p:pic>
        <p:nvPicPr>
          <p:cNvPr id="16" name="图形 15" descr="无填充的悲伤表情">
            <a:extLst>
              <a:ext uri="{FF2B5EF4-FFF2-40B4-BE49-F238E27FC236}">
                <a16:creationId xmlns:a16="http://schemas.microsoft.com/office/drawing/2014/main" id="{CECD3839-CA97-4D76-A571-82BDE978DEA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10667" y="3591838"/>
            <a:ext cx="914400" cy="914400"/>
          </a:xfrm>
          <a:prstGeom prst="rect">
            <a:avLst/>
          </a:prstGeom>
        </p:spPr>
      </p:pic>
      <p:pic>
        <p:nvPicPr>
          <p:cNvPr id="17" name="图形 16" descr="无填充的笑脸">
            <a:extLst>
              <a:ext uri="{FF2B5EF4-FFF2-40B4-BE49-F238E27FC236}">
                <a16:creationId xmlns:a16="http://schemas.microsoft.com/office/drawing/2014/main" id="{59F1B8C4-F683-4A93-A731-4E87D76934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958863" y="3591838"/>
            <a:ext cx="914400" cy="914400"/>
          </a:xfrm>
          <a:prstGeom prst="rect">
            <a:avLst/>
          </a:prstGeom>
        </p:spPr>
      </p:pic>
      <p:sp>
        <p:nvSpPr>
          <p:cNvPr id="18" name="箭头: 右 17">
            <a:extLst>
              <a:ext uri="{FF2B5EF4-FFF2-40B4-BE49-F238E27FC236}">
                <a16:creationId xmlns:a16="http://schemas.microsoft.com/office/drawing/2014/main" id="{D120753C-554B-48C8-89D6-55C92BC9B31C}"/>
              </a:ext>
            </a:extLst>
          </p:cNvPr>
          <p:cNvSpPr/>
          <p:nvPr/>
        </p:nvSpPr>
        <p:spPr>
          <a:xfrm>
            <a:off x="3011077" y="4049038"/>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2CD9D5D3-550B-4F68-A042-7F5D5865D279}"/>
              </a:ext>
            </a:extLst>
          </p:cNvPr>
          <p:cNvSpPr/>
          <p:nvPr/>
        </p:nvSpPr>
        <p:spPr>
          <a:xfrm>
            <a:off x="5586218" y="4049037"/>
            <a:ext cx="1083502" cy="122129"/>
          </a:xfrm>
          <a:prstGeom prst="rightArrow">
            <a:avLst/>
          </a:prstGeom>
          <a:solidFill>
            <a:schemeClr val="bg1">
              <a:lumMod val="9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B0FF6D58-D127-4954-9D8E-AD22BF2E2CBC}"/>
              </a:ext>
            </a:extLst>
          </p:cNvPr>
          <p:cNvSpPr txBox="1"/>
          <p:nvPr/>
        </p:nvSpPr>
        <p:spPr>
          <a:xfrm>
            <a:off x="2101796" y="4710112"/>
            <a:ext cx="332142" cy="369332"/>
          </a:xfrm>
          <a:prstGeom prst="rect">
            <a:avLst/>
          </a:prstGeom>
          <a:noFill/>
        </p:spPr>
        <p:txBody>
          <a:bodyPr wrap="none" rtlCol="0">
            <a:spAutoFit/>
          </a:bodyPr>
          <a:lstStyle/>
          <a:p>
            <a:r>
              <a:rPr lang="en-US" altLang="zh-CN" dirty="0"/>
              <a:t>A</a:t>
            </a:r>
            <a:endParaRPr lang="zh-CN" altLang="en-US" dirty="0"/>
          </a:p>
        </p:txBody>
      </p:sp>
      <p:sp>
        <p:nvSpPr>
          <p:cNvPr id="21" name="文本框 20">
            <a:extLst>
              <a:ext uri="{FF2B5EF4-FFF2-40B4-BE49-F238E27FC236}">
                <a16:creationId xmlns:a16="http://schemas.microsoft.com/office/drawing/2014/main" id="{EE34F368-9CA2-44B2-9B42-E79F157FF744}"/>
              </a:ext>
            </a:extLst>
          </p:cNvPr>
          <p:cNvSpPr txBox="1"/>
          <p:nvPr/>
        </p:nvSpPr>
        <p:spPr>
          <a:xfrm>
            <a:off x="7249992" y="4710112"/>
            <a:ext cx="312906" cy="369332"/>
          </a:xfrm>
          <a:prstGeom prst="rect">
            <a:avLst/>
          </a:prstGeom>
          <a:noFill/>
        </p:spPr>
        <p:txBody>
          <a:bodyPr wrap="none" rtlCol="0">
            <a:spAutoFit/>
          </a:bodyPr>
          <a:lstStyle/>
          <a:p>
            <a:r>
              <a:rPr lang="en-US" altLang="zh-CN" dirty="0"/>
              <a:t>B</a:t>
            </a:r>
            <a:endParaRPr lang="zh-CN" altLang="en-US" dirty="0"/>
          </a:p>
        </p:txBody>
      </p:sp>
      <p:sp>
        <p:nvSpPr>
          <p:cNvPr id="22" name="文本框 21">
            <a:extLst>
              <a:ext uri="{FF2B5EF4-FFF2-40B4-BE49-F238E27FC236}">
                <a16:creationId xmlns:a16="http://schemas.microsoft.com/office/drawing/2014/main" id="{34439D1F-2177-43D3-B7EF-13F12ABB5F8A}"/>
              </a:ext>
            </a:extLst>
          </p:cNvPr>
          <p:cNvSpPr txBox="1"/>
          <p:nvPr/>
        </p:nvSpPr>
        <p:spPr>
          <a:xfrm>
            <a:off x="4509983" y="4710112"/>
            <a:ext cx="663964" cy="369332"/>
          </a:xfrm>
          <a:prstGeom prst="rect">
            <a:avLst/>
          </a:prstGeom>
          <a:noFill/>
        </p:spPr>
        <p:txBody>
          <a:bodyPr wrap="none" rtlCol="0">
            <a:spAutoFit/>
          </a:bodyPr>
          <a:lstStyle/>
          <a:p>
            <a:r>
              <a:rPr lang="en-US" altLang="zh-CN" dirty="0"/>
              <a:t>Bank</a:t>
            </a:r>
            <a:endParaRPr lang="zh-CN" altLang="en-US" dirty="0"/>
          </a:p>
        </p:txBody>
      </p:sp>
      <p:sp>
        <p:nvSpPr>
          <p:cNvPr id="23" name="文本框 22">
            <a:extLst>
              <a:ext uri="{FF2B5EF4-FFF2-40B4-BE49-F238E27FC236}">
                <a16:creationId xmlns:a16="http://schemas.microsoft.com/office/drawing/2014/main" id="{CE130D6A-98CC-4EF0-9D04-448AA8069409}"/>
              </a:ext>
            </a:extLst>
          </p:cNvPr>
          <p:cNvSpPr txBox="1"/>
          <p:nvPr/>
        </p:nvSpPr>
        <p:spPr>
          <a:xfrm>
            <a:off x="2837412" y="3575547"/>
            <a:ext cx="1435008" cy="338554"/>
          </a:xfrm>
          <a:prstGeom prst="rect">
            <a:avLst/>
          </a:prstGeom>
          <a:noFill/>
        </p:spPr>
        <p:txBody>
          <a:bodyPr wrap="none" rtlCol="0">
            <a:spAutoFit/>
          </a:bodyPr>
          <a:lstStyle/>
          <a:p>
            <a:r>
              <a:rPr lang="zh-CN" altLang="en-US" sz="1600" dirty="0"/>
              <a:t>余额减少</a:t>
            </a:r>
            <a:r>
              <a:rPr lang="en-US" altLang="zh-CN" sz="1600" dirty="0"/>
              <a:t>1000</a:t>
            </a:r>
            <a:endParaRPr lang="zh-CN" altLang="en-US" sz="1600" dirty="0"/>
          </a:p>
        </p:txBody>
      </p:sp>
      <p:sp>
        <p:nvSpPr>
          <p:cNvPr id="24" name="文本框 23">
            <a:extLst>
              <a:ext uri="{FF2B5EF4-FFF2-40B4-BE49-F238E27FC236}">
                <a16:creationId xmlns:a16="http://schemas.microsoft.com/office/drawing/2014/main" id="{C1927937-9BAA-49CF-A1DB-084EF16141F6}"/>
              </a:ext>
            </a:extLst>
          </p:cNvPr>
          <p:cNvSpPr txBox="1"/>
          <p:nvPr/>
        </p:nvSpPr>
        <p:spPr>
          <a:xfrm>
            <a:off x="5410465" y="3574951"/>
            <a:ext cx="1435008" cy="338554"/>
          </a:xfrm>
          <a:prstGeom prst="rect">
            <a:avLst/>
          </a:prstGeom>
          <a:noFill/>
        </p:spPr>
        <p:txBody>
          <a:bodyPr wrap="none" rtlCol="0">
            <a:spAutoFit/>
          </a:bodyPr>
          <a:lstStyle/>
          <a:p>
            <a:r>
              <a:rPr lang="zh-CN" altLang="en-US" sz="1600" dirty="0"/>
              <a:t>余额增加</a:t>
            </a:r>
            <a:r>
              <a:rPr lang="en-US" altLang="zh-CN" sz="1600" dirty="0"/>
              <a:t>1000</a:t>
            </a:r>
            <a:endParaRPr lang="zh-CN" altLang="en-US" sz="1600" dirty="0"/>
          </a:p>
        </p:txBody>
      </p:sp>
    </p:spTree>
    <p:extLst>
      <p:ext uri="{BB962C8B-B14F-4D97-AF65-F5344CB8AC3E}">
        <p14:creationId xmlns:p14="http://schemas.microsoft.com/office/powerpoint/2010/main" val="29633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4</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61659"/>
            <a:ext cx="4386648" cy="461665"/>
          </a:xfrm>
          <a:prstGeom prst="rect">
            <a:avLst/>
          </a:prstGeom>
          <a:noFill/>
        </p:spPr>
        <p:txBody>
          <a:bodyPr wrap="square" rtlCol="0">
            <a:spAutoFit/>
          </a:bodyPr>
          <a:lstStyle/>
          <a:p>
            <a:r>
              <a:rPr lang="zh-CN" altLang="en-US" sz="2400" dirty="0"/>
              <a:t>数据库事务处理机制</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2308324"/>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多用户的并发处理系统</a:t>
            </a:r>
            <a:endParaRPr lang="en-US" altLang="zh-CN" dirty="0"/>
          </a:p>
          <a:p>
            <a:pPr marL="285750" indent="-285750">
              <a:buFont typeface="Arial" panose="020B0604020202020204" pitchFamily="34" charset="0"/>
              <a:buChar char="•"/>
            </a:pPr>
            <a:r>
              <a:rPr lang="zh-CN" altLang="en-US" dirty="0"/>
              <a:t>并发控制算法：</a:t>
            </a:r>
            <a:endParaRPr lang="en-US" altLang="zh-CN" dirty="0"/>
          </a:p>
          <a:p>
            <a:pPr marL="742950" lvl="1" indent="-285750">
              <a:buFont typeface="Arial" panose="020B0604020202020204" pitchFamily="34" charset="0"/>
              <a:buChar char="•"/>
            </a:pPr>
            <a:r>
              <a:rPr lang="zh-CN" altLang="en-US" dirty="0"/>
              <a:t>多用户并发的执行同一个系统，但是每个用户都是返回串行执行结果</a:t>
            </a:r>
            <a:endParaRPr lang="en-US" altLang="zh-CN" dirty="0"/>
          </a:p>
          <a:p>
            <a:pPr marL="285750" indent="-285750">
              <a:buFont typeface="Arial" panose="020B0604020202020204" pitchFamily="34" charset="0"/>
              <a:buChar char="•"/>
            </a:pPr>
            <a:r>
              <a:rPr lang="zh-CN" altLang="en-US" dirty="0"/>
              <a:t>权衡并发度</a:t>
            </a:r>
            <a:endParaRPr lang="en-US" altLang="zh-CN" dirty="0"/>
          </a:p>
          <a:p>
            <a:pPr marL="742950" lvl="1" indent="-285750">
              <a:buFont typeface="Arial" panose="020B0604020202020204" pitchFamily="34" charset="0"/>
              <a:buChar char="•"/>
            </a:pPr>
            <a:r>
              <a:rPr lang="zh-CN" altLang="en-US" dirty="0"/>
              <a:t>串行处理可以避免数据不一致，但是效率比较低</a:t>
            </a:r>
            <a:endParaRPr lang="en-US" altLang="zh-CN" dirty="0"/>
          </a:p>
          <a:p>
            <a:pPr marL="742950" lvl="1" indent="-285750">
              <a:buFont typeface="Arial" panose="020B0604020202020204" pitchFamily="34" charset="0"/>
              <a:buChar char="•"/>
            </a:pPr>
            <a:r>
              <a:rPr lang="zh-CN" altLang="en-US" dirty="0"/>
              <a:t>并行处理效率较高，但是容易出现数据不一致</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25" name="图形 24" descr="服务器">
            <a:extLst>
              <a:ext uri="{FF2B5EF4-FFF2-40B4-BE49-F238E27FC236}">
                <a16:creationId xmlns:a16="http://schemas.microsoft.com/office/drawing/2014/main" id="{8E1D493E-AB16-4B5C-977F-62C1D8D9CF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75271" y="3902346"/>
            <a:ext cx="1367425" cy="1367425"/>
          </a:xfrm>
          <a:prstGeom prst="rect">
            <a:avLst/>
          </a:prstGeom>
        </p:spPr>
      </p:pic>
      <p:pic>
        <p:nvPicPr>
          <p:cNvPr id="26" name="图形 25" descr="男人">
            <a:extLst>
              <a:ext uri="{FF2B5EF4-FFF2-40B4-BE49-F238E27FC236}">
                <a16:creationId xmlns:a16="http://schemas.microsoft.com/office/drawing/2014/main" id="{3DCA2DD6-2B48-466F-AA49-2BD3E38CC41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890" y="3141694"/>
            <a:ext cx="641534" cy="641534"/>
          </a:xfrm>
          <a:prstGeom prst="rect">
            <a:avLst/>
          </a:prstGeom>
        </p:spPr>
      </p:pic>
      <p:pic>
        <p:nvPicPr>
          <p:cNvPr id="27" name="图形 26" descr="男人">
            <a:extLst>
              <a:ext uri="{FF2B5EF4-FFF2-40B4-BE49-F238E27FC236}">
                <a16:creationId xmlns:a16="http://schemas.microsoft.com/office/drawing/2014/main" id="{396F5B50-4276-4C3E-A1B1-689F322925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20890" y="5438407"/>
            <a:ext cx="641534" cy="641534"/>
          </a:xfrm>
          <a:prstGeom prst="rect">
            <a:avLst/>
          </a:prstGeom>
        </p:spPr>
      </p:pic>
      <p:sp>
        <p:nvSpPr>
          <p:cNvPr id="28" name="文本框 27">
            <a:extLst>
              <a:ext uri="{FF2B5EF4-FFF2-40B4-BE49-F238E27FC236}">
                <a16:creationId xmlns:a16="http://schemas.microsoft.com/office/drawing/2014/main" id="{D1A58C79-8A98-406B-957C-3B8F63F80DB6}"/>
              </a:ext>
            </a:extLst>
          </p:cNvPr>
          <p:cNvSpPr txBox="1"/>
          <p:nvPr/>
        </p:nvSpPr>
        <p:spPr>
          <a:xfrm>
            <a:off x="6774320" y="4985625"/>
            <a:ext cx="346570" cy="369332"/>
          </a:xfrm>
          <a:prstGeom prst="rect">
            <a:avLst/>
          </a:prstGeom>
          <a:noFill/>
        </p:spPr>
        <p:txBody>
          <a:bodyPr wrap="none" rtlCol="0">
            <a:spAutoFit/>
          </a:bodyPr>
          <a:lstStyle/>
          <a:p>
            <a:r>
              <a:rPr lang="en-US" altLang="zh-CN" dirty="0"/>
              <a:t>…</a:t>
            </a:r>
            <a:endParaRPr lang="zh-CN" altLang="en-US" dirty="0"/>
          </a:p>
        </p:txBody>
      </p:sp>
      <p:cxnSp>
        <p:nvCxnSpPr>
          <p:cNvPr id="29" name="直接箭头连接符 28">
            <a:extLst>
              <a:ext uri="{FF2B5EF4-FFF2-40B4-BE49-F238E27FC236}">
                <a16:creationId xmlns:a16="http://schemas.microsoft.com/office/drawing/2014/main" id="{271DA24A-BC77-4BF0-8736-6CDC6DBBC32F}"/>
              </a:ext>
            </a:extLst>
          </p:cNvPr>
          <p:cNvCxnSpPr/>
          <p:nvPr/>
        </p:nvCxnSpPr>
        <p:spPr>
          <a:xfrm>
            <a:off x="7762424" y="3651736"/>
            <a:ext cx="512847" cy="37864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0" name="直接箭头连接符 29">
            <a:extLst>
              <a:ext uri="{FF2B5EF4-FFF2-40B4-BE49-F238E27FC236}">
                <a16:creationId xmlns:a16="http://schemas.microsoft.com/office/drawing/2014/main" id="{4F941321-7441-496B-A273-21A6E78E1B41}"/>
              </a:ext>
            </a:extLst>
          </p:cNvPr>
          <p:cNvCxnSpPr>
            <a:cxnSpLocks/>
          </p:cNvCxnSpPr>
          <p:nvPr/>
        </p:nvCxnSpPr>
        <p:spPr>
          <a:xfrm>
            <a:off x="7249577" y="4320987"/>
            <a:ext cx="694246" cy="12918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直接箭头连接符 30">
            <a:extLst>
              <a:ext uri="{FF2B5EF4-FFF2-40B4-BE49-F238E27FC236}">
                <a16:creationId xmlns:a16="http://schemas.microsoft.com/office/drawing/2014/main" id="{6AAA0DDC-DCB5-4472-B500-A27EB64CE97F}"/>
              </a:ext>
            </a:extLst>
          </p:cNvPr>
          <p:cNvCxnSpPr>
            <a:cxnSpLocks/>
          </p:cNvCxnSpPr>
          <p:nvPr/>
        </p:nvCxnSpPr>
        <p:spPr>
          <a:xfrm flipV="1">
            <a:off x="7762423" y="5269771"/>
            <a:ext cx="406868" cy="45233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2" name="文本框 31">
            <a:extLst>
              <a:ext uri="{FF2B5EF4-FFF2-40B4-BE49-F238E27FC236}">
                <a16:creationId xmlns:a16="http://schemas.microsoft.com/office/drawing/2014/main" id="{4AE69A91-CCC5-410C-AC55-7994D46A1C1B}"/>
              </a:ext>
            </a:extLst>
          </p:cNvPr>
          <p:cNvSpPr txBox="1"/>
          <p:nvPr/>
        </p:nvSpPr>
        <p:spPr>
          <a:xfrm>
            <a:off x="8583255" y="5438407"/>
            <a:ext cx="800219" cy="338554"/>
          </a:xfrm>
          <a:prstGeom prst="rect">
            <a:avLst/>
          </a:prstGeom>
          <a:noFill/>
        </p:spPr>
        <p:txBody>
          <a:bodyPr wrap="none" rtlCol="0">
            <a:spAutoFit/>
          </a:bodyPr>
          <a:lstStyle/>
          <a:p>
            <a:r>
              <a:rPr lang="zh-CN" altLang="en-US" sz="1600" dirty="0"/>
              <a:t>数据库</a:t>
            </a:r>
          </a:p>
        </p:txBody>
      </p:sp>
      <p:sp>
        <p:nvSpPr>
          <p:cNvPr id="33" name="文本框 32">
            <a:extLst>
              <a:ext uri="{FF2B5EF4-FFF2-40B4-BE49-F238E27FC236}">
                <a16:creationId xmlns:a16="http://schemas.microsoft.com/office/drawing/2014/main" id="{403F85F6-BC70-4C14-8221-9AFC3BE98DC0}"/>
              </a:ext>
            </a:extLst>
          </p:cNvPr>
          <p:cNvSpPr txBox="1"/>
          <p:nvPr/>
        </p:nvSpPr>
        <p:spPr>
          <a:xfrm>
            <a:off x="7144139" y="6105352"/>
            <a:ext cx="595035" cy="338554"/>
          </a:xfrm>
          <a:prstGeom prst="rect">
            <a:avLst/>
          </a:prstGeom>
          <a:noFill/>
        </p:spPr>
        <p:txBody>
          <a:bodyPr wrap="none" rtlCol="0">
            <a:spAutoFit/>
          </a:bodyPr>
          <a:lstStyle/>
          <a:p>
            <a:r>
              <a:rPr lang="zh-CN" altLang="en-US" sz="1600" dirty="0"/>
              <a:t>用户</a:t>
            </a:r>
          </a:p>
        </p:txBody>
      </p:sp>
    </p:spTree>
    <p:extLst>
      <p:ext uri="{BB962C8B-B14F-4D97-AF65-F5344CB8AC3E}">
        <p14:creationId xmlns:p14="http://schemas.microsoft.com/office/powerpoint/2010/main" val="55309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5</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性能研究方向</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1754326"/>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研究并发控制算法的性能</a:t>
            </a:r>
            <a:endParaRPr lang="en-US" altLang="zh-CN" dirty="0"/>
          </a:p>
          <a:p>
            <a:pPr marL="742950" lvl="1" indent="-285750">
              <a:buFont typeface="Arial" panose="020B0604020202020204" pitchFamily="34" charset="0"/>
              <a:buChar char="•"/>
            </a:pPr>
            <a:r>
              <a:rPr lang="zh-CN" altLang="en-US" dirty="0"/>
              <a:t>性能指标：</a:t>
            </a:r>
            <a:r>
              <a:rPr lang="en-US" altLang="zh-CN" dirty="0"/>
              <a:t>Transaction per Second (TPS) </a:t>
            </a:r>
            <a:r>
              <a:rPr lang="zh-CN" altLang="en-US" dirty="0"/>
              <a:t>每秒事务处理吞吐量</a:t>
            </a:r>
            <a:endParaRPr lang="en-US" altLang="zh-CN" dirty="0"/>
          </a:p>
          <a:p>
            <a:pPr marL="742950" lvl="1" indent="-285750">
              <a:buFont typeface="Arial" panose="020B0604020202020204" pitchFamily="34" charset="0"/>
              <a:buChar char="•"/>
            </a:pPr>
            <a:r>
              <a:rPr lang="zh-CN" altLang="en-US" dirty="0"/>
              <a:t>测试方式：传统测试基准：</a:t>
            </a:r>
            <a:r>
              <a:rPr lang="en-US" altLang="zh-CN" dirty="0"/>
              <a:t>TPC-C</a:t>
            </a:r>
            <a:r>
              <a:rPr lang="zh-CN" altLang="en-US" dirty="0"/>
              <a:t>，</a:t>
            </a:r>
            <a:r>
              <a:rPr lang="en-US" altLang="zh-CN" dirty="0"/>
              <a:t>YCSB</a:t>
            </a:r>
            <a:r>
              <a:rPr lang="zh-CN" altLang="en-US" dirty="0"/>
              <a:t>等</a:t>
            </a:r>
            <a:endParaRPr lang="en-US" altLang="zh-CN" dirty="0"/>
          </a:p>
          <a:p>
            <a:pPr marL="285750" indent="-285750">
              <a:buFont typeface="Arial" panose="020B0604020202020204" pitchFamily="34" charset="0"/>
              <a:buChar char="•"/>
            </a:pPr>
            <a:r>
              <a:rPr lang="zh-CN" altLang="en-US" dirty="0"/>
              <a:t>动机：统一的事务处理平台，对比各个算法，开发新算法对比</a:t>
            </a:r>
            <a:endParaRPr lang="en-US" altLang="zh-CN"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pic>
        <p:nvPicPr>
          <p:cNvPr id="18" name="图形 17" descr="服务器">
            <a:extLst>
              <a:ext uri="{FF2B5EF4-FFF2-40B4-BE49-F238E27FC236}">
                <a16:creationId xmlns:a16="http://schemas.microsoft.com/office/drawing/2014/main" id="{77B6D95F-B3F0-45CD-AC66-D5FB91DC7F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367" y="5313566"/>
            <a:ext cx="1138570" cy="1138570"/>
          </a:xfrm>
          <a:prstGeom prst="rect">
            <a:avLst/>
          </a:prstGeom>
        </p:spPr>
      </p:pic>
      <p:pic>
        <p:nvPicPr>
          <p:cNvPr id="19" name="图形 18" descr="男人">
            <a:extLst>
              <a:ext uri="{FF2B5EF4-FFF2-40B4-BE49-F238E27FC236}">
                <a16:creationId xmlns:a16="http://schemas.microsoft.com/office/drawing/2014/main" id="{96200398-4005-4AD1-9EC6-BD449F5AB76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858322" y="3442616"/>
            <a:ext cx="641534" cy="641534"/>
          </a:xfrm>
          <a:prstGeom prst="rect">
            <a:avLst/>
          </a:prstGeom>
        </p:spPr>
      </p:pic>
      <p:pic>
        <p:nvPicPr>
          <p:cNvPr id="20" name="图形 19" descr="男人">
            <a:extLst>
              <a:ext uri="{FF2B5EF4-FFF2-40B4-BE49-F238E27FC236}">
                <a16:creationId xmlns:a16="http://schemas.microsoft.com/office/drawing/2014/main" id="{69DBC74C-FC28-4565-A1E0-FCD27BB5F4F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44053" y="3442069"/>
            <a:ext cx="641534" cy="641534"/>
          </a:xfrm>
          <a:prstGeom prst="rect">
            <a:avLst/>
          </a:prstGeom>
        </p:spPr>
      </p:pic>
      <p:pic>
        <p:nvPicPr>
          <p:cNvPr id="21" name="图形 20" descr="男人">
            <a:extLst>
              <a:ext uri="{FF2B5EF4-FFF2-40B4-BE49-F238E27FC236}">
                <a16:creationId xmlns:a16="http://schemas.microsoft.com/office/drawing/2014/main" id="{6AAAD9EF-8014-41DE-8147-A1917C0F4C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0054" y="3511502"/>
            <a:ext cx="641534" cy="641534"/>
          </a:xfrm>
          <a:prstGeom prst="rect">
            <a:avLst/>
          </a:prstGeom>
        </p:spPr>
      </p:pic>
      <p:sp>
        <p:nvSpPr>
          <p:cNvPr id="22" name="文本框 21">
            <a:extLst>
              <a:ext uri="{FF2B5EF4-FFF2-40B4-BE49-F238E27FC236}">
                <a16:creationId xmlns:a16="http://schemas.microsoft.com/office/drawing/2014/main" id="{64A71070-8F6C-48B7-90B7-CE851E8FB186}"/>
              </a:ext>
            </a:extLst>
          </p:cNvPr>
          <p:cNvSpPr txBox="1"/>
          <p:nvPr/>
        </p:nvSpPr>
        <p:spPr>
          <a:xfrm>
            <a:off x="5781038" y="3654554"/>
            <a:ext cx="346570" cy="369332"/>
          </a:xfrm>
          <a:prstGeom prst="rect">
            <a:avLst/>
          </a:prstGeom>
          <a:noFill/>
        </p:spPr>
        <p:txBody>
          <a:bodyPr wrap="none" rtlCol="0">
            <a:spAutoFit/>
          </a:bodyPr>
          <a:lstStyle/>
          <a:p>
            <a:r>
              <a:rPr lang="en-US" altLang="zh-CN" dirty="0"/>
              <a:t>…</a:t>
            </a:r>
            <a:endParaRPr lang="zh-CN" altLang="en-US" dirty="0"/>
          </a:p>
        </p:txBody>
      </p:sp>
      <p:cxnSp>
        <p:nvCxnSpPr>
          <p:cNvPr id="23" name="直接箭头连接符 22">
            <a:extLst>
              <a:ext uri="{FF2B5EF4-FFF2-40B4-BE49-F238E27FC236}">
                <a16:creationId xmlns:a16="http://schemas.microsoft.com/office/drawing/2014/main" id="{42090C48-26FF-4E9A-8429-449797BE170C}"/>
              </a:ext>
            </a:extLst>
          </p:cNvPr>
          <p:cNvCxnSpPr>
            <a:cxnSpLocks/>
          </p:cNvCxnSpPr>
          <p:nvPr/>
        </p:nvCxnSpPr>
        <p:spPr>
          <a:xfrm>
            <a:off x="4249302" y="4238370"/>
            <a:ext cx="669065" cy="23687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4" name="直接箭头连接符 23">
            <a:extLst>
              <a:ext uri="{FF2B5EF4-FFF2-40B4-BE49-F238E27FC236}">
                <a16:creationId xmlns:a16="http://schemas.microsoft.com/office/drawing/2014/main" id="{F472CAEE-EE94-4617-A947-D5992C486DBC}"/>
              </a:ext>
            </a:extLst>
          </p:cNvPr>
          <p:cNvCxnSpPr>
            <a:cxnSpLocks/>
          </p:cNvCxnSpPr>
          <p:nvPr/>
        </p:nvCxnSpPr>
        <p:spPr>
          <a:xfrm>
            <a:off x="3180398" y="4272832"/>
            <a:ext cx="663655" cy="20240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4" name="直接箭头连接符 33">
            <a:extLst>
              <a:ext uri="{FF2B5EF4-FFF2-40B4-BE49-F238E27FC236}">
                <a16:creationId xmlns:a16="http://schemas.microsoft.com/office/drawing/2014/main" id="{0EFBE7A5-E8E4-49F6-9E09-5DE11007C704}"/>
              </a:ext>
            </a:extLst>
          </p:cNvPr>
          <p:cNvCxnSpPr>
            <a:cxnSpLocks/>
          </p:cNvCxnSpPr>
          <p:nvPr/>
        </p:nvCxnSpPr>
        <p:spPr>
          <a:xfrm flipH="1">
            <a:off x="6747167" y="4215174"/>
            <a:ext cx="495994" cy="260066"/>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35" name="流程图: 过程 34">
            <a:extLst>
              <a:ext uri="{FF2B5EF4-FFF2-40B4-BE49-F238E27FC236}">
                <a16:creationId xmlns:a16="http://schemas.microsoft.com/office/drawing/2014/main" id="{B03B96D1-C288-49F5-93CC-04D111BEF51E}"/>
              </a:ext>
            </a:extLst>
          </p:cNvPr>
          <p:cNvSpPr/>
          <p:nvPr/>
        </p:nvSpPr>
        <p:spPr>
          <a:xfrm>
            <a:off x="3455256" y="4564006"/>
            <a:ext cx="3950967" cy="444381"/>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t>并发控制（</a:t>
            </a:r>
            <a:r>
              <a:rPr lang="en-US" altLang="zh-CN" dirty="0"/>
              <a:t>Concurrent Control</a:t>
            </a:r>
            <a:r>
              <a:rPr lang="zh-CN" altLang="en-US" dirty="0"/>
              <a:t>）算法</a:t>
            </a:r>
          </a:p>
        </p:txBody>
      </p:sp>
      <p:cxnSp>
        <p:nvCxnSpPr>
          <p:cNvPr id="36" name="直接箭头连接符 35">
            <a:extLst>
              <a:ext uri="{FF2B5EF4-FFF2-40B4-BE49-F238E27FC236}">
                <a16:creationId xmlns:a16="http://schemas.microsoft.com/office/drawing/2014/main" id="{53F432A9-8E50-4BF8-BE16-D3A57253E420}"/>
              </a:ext>
            </a:extLst>
          </p:cNvPr>
          <p:cNvCxnSpPr/>
          <p:nvPr/>
        </p:nvCxnSpPr>
        <p:spPr>
          <a:xfrm>
            <a:off x="5487652" y="5070767"/>
            <a:ext cx="0" cy="328108"/>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
        <p:nvSpPr>
          <p:cNvPr id="37" name="文本框 36">
            <a:extLst>
              <a:ext uri="{FF2B5EF4-FFF2-40B4-BE49-F238E27FC236}">
                <a16:creationId xmlns:a16="http://schemas.microsoft.com/office/drawing/2014/main" id="{2036E270-504D-49C6-9DFA-F7CB7E33769A}"/>
              </a:ext>
            </a:extLst>
          </p:cNvPr>
          <p:cNvSpPr txBox="1"/>
          <p:nvPr/>
        </p:nvSpPr>
        <p:spPr>
          <a:xfrm>
            <a:off x="7765095" y="3685332"/>
            <a:ext cx="595035" cy="338554"/>
          </a:xfrm>
          <a:prstGeom prst="rect">
            <a:avLst/>
          </a:prstGeom>
          <a:noFill/>
        </p:spPr>
        <p:txBody>
          <a:bodyPr wrap="none" rtlCol="0">
            <a:spAutoFit/>
          </a:bodyPr>
          <a:lstStyle/>
          <a:p>
            <a:r>
              <a:rPr lang="zh-CN" altLang="en-US" sz="1600" dirty="0"/>
              <a:t>用户</a:t>
            </a:r>
          </a:p>
        </p:txBody>
      </p:sp>
      <p:sp>
        <p:nvSpPr>
          <p:cNvPr id="38" name="文本框 37">
            <a:extLst>
              <a:ext uri="{FF2B5EF4-FFF2-40B4-BE49-F238E27FC236}">
                <a16:creationId xmlns:a16="http://schemas.microsoft.com/office/drawing/2014/main" id="{EDC6F292-44E8-4DFB-AD87-715579DA5F5F}"/>
              </a:ext>
            </a:extLst>
          </p:cNvPr>
          <p:cNvSpPr txBox="1"/>
          <p:nvPr/>
        </p:nvSpPr>
        <p:spPr>
          <a:xfrm>
            <a:off x="6152132" y="5731960"/>
            <a:ext cx="800219" cy="338554"/>
          </a:xfrm>
          <a:prstGeom prst="rect">
            <a:avLst/>
          </a:prstGeom>
          <a:noFill/>
        </p:spPr>
        <p:txBody>
          <a:bodyPr wrap="none" rtlCol="0">
            <a:spAutoFit/>
          </a:bodyPr>
          <a:lstStyle/>
          <a:p>
            <a:r>
              <a:rPr lang="zh-CN" altLang="en-US" sz="1600" dirty="0"/>
              <a:t>数据库</a:t>
            </a:r>
          </a:p>
        </p:txBody>
      </p:sp>
    </p:spTree>
    <p:extLst>
      <p:ext uri="{BB962C8B-B14F-4D97-AF65-F5344CB8AC3E}">
        <p14:creationId xmlns:p14="http://schemas.microsoft.com/office/powerpoint/2010/main" val="390886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6</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zh-CN" altLang="en-US" sz="2400" dirty="0"/>
              <a:t>并发控制算法</a:t>
            </a:r>
            <a:endParaRPr lang="en-US" altLang="zh-CN" sz="2400" dirty="0"/>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2862322"/>
          </a:xfrm>
          <a:prstGeom prst="rect">
            <a:avLst/>
          </a:prstGeom>
          <a:noFill/>
        </p:spPr>
        <p:txBody>
          <a:bodyPr wrap="square" rtlCol="0">
            <a:spAutoFit/>
          </a:bodyPr>
          <a:lstStyle/>
          <a:p>
            <a:r>
              <a:rPr lang="en-US" altLang="zh-CN" dirty="0"/>
              <a:t>3TS </a:t>
            </a:r>
            <a:r>
              <a:rPr lang="zh-CN" altLang="en-US" dirty="0"/>
              <a:t>中目前 集成了十三种并发控制算法， 主要包括： </a:t>
            </a:r>
            <a:endParaRPr lang="en-US" altLang="zh-CN" dirty="0"/>
          </a:p>
          <a:p>
            <a:pPr marL="285750" indent="-285750">
              <a:buFont typeface="Arial" panose="020B0604020202020204" pitchFamily="34" charset="0"/>
              <a:buChar char="•"/>
            </a:pPr>
            <a:r>
              <a:rPr lang="zh-CN" altLang="en-US" dirty="0"/>
              <a:t>两阶段封锁协议 </a:t>
            </a:r>
            <a:r>
              <a:rPr lang="en-US" altLang="zh-CN" dirty="0"/>
              <a:t>2PL No Wait</a:t>
            </a:r>
            <a:r>
              <a:rPr lang="zh-CN" altLang="en-US" dirty="0"/>
              <a:t>、</a:t>
            </a:r>
            <a:r>
              <a:rPr lang="en-US" altLang="zh-CN" dirty="0"/>
              <a:t>Wait Die </a:t>
            </a:r>
          </a:p>
          <a:p>
            <a:pPr marL="285750" indent="-285750">
              <a:buFont typeface="Arial" panose="020B0604020202020204" pitchFamily="34" charset="0"/>
              <a:buChar char="•"/>
            </a:pPr>
            <a:r>
              <a:rPr lang="zh-CN" altLang="en-US" dirty="0"/>
              <a:t>多版本并发控制协议 </a:t>
            </a:r>
            <a:r>
              <a:rPr lang="en-US" altLang="zh-CN" dirty="0"/>
              <a:t>MVCC </a:t>
            </a:r>
          </a:p>
          <a:p>
            <a:pPr marL="285750" indent="-285750">
              <a:buFont typeface="Arial" panose="020B0604020202020204" pitchFamily="34" charset="0"/>
              <a:buChar char="•"/>
            </a:pPr>
            <a:r>
              <a:rPr lang="zh-CN" altLang="en-US" dirty="0"/>
              <a:t>乐观并发控制协议 </a:t>
            </a:r>
            <a:r>
              <a:rPr lang="en-US" altLang="zh-CN" dirty="0"/>
              <a:t>OCC </a:t>
            </a:r>
            <a:r>
              <a:rPr lang="zh-CN" altLang="en-US" dirty="0"/>
              <a:t>、 </a:t>
            </a:r>
            <a:r>
              <a:rPr lang="en-US" altLang="zh-CN" dirty="0"/>
              <a:t>FOCC </a:t>
            </a:r>
            <a:r>
              <a:rPr lang="zh-CN" altLang="en-US" dirty="0"/>
              <a:t>、 </a:t>
            </a:r>
            <a:r>
              <a:rPr lang="en-US" altLang="zh-CN" dirty="0"/>
              <a:t>BOCC </a:t>
            </a:r>
          </a:p>
          <a:p>
            <a:pPr marL="285750" indent="-285750">
              <a:buFont typeface="Arial" panose="020B0604020202020204" pitchFamily="34" charset="0"/>
              <a:buChar char="•"/>
            </a:pPr>
            <a:r>
              <a:rPr lang="zh-CN" altLang="en-US" dirty="0"/>
              <a:t>时间戳排序协议 </a:t>
            </a:r>
            <a:r>
              <a:rPr lang="en-US" altLang="zh-CN" dirty="0"/>
              <a:t>T/O </a:t>
            </a:r>
          </a:p>
          <a:p>
            <a:pPr marL="285750" indent="-285750">
              <a:buFont typeface="Arial" panose="020B0604020202020204" pitchFamily="34" charset="0"/>
              <a:buChar char="•"/>
            </a:pPr>
            <a:r>
              <a:rPr lang="zh-CN" altLang="en-US" dirty="0"/>
              <a:t>优化的乐观并发控制协议 </a:t>
            </a:r>
            <a:r>
              <a:rPr lang="en-US" altLang="zh-CN" dirty="0" err="1"/>
              <a:t>MaaT</a:t>
            </a:r>
            <a:r>
              <a:rPr lang="en-US" altLang="zh-CN" dirty="0"/>
              <a:t> </a:t>
            </a:r>
            <a:r>
              <a:rPr lang="zh-CN" altLang="en-US" dirty="0"/>
              <a:t>、 </a:t>
            </a:r>
            <a:r>
              <a:rPr lang="en-US" altLang="zh-CN" dirty="0"/>
              <a:t>Sundial </a:t>
            </a:r>
            <a:r>
              <a:rPr lang="zh-CN" altLang="en-US" dirty="0"/>
              <a:t>、 </a:t>
            </a:r>
            <a:r>
              <a:rPr lang="en-US" altLang="zh-CN" dirty="0"/>
              <a:t>Silo </a:t>
            </a:r>
          </a:p>
          <a:p>
            <a:pPr marL="285750" indent="-285750">
              <a:buFont typeface="Arial" panose="020B0604020202020204" pitchFamily="34" charset="0"/>
              <a:buChar char="•"/>
            </a:pPr>
            <a:r>
              <a:rPr lang="zh-CN" altLang="en-US" dirty="0"/>
              <a:t>确定性并发控制协议 </a:t>
            </a:r>
            <a:r>
              <a:rPr lang="en-US" altLang="zh-CN" dirty="0"/>
              <a:t>Calvin </a:t>
            </a:r>
          </a:p>
          <a:p>
            <a:pPr marL="285750" indent="-285750">
              <a:buFont typeface="Arial" panose="020B0604020202020204" pitchFamily="34" charset="0"/>
              <a:buChar char="•"/>
            </a:pPr>
            <a:r>
              <a:rPr lang="zh-CN" altLang="en-US" dirty="0"/>
              <a:t>基于快照隔离的并发控制协议 </a:t>
            </a:r>
            <a:r>
              <a:rPr lang="en-US" altLang="zh-CN" dirty="0"/>
              <a:t>SSI </a:t>
            </a:r>
            <a:r>
              <a:rPr lang="zh-CN" altLang="en-US" dirty="0"/>
              <a:t>、 </a:t>
            </a:r>
            <a:r>
              <a:rPr lang="en-US" altLang="zh-CN" dirty="0"/>
              <a:t>WSI</a:t>
            </a:r>
            <a:endParaRPr lang="zh-CN" altLang="en-US" dirty="0"/>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spTree>
    <p:extLst>
      <p:ext uri="{BB962C8B-B14F-4D97-AF65-F5344CB8AC3E}">
        <p14:creationId xmlns:p14="http://schemas.microsoft.com/office/powerpoint/2010/main" val="134222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7</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4386648" cy="461665"/>
          </a:xfrm>
          <a:prstGeom prst="rect">
            <a:avLst/>
          </a:prstGeom>
          <a:noFill/>
        </p:spPr>
        <p:txBody>
          <a:bodyPr wrap="square" rtlCol="0">
            <a:spAutoFit/>
          </a:bodyPr>
          <a:lstStyle/>
          <a:p>
            <a:r>
              <a:rPr lang="en-US" altLang="zh-CN" sz="2400" dirty="0"/>
              <a:t>Two-phase Locking (2PL)</a:t>
            </a:r>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2585323"/>
          </a:xfrm>
          <a:prstGeom prst="rect">
            <a:avLst/>
          </a:prstGeom>
          <a:noFill/>
        </p:spPr>
        <p:txBody>
          <a:bodyPr wrap="square" rtlCol="0">
            <a:spAutoFit/>
          </a:bodyPr>
          <a:lstStyle/>
          <a:p>
            <a:r>
              <a:rPr lang="en-US" altLang="zh-CN" dirty="0"/>
              <a:t>2PL no wait</a:t>
            </a:r>
            <a:r>
              <a:rPr lang="zh-CN" altLang="en-US" dirty="0"/>
              <a:t>介绍</a:t>
            </a:r>
            <a:endParaRPr lang="en-US" altLang="zh-CN" dirty="0"/>
          </a:p>
          <a:p>
            <a:pPr marL="285750" indent="-285750">
              <a:buFont typeface="Arial" panose="020B0604020202020204" pitchFamily="34" charset="0"/>
              <a:buChar char="•"/>
            </a:pPr>
            <a:r>
              <a:rPr lang="zh-CN" altLang="en-US" dirty="0"/>
              <a:t>读锁为共享锁</a:t>
            </a:r>
            <a:endParaRPr lang="en-US" altLang="zh-CN" dirty="0"/>
          </a:p>
          <a:p>
            <a:pPr marL="285750" indent="-285750">
              <a:buFont typeface="Arial" panose="020B0604020202020204" pitchFamily="34" charset="0"/>
              <a:buChar char="•"/>
            </a:pPr>
            <a:r>
              <a:rPr lang="zh-CN" altLang="en-US" dirty="0"/>
              <a:t>写锁为排它锁</a:t>
            </a:r>
            <a:endParaRPr lang="en-US" altLang="zh-CN" dirty="0"/>
          </a:p>
          <a:p>
            <a:pPr marL="285750" indent="-285750">
              <a:buFont typeface="Arial" panose="020B0604020202020204" pitchFamily="34" charset="0"/>
              <a:buChar char="•"/>
            </a:pPr>
            <a:r>
              <a:rPr lang="zh-CN" altLang="en-US" dirty="0"/>
              <a:t>只有共享锁之间不冲突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事务之间比较容易冲突</a:t>
            </a:r>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graphicFrame>
        <p:nvGraphicFramePr>
          <p:cNvPr id="2" name="表格 1">
            <a:extLst>
              <a:ext uri="{FF2B5EF4-FFF2-40B4-BE49-F238E27FC236}">
                <a16:creationId xmlns:a16="http://schemas.microsoft.com/office/drawing/2014/main" id="{A988E219-C778-4B73-94EB-BCE7C599AE90}"/>
              </a:ext>
            </a:extLst>
          </p:cNvPr>
          <p:cNvGraphicFramePr>
            <a:graphicFrameLocks noGrp="1"/>
          </p:cNvGraphicFramePr>
          <p:nvPr>
            <p:extLst>
              <p:ext uri="{D42A27DB-BD31-4B8C-83A1-F6EECF244321}">
                <p14:modId xmlns:p14="http://schemas.microsoft.com/office/powerpoint/2010/main" val="1941481663"/>
              </p:ext>
            </p:extLst>
          </p:nvPr>
        </p:nvGraphicFramePr>
        <p:xfrm>
          <a:off x="5696538" y="2321327"/>
          <a:ext cx="4917858" cy="1097280"/>
        </p:xfrm>
        <a:graphic>
          <a:graphicData uri="http://schemas.openxmlformats.org/drawingml/2006/table">
            <a:tbl>
              <a:tblPr firstRow="1" bandRow="1">
                <a:tableStyleId>{5FD0F851-EC5A-4D38-B0AD-8093EC10F338}</a:tableStyleId>
              </a:tblPr>
              <a:tblGrid>
                <a:gridCol w="1639286">
                  <a:extLst>
                    <a:ext uri="{9D8B030D-6E8A-4147-A177-3AD203B41FA5}">
                      <a16:colId xmlns:a16="http://schemas.microsoft.com/office/drawing/2014/main" val="109621562"/>
                    </a:ext>
                  </a:extLst>
                </a:gridCol>
                <a:gridCol w="1639286">
                  <a:extLst>
                    <a:ext uri="{9D8B030D-6E8A-4147-A177-3AD203B41FA5}">
                      <a16:colId xmlns:a16="http://schemas.microsoft.com/office/drawing/2014/main" val="2601192079"/>
                    </a:ext>
                  </a:extLst>
                </a:gridCol>
                <a:gridCol w="1639286">
                  <a:extLst>
                    <a:ext uri="{9D8B030D-6E8A-4147-A177-3AD203B41FA5}">
                      <a16:colId xmlns:a16="http://schemas.microsoft.com/office/drawing/2014/main" val="2600872252"/>
                    </a:ext>
                  </a:extLst>
                </a:gridCol>
              </a:tblGrid>
              <a:tr h="339331">
                <a:tc>
                  <a:txBody>
                    <a:bodyPr/>
                    <a:lstStyle/>
                    <a:p>
                      <a:r>
                        <a:rPr lang="zh-CN" altLang="en-US" dirty="0"/>
                        <a:t>锁类型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读锁</a:t>
                      </a:r>
                    </a:p>
                  </a:txBody>
                  <a:tcPr/>
                </a:tc>
                <a:tc>
                  <a:txBody>
                    <a:bodyPr/>
                    <a:lstStyle/>
                    <a:p>
                      <a:r>
                        <a:rPr lang="zh-CN" altLang="en-US" b="0" dirty="0"/>
                        <a:t>写锁</a:t>
                      </a:r>
                    </a:p>
                  </a:txBody>
                  <a:tcPr/>
                </a:tc>
                <a:extLst>
                  <a:ext uri="{0D108BD9-81ED-4DB2-BD59-A6C34878D82A}">
                    <a16:rowId xmlns:a16="http://schemas.microsoft.com/office/drawing/2014/main" val="4122308466"/>
                  </a:ext>
                </a:extLst>
              </a:tr>
              <a:tr h="339331">
                <a:tc>
                  <a:txBody>
                    <a:bodyPr/>
                    <a:lstStyle/>
                    <a:p>
                      <a:r>
                        <a:rPr lang="zh-CN" altLang="en-US" dirty="0"/>
                        <a:t>读锁</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04477010"/>
                  </a:ext>
                </a:extLst>
              </a:tr>
              <a:tr h="339331">
                <a:tc>
                  <a:txBody>
                    <a:bodyPr/>
                    <a:lstStyle/>
                    <a:p>
                      <a:r>
                        <a:rPr lang="zh-CN" altLang="en-US" dirty="0"/>
                        <a:t>写锁</a:t>
                      </a:r>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655727322"/>
                  </a:ext>
                </a:extLst>
              </a:tr>
            </a:tbl>
          </a:graphicData>
        </a:graphic>
      </p:graphicFrame>
      <p:pic>
        <p:nvPicPr>
          <p:cNvPr id="11" name="图形 10" descr="复选标记">
            <a:extLst>
              <a:ext uri="{FF2B5EF4-FFF2-40B4-BE49-F238E27FC236}">
                <a16:creationId xmlns:a16="http://schemas.microsoft.com/office/drawing/2014/main" id="{F2A05765-DE52-455B-994E-81EBCCFBD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17704" y="2708694"/>
            <a:ext cx="322545" cy="322545"/>
          </a:xfrm>
          <a:prstGeom prst="rect">
            <a:avLst/>
          </a:prstGeom>
        </p:spPr>
      </p:pic>
      <p:pic>
        <p:nvPicPr>
          <p:cNvPr id="13" name="图形 12" descr="关闭">
            <a:extLst>
              <a:ext uri="{FF2B5EF4-FFF2-40B4-BE49-F238E27FC236}">
                <a16:creationId xmlns:a16="http://schemas.microsoft.com/office/drawing/2014/main" id="{E9A300B2-CCEA-43DB-BA15-26BDF72A253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17704" y="3060106"/>
            <a:ext cx="323372" cy="323372"/>
          </a:xfrm>
          <a:prstGeom prst="rect">
            <a:avLst/>
          </a:prstGeom>
        </p:spPr>
      </p:pic>
      <p:pic>
        <p:nvPicPr>
          <p:cNvPr id="14" name="图形 13" descr="关闭">
            <a:extLst>
              <a:ext uri="{FF2B5EF4-FFF2-40B4-BE49-F238E27FC236}">
                <a16:creationId xmlns:a16="http://schemas.microsoft.com/office/drawing/2014/main" id="{592F78BD-D2AC-44F8-978A-96DCD31F37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2296" y="3066523"/>
            <a:ext cx="323372" cy="323372"/>
          </a:xfrm>
          <a:prstGeom prst="rect">
            <a:avLst/>
          </a:prstGeom>
        </p:spPr>
      </p:pic>
      <p:pic>
        <p:nvPicPr>
          <p:cNvPr id="15" name="图形 14" descr="关闭">
            <a:extLst>
              <a:ext uri="{FF2B5EF4-FFF2-40B4-BE49-F238E27FC236}">
                <a16:creationId xmlns:a16="http://schemas.microsoft.com/office/drawing/2014/main" id="{98BC7257-FC29-4E62-9BA5-E3B6520BDF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2296" y="2714439"/>
            <a:ext cx="323372" cy="323372"/>
          </a:xfrm>
          <a:prstGeom prst="rect">
            <a:avLst/>
          </a:prstGeom>
        </p:spPr>
      </p:pic>
    </p:spTree>
    <p:extLst>
      <p:ext uri="{BB962C8B-B14F-4D97-AF65-F5344CB8AC3E}">
        <p14:creationId xmlns:p14="http://schemas.microsoft.com/office/powerpoint/2010/main" val="1437177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F8FF"/>
        </a:solidFill>
        <a:effectLst/>
      </p:bgPr>
    </p:bg>
    <p:spTree>
      <p:nvGrpSpPr>
        <p:cNvPr id="1" name=""/>
        <p:cNvGrpSpPr/>
        <p:nvPr/>
      </p:nvGrpSpPr>
      <p:grpSpPr>
        <a:xfrm>
          <a:off x="0" y="0"/>
          <a:ext cx="0" cy="0"/>
          <a:chOff x="0" y="0"/>
          <a:chExt cx="0" cy="0"/>
        </a:xfrm>
      </p:grpSpPr>
      <p:pic>
        <p:nvPicPr>
          <p:cNvPr id="3" name="图片 2" descr="图表, 饼图&#10;&#10;描述已自动生成">
            <a:extLst>
              <a:ext uri="{FF2B5EF4-FFF2-40B4-BE49-F238E27FC236}">
                <a16:creationId xmlns:a16="http://schemas.microsoft.com/office/drawing/2014/main" id="{099A8177-D4B0-26A4-335E-56E3E861E48D}"/>
              </a:ext>
            </a:extLst>
          </p:cNvPr>
          <p:cNvPicPr>
            <a:picLocks noChangeAspect="1"/>
          </p:cNvPicPr>
          <p:nvPr/>
        </p:nvPicPr>
        <p:blipFill>
          <a:blip r:embed="rId3"/>
          <a:stretch>
            <a:fillRect/>
          </a:stretch>
        </p:blipFill>
        <p:spPr>
          <a:xfrm>
            <a:off x="361435" y="155144"/>
            <a:ext cx="537208" cy="759254"/>
          </a:xfrm>
          <a:prstGeom prst="rect">
            <a:avLst/>
          </a:prstGeom>
        </p:spPr>
      </p:pic>
      <p:sp>
        <p:nvSpPr>
          <p:cNvPr id="4" name="文本框 3">
            <a:extLst>
              <a:ext uri="{FF2B5EF4-FFF2-40B4-BE49-F238E27FC236}">
                <a16:creationId xmlns:a16="http://schemas.microsoft.com/office/drawing/2014/main" id="{7C07CADD-5328-5DB6-512B-381497449B00}"/>
              </a:ext>
            </a:extLst>
          </p:cNvPr>
          <p:cNvSpPr txBox="1"/>
          <p:nvPr/>
        </p:nvSpPr>
        <p:spPr>
          <a:xfrm>
            <a:off x="400050" y="404011"/>
            <a:ext cx="358346" cy="400110"/>
          </a:xfrm>
          <a:prstGeom prst="rect">
            <a:avLst/>
          </a:prstGeom>
          <a:noFill/>
        </p:spPr>
        <p:txBody>
          <a:bodyPr wrap="square" rtlCol="0">
            <a:spAutoFit/>
          </a:bodyPr>
          <a:lstStyle/>
          <a:p>
            <a:r>
              <a:rPr kumimoji="1" lang="en-US" altLang="zh-CN" sz="2000" dirty="0">
                <a:solidFill>
                  <a:schemeClr val="bg1"/>
                </a:solidFill>
                <a:latin typeface="Microsoft YaHei" panose="020B0503020204020204" pitchFamily="34" charset="-122"/>
                <a:ea typeface="Microsoft YaHei" panose="020B0503020204020204" pitchFamily="34" charset="-122"/>
              </a:rPr>
              <a:t>8</a:t>
            </a:r>
            <a:endParaRPr kumimoji="1" lang="zh-CN" altLang="en-US" sz="2000" dirty="0">
              <a:solidFill>
                <a:schemeClr val="bg1"/>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486AD926-450C-54C8-C1BC-988586474849}"/>
              </a:ext>
            </a:extLst>
          </p:cNvPr>
          <p:cNvSpPr txBox="1"/>
          <p:nvPr/>
        </p:nvSpPr>
        <p:spPr>
          <a:xfrm>
            <a:off x="1075038" y="373233"/>
            <a:ext cx="5920748" cy="461665"/>
          </a:xfrm>
          <a:prstGeom prst="rect">
            <a:avLst/>
          </a:prstGeom>
          <a:noFill/>
        </p:spPr>
        <p:txBody>
          <a:bodyPr wrap="square" rtlCol="0">
            <a:spAutoFit/>
          </a:bodyPr>
          <a:lstStyle/>
          <a:p>
            <a:r>
              <a:rPr lang="en-US" altLang="zh-CN" sz="2400" dirty="0"/>
              <a:t>Multi-version Concurrent Control (MVCC)</a:t>
            </a:r>
          </a:p>
        </p:txBody>
      </p:sp>
      <p:cxnSp>
        <p:nvCxnSpPr>
          <p:cNvPr id="7" name="直线连接符 6">
            <a:extLst>
              <a:ext uri="{FF2B5EF4-FFF2-40B4-BE49-F238E27FC236}">
                <a16:creationId xmlns:a16="http://schemas.microsoft.com/office/drawing/2014/main" id="{AA500F01-0188-CAA7-61F1-3B0FE07B5674}"/>
              </a:ext>
            </a:extLst>
          </p:cNvPr>
          <p:cNvCxnSpPr>
            <a:cxnSpLocks/>
          </p:cNvCxnSpPr>
          <p:nvPr/>
        </p:nvCxnSpPr>
        <p:spPr>
          <a:xfrm>
            <a:off x="361435" y="1136818"/>
            <a:ext cx="115504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D765C5B-95A4-8597-5334-0B64605A7271}"/>
              </a:ext>
            </a:extLst>
          </p:cNvPr>
          <p:cNvSpPr txBox="1"/>
          <p:nvPr/>
        </p:nvSpPr>
        <p:spPr>
          <a:xfrm>
            <a:off x="361436" y="1594022"/>
            <a:ext cx="9281260" cy="2585323"/>
          </a:xfrm>
          <a:prstGeom prst="rect">
            <a:avLst/>
          </a:prstGeom>
          <a:noFill/>
        </p:spPr>
        <p:txBody>
          <a:bodyPr wrap="square" rtlCol="0">
            <a:spAutoFit/>
          </a:bodyPr>
          <a:lstStyle/>
          <a:p>
            <a:r>
              <a:rPr lang="zh-CN" altLang="en-US" dirty="0"/>
              <a:t>多版本并发控制算法</a:t>
            </a:r>
            <a:endParaRPr lang="en-US" altLang="zh-CN" dirty="0"/>
          </a:p>
          <a:p>
            <a:pPr marL="285750" indent="-285750">
              <a:buFont typeface="Arial" panose="020B0604020202020204" pitchFamily="34" charset="0"/>
              <a:buChar char="•"/>
            </a:pPr>
            <a:r>
              <a:rPr lang="zh-CN" altLang="en-US" dirty="0"/>
              <a:t>读锁不存在</a:t>
            </a:r>
            <a:endParaRPr lang="en-US" altLang="zh-CN" dirty="0"/>
          </a:p>
          <a:p>
            <a:pPr marL="285750" indent="-285750">
              <a:buFont typeface="Arial" panose="020B0604020202020204" pitchFamily="34" charset="0"/>
              <a:buChar char="•"/>
            </a:pPr>
            <a:r>
              <a:rPr lang="zh-CN" altLang="en-US" dirty="0"/>
              <a:t>写锁为排它锁</a:t>
            </a:r>
            <a:endParaRPr lang="en-US" altLang="zh-CN" dirty="0"/>
          </a:p>
          <a:p>
            <a:pPr marL="285750" indent="-285750">
              <a:buFont typeface="Arial" panose="020B0604020202020204" pitchFamily="34" charset="0"/>
              <a:buChar char="•"/>
            </a:pPr>
            <a:r>
              <a:rPr lang="zh-CN" altLang="en-US" dirty="0"/>
              <a:t>只有写锁之间冲突</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zh-CN" altLang="en-US" dirty="0"/>
              <a:t>事务之间不容易冲突</a:t>
            </a:r>
          </a:p>
          <a:p>
            <a:endParaRPr lang="en-US" altLang="zh-CN" dirty="0"/>
          </a:p>
          <a:p>
            <a:endParaRPr kumimoji="1" lang="zh-CN" altLang="en-US"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pic>
        <p:nvPicPr>
          <p:cNvPr id="8" name="图片 7" descr="形状&#10;&#10;中度可信度描述已自动生成">
            <a:extLst>
              <a:ext uri="{FF2B5EF4-FFF2-40B4-BE49-F238E27FC236}">
                <a16:creationId xmlns:a16="http://schemas.microsoft.com/office/drawing/2014/main" id="{F44D1BBF-5A2B-6E99-902D-5CEFF2475691}"/>
              </a:ext>
            </a:extLst>
          </p:cNvPr>
          <p:cNvPicPr>
            <a:picLocks noChangeAspect="1"/>
          </p:cNvPicPr>
          <p:nvPr/>
        </p:nvPicPr>
        <p:blipFill>
          <a:blip r:embed="rId4">
            <a:alphaModFix amt="40000"/>
          </a:blip>
          <a:stretch>
            <a:fillRect/>
          </a:stretch>
        </p:blipFill>
        <p:spPr>
          <a:xfrm>
            <a:off x="8155467" y="446607"/>
            <a:ext cx="1487228" cy="309386"/>
          </a:xfrm>
          <a:prstGeom prst="rect">
            <a:avLst/>
          </a:prstGeom>
        </p:spPr>
      </p:pic>
      <p:pic>
        <p:nvPicPr>
          <p:cNvPr id="10" name="图片 9">
            <a:extLst>
              <a:ext uri="{FF2B5EF4-FFF2-40B4-BE49-F238E27FC236}">
                <a16:creationId xmlns:a16="http://schemas.microsoft.com/office/drawing/2014/main" id="{503D39AA-3707-22C5-C3BC-56CEA233137B}"/>
              </a:ext>
            </a:extLst>
          </p:cNvPr>
          <p:cNvPicPr>
            <a:picLocks noChangeAspect="1"/>
          </p:cNvPicPr>
          <p:nvPr/>
        </p:nvPicPr>
        <p:blipFill>
          <a:blip r:embed="rId5">
            <a:alphaModFix amt="40000"/>
          </a:blip>
          <a:stretch>
            <a:fillRect/>
          </a:stretch>
        </p:blipFill>
        <p:spPr>
          <a:xfrm>
            <a:off x="9984259" y="454099"/>
            <a:ext cx="1927656" cy="318140"/>
          </a:xfrm>
          <a:prstGeom prst="rect">
            <a:avLst/>
          </a:prstGeom>
        </p:spPr>
      </p:pic>
      <p:graphicFrame>
        <p:nvGraphicFramePr>
          <p:cNvPr id="2" name="表格 1">
            <a:extLst>
              <a:ext uri="{FF2B5EF4-FFF2-40B4-BE49-F238E27FC236}">
                <a16:creationId xmlns:a16="http://schemas.microsoft.com/office/drawing/2014/main" id="{A988E219-C778-4B73-94EB-BCE7C599AE90}"/>
              </a:ext>
            </a:extLst>
          </p:cNvPr>
          <p:cNvGraphicFramePr>
            <a:graphicFrameLocks noGrp="1"/>
          </p:cNvGraphicFramePr>
          <p:nvPr>
            <p:extLst>
              <p:ext uri="{D42A27DB-BD31-4B8C-83A1-F6EECF244321}">
                <p14:modId xmlns:p14="http://schemas.microsoft.com/office/powerpoint/2010/main" val="3351589363"/>
              </p:ext>
            </p:extLst>
          </p:nvPr>
        </p:nvGraphicFramePr>
        <p:xfrm>
          <a:off x="5696538" y="2321327"/>
          <a:ext cx="4917858" cy="1097280"/>
        </p:xfrm>
        <a:graphic>
          <a:graphicData uri="http://schemas.openxmlformats.org/drawingml/2006/table">
            <a:tbl>
              <a:tblPr firstRow="1" bandRow="1">
                <a:tableStyleId>{5FD0F851-EC5A-4D38-B0AD-8093EC10F338}</a:tableStyleId>
              </a:tblPr>
              <a:tblGrid>
                <a:gridCol w="1639286">
                  <a:extLst>
                    <a:ext uri="{9D8B030D-6E8A-4147-A177-3AD203B41FA5}">
                      <a16:colId xmlns:a16="http://schemas.microsoft.com/office/drawing/2014/main" val="109621562"/>
                    </a:ext>
                  </a:extLst>
                </a:gridCol>
                <a:gridCol w="1639286">
                  <a:extLst>
                    <a:ext uri="{9D8B030D-6E8A-4147-A177-3AD203B41FA5}">
                      <a16:colId xmlns:a16="http://schemas.microsoft.com/office/drawing/2014/main" val="2601192079"/>
                    </a:ext>
                  </a:extLst>
                </a:gridCol>
                <a:gridCol w="1639286">
                  <a:extLst>
                    <a:ext uri="{9D8B030D-6E8A-4147-A177-3AD203B41FA5}">
                      <a16:colId xmlns:a16="http://schemas.microsoft.com/office/drawing/2014/main" val="2600872252"/>
                    </a:ext>
                  </a:extLst>
                </a:gridCol>
              </a:tblGrid>
              <a:tr h="339331">
                <a:tc>
                  <a:txBody>
                    <a:bodyPr/>
                    <a:lstStyle/>
                    <a:p>
                      <a:r>
                        <a:rPr lang="zh-CN" altLang="en-US" dirty="0"/>
                        <a:t>锁类型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“读锁”</a:t>
                      </a:r>
                    </a:p>
                  </a:txBody>
                  <a:tcPr/>
                </a:tc>
                <a:tc>
                  <a:txBody>
                    <a:bodyPr/>
                    <a:lstStyle/>
                    <a:p>
                      <a:r>
                        <a:rPr lang="zh-CN" altLang="en-US" b="0" dirty="0"/>
                        <a:t>写锁</a:t>
                      </a:r>
                    </a:p>
                  </a:txBody>
                  <a:tcPr/>
                </a:tc>
                <a:extLst>
                  <a:ext uri="{0D108BD9-81ED-4DB2-BD59-A6C34878D82A}">
                    <a16:rowId xmlns:a16="http://schemas.microsoft.com/office/drawing/2014/main" val="4122308466"/>
                  </a:ext>
                </a:extLst>
              </a:tr>
              <a:tr h="339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t>“读锁”</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904477010"/>
                  </a:ext>
                </a:extLst>
              </a:tr>
              <a:tr h="339331">
                <a:tc>
                  <a:txBody>
                    <a:bodyPr/>
                    <a:lstStyle/>
                    <a:p>
                      <a:r>
                        <a:rPr lang="zh-CN" altLang="en-US" dirty="0"/>
                        <a:t>写锁</a:t>
                      </a:r>
                    </a:p>
                  </a:txBody>
                  <a:tcP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655727322"/>
                  </a:ext>
                </a:extLst>
              </a:tr>
            </a:tbl>
          </a:graphicData>
        </a:graphic>
      </p:graphicFrame>
      <p:pic>
        <p:nvPicPr>
          <p:cNvPr id="11" name="图形 10" descr="复选标记">
            <a:extLst>
              <a:ext uri="{FF2B5EF4-FFF2-40B4-BE49-F238E27FC236}">
                <a16:creationId xmlns:a16="http://schemas.microsoft.com/office/drawing/2014/main" id="{F2A05765-DE52-455B-994E-81EBCCFBDE3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17704" y="2708694"/>
            <a:ext cx="322545" cy="322545"/>
          </a:xfrm>
          <a:prstGeom prst="rect">
            <a:avLst/>
          </a:prstGeom>
        </p:spPr>
      </p:pic>
      <p:pic>
        <p:nvPicPr>
          <p:cNvPr id="14" name="图形 13" descr="关闭">
            <a:extLst>
              <a:ext uri="{FF2B5EF4-FFF2-40B4-BE49-F238E27FC236}">
                <a16:creationId xmlns:a16="http://schemas.microsoft.com/office/drawing/2014/main" id="{592F78BD-D2AC-44F8-978A-96DCD31F37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2296" y="3066523"/>
            <a:ext cx="323372" cy="323372"/>
          </a:xfrm>
          <a:prstGeom prst="rect">
            <a:avLst/>
          </a:prstGeom>
        </p:spPr>
      </p:pic>
      <p:pic>
        <p:nvPicPr>
          <p:cNvPr id="16" name="图形 15" descr="复选标记">
            <a:extLst>
              <a:ext uri="{FF2B5EF4-FFF2-40B4-BE49-F238E27FC236}">
                <a16:creationId xmlns:a16="http://schemas.microsoft.com/office/drawing/2014/main" id="{2491E1E3-E98F-4EC0-9663-16A1CF706F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22296" y="2715266"/>
            <a:ext cx="322545" cy="322545"/>
          </a:xfrm>
          <a:prstGeom prst="rect">
            <a:avLst/>
          </a:prstGeom>
        </p:spPr>
      </p:pic>
      <p:pic>
        <p:nvPicPr>
          <p:cNvPr id="17" name="图形 16" descr="复选标记">
            <a:extLst>
              <a:ext uri="{FF2B5EF4-FFF2-40B4-BE49-F238E27FC236}">
                <a16:creationId xmlns:a16="http://schemas.microsoft.com/office/drawing/2014/main" id="{461597C5-498C-4E04-BD50-494A796FFE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17704" y="3063650"/>
            <a:ext cx="322545" cy="322545"/>
          </a:xfrm>
          <a:prstGeom prst="rect">
            <a:avLst/>
          </a:prstGeom>
        </p:spPr>
      </p:pic>
      <p:graphicFrame>
        <p:nvGraphicFramePr>
          <p:cNvPr id="6" name="表格 5">
            <a:extLst>
              <a:ext uri="{FF2B5EF4-FFF2-40B4-BE49-F238E27FC236}">
                <a16:creationId xmlns:a16="http://schemas.microsoft.com/office/drawing/2014/main" id="{735B2826-DABE-4C49-9F94-6C6995E35FFD}"/>
              </a:ext>
            </a:extLst>
          </p:cNvPr>
          <p:cNvGraphicFramePr>
            <a:graphicFrameLocks noGrp="1"/>
          </p:cNvGraphicFramePr>
          <p:nvPr>
            <p:extLst>
              <p:ext uri="{D42A27DB-BD31-4B8C-83A1-F6EECF244321}">
                <p14:modId xmlns:p14="http://schemas.microsoft.com/office/powerpoint/2010/main" val="2444354572"/>
              </p:ext>
            </p:extLst>
          </p:nvPr>
        </p:nvGraphicFramePr>
        <p:xfrm>
          <a:off x="5696538" y="4123093"/>
          <a:ext cx="3641616" cy="1828800"/>
        </p:xfrm>
        <a:graphic>
          <a:graphicData uri="http://schemas.openxmlformats.org/drawingml/2006/table">
            <a:tbl>
              <a:tblPr firstRow="1" bandRow="1">
                <a:tableStyleId>{5940675A-B579-460E-94D1-54222C63F5DA}</a:tableStyleId>
              </a:tblPr>
              <a:tblGrid>
                <a:gridCol w="1213872">
                  <a:extLst>
                    <a:ext uri="{9D8B030D-6E8A-4147-A177-3AD203B41FA5}">
                      <a16:colId xmlns:a16="http://schemas.microsoft.com/office/drawing/2014/main" val="1483002470"/>
                    </a:ext>
                  </a:extLst>
                </a:gridCol>
                <a:gridCol w="1213872">
                  <a:extLst>
                    <a:ext uri="{9D8B030D-6E8A-4147-A177-3AD203B41FA5}">
                      <a16:colId xmlns:a16="http://schemas.microsoft.com/office/drawing/2014/main" val="3573551491"/>
                    </a:ext>
                  </a:extLst>
                </a:gridCol>
                <a:gridCol w="1213872">
                  <a:extLst>
                    <a:ext uri="{9D8B030D-6E8A-4147-A177-3AD203B41FA5}">
                      <a16:colId xmlns:a16="http://schemas.microsoft.com/office/drawing/2014/main" val="3911407009"/>
                    </a:ext>
                  </a:extLst>
                </a:gridCol>
              </a:tblGrid>
              <a:tr h="347794">
                <a:tc>
                  <a:txBody>
                    <a:bodyPr/>
                    <a:lstStyle/>
                    <a:p>
                      <a:r>
                        <a:rPr lang="en-US" altLang="zh-CN" dirty="0"/>
                        <a:t>Key</a:t>
                      </a:r>
                      <a:endParaRPr lang="zh-CN" altLang="en-US" dirty="0"/>
                    </a:p>
                  </a:txBody>
                  <a:tcPr/>
                </a:tc>
                <a:tc>
                  <a:txBody>
                    <a:bodyPr/>
                    <a:lstStyle/>
                    <a:p>
                      <a:r>
                        <a:rPr lang="en-US" altLang="zh-CN" dirty="0"/>
                        <a:t>Value</a:t>
                      </a:r>
                      <a:endParaRPr lang="zh-CN" altLang="en-US" dirty="0"/>
                    </a:p>
                  </a:txBody>
                  <a:tcPr/>
                </a:tc>
                <a:tc>
                  <a:txBody>
                    <a:bodyPr/>
                    <a:lstStyle/>
                    <a:p>
                      <a:r>
                        <a:rPr lang="en-US" altLang="zh-CN" dirty="0"/>
                        <a:t>Version</a:t>
                      </a:r>
                      <a:endParaRPr lang="zh-CN" altLang="en-US" dirty="0"/>
                    </a:p>
                  </a:txBody>
                  <a:tcPr/>
                </a:tc>
                <a:extLst>
                  <a:ext uri="{0D108BD9-81ED-4DB2-BD59-A6C34878D82A}">
                    <a16:rowId xmlns:a16="http://schemas.microsoft.com/office/drawing/2014/main" val="1886924773"/>
                  </a:ext>
                </a:extLst>
              </a:tr>
              <a:tr h="347794">
                <a:tc>
                  <a:txBody>
                    <a:bodyPr/>
                    <a:lstStyle/>
                    <a:p>
                      <a:r>
                        <a:rPr lang="en-US" altLang="zh-CN" dirty="0"/>
                        <a:t>1</a:t>
                      </a:r>
                      <a:endParaRPr lang="zh-CN" altLang="en-US" dirty="0"/>
                    </a:p>
                  </a:txBody>
                  <a:tcPr/>
                </a:tc>
                <a:tc>
                  <a:txBody>
                    <a:bodyPr/>
                    <a:lstStyle/>
                    <a:p>
                      <a:r>
                        <a:rPr lang="en-US" altLang="zh-CN" dirty="0"/>
                        <a:t>Emily</a:t>
                      </a:r>
                      <a:endParaRPr lang="zh-CN" altLang="en-US" dirty="0"/>
                    </a:p>
                  </a:txBody>
                  <a:tcPr/>
                </a:tc>
                <a:tc>
                  <a:txBody>
                    <a:bodyPr/>
                    <a:lstStyle/>
                    <a:p>
                      <a:r>
                        <a:rPr lang="en-US" altLang="zh-CN" dirty="0"/>
                        <a:t>3</a:t>
                      </a:r>
                      <a:endParaRPr lang="zh-CN" altLang="en-US" dirty="0"/>
                    </a:p>
                  </a:txBody>
                  <a:tcPr/>
                </a:tc>
                <a:extLst>
                  <a:ext uri="{0D108BD9-81ED-4DB2-BD59-A6C34878D82A}">
                    <a16:rowId xmlns:a16="http://schemas.microsoft.com/office/drawing/2014/main" val="631409950"/>
                  </a:ext>
                </a:extLst>
              </a:tr>
              <a:tr h="347794">
                <a:tc>
                  <a:txBody>
                    <a:bodyPr/>
                    <a:lstStyle/>
                    <a:p>
                      <a:r>
                        <a:rPr lang="en-US" altLang="zh-CN" dirty="0"/>
                        <a:t>1</a:t>
                      </a:r>
                      <a:endParaRPr lang="zh-CN" altLang="en-US" dirty="0"/>
                    </a:p>
                  </a:txBody>
                  <a:tcPr/>
                </a:tc>
                <a:tc>
                  <a:txBody>
                    <a:bodyPr/>
                    <a:lstStyle/>
                    <a:p>
                      <a:r>
                        <a:rPr lang="en-US" altLang="zh-CN" dirty="0"/>
                        <a:t>Jack</a:t>
                      </a:r>
                      <a:endParaRPr lang="zh-CN" altLang="en-US" dirty="0"/>
                    </a:p>
                  </a:txBody>
                  <a:tcPr/>
                </a:tc>
                <a:tc>
                  <a:txBody>
                    <a:bodyPr/>
                    <a:lstStyle/>
                    <a:p>
                      <a:r>
                        <a:rPr lang="en-US" altLang="zh-CN" dirty="0"/>
                        <a:t>2</a:t>
                      </a:r>
                      <a:endParaRPr lang="zh-CN" altLang="en-US" dirty="0"/>
                    </a:p>
                  </a:txBody>
                  <a:tcPr/>
                </a:tc>
                <a:extLst>
                  <a:ext uri="{0D108BD9-81ED-4DB2-BD59-A6C34878D82A}">
                    <a16:rowId xmlns:a16="http://schemas.microsoft.com/office/drawing/2014/main" val="2940320236"/>
                  </a:ext>
                </a:extLst>
              </a:tr>
              <a:tr h="347794">
                <a:tc>
                  <a:txBody>
                    <a:bodyPr/>
                    <a:lstStyle/>
                    <a:p>
                      <a:r>
                        <a:rPr lang="en-US" altLang="zh-CN" dirty="0"/>
                        <a:t>1</a:t>
                      </a:r>
                      <a:endParaRPr lang="zh-CN" altLang="en-US" dirty="0"/>
                    </a:p>
                  </a:txBody>
                  <a:tcPr/>
                </a:tc>
                <a:tc>
                  <a:txBody>
                    <a:bodyPr/>
                    <a:lstStyle/>
                    <a:p>
                      <a:r>
                        <a:rPr lang="en-US" altLang="zh-CN" dirty="0"/>
                        <a:t>Tom</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1916720681"/>
                  </a:ext>
                </a:extLst>
              </a:tr>
              <a:tr h="347794">
                <a:tc>
                  <a:txBody>
                    <a:bodyPr/>
                    <a:lstStyle/>
                    <a:p>
                      <a:r>
                        <a:rPr lang="en-US" altLang="zh-CN" dirty="0"/>
                        <a:t>2</a:t>
                      </a:r>
                      <a:endParaRPr lang="zh-CN" altLang="en-US" dirty="0"/>
                    </a:p>
                  </a:txBody>
                  <a:tcPr/>
                </a:tc>
                <a:tc>
                  <a:txBody>
                    <a:bodyPr/>
                    <a:lstStyle/>
                    <a:p>
                      <a:r>
                        <a:rPr lang="en-US" altLang="zh-CN" dirty="0"/>
                        <a:t>Bob</a:t>
                      </a:r>
                      <a:endParaRPr lang="zh-CN" altLang="en-US" dirty="0"/>
                    </a:p>
                  </a:txBody>
                  <a:tcPr/>
                </a:tc>
                <a:tc>
                  <a:txBody>
                    <a:bodyPr/>
                    <a:lstStyle/>
                    <a:p>
                      <a:r>
                        <a:rPr lang="en-US" altLang="zh-CN" dirty="0"/>
                        <a:t>1</a:t>
                      </a:r>
                      <a:endParaRPr lang="zh-CN" altLang="en-US" dirty="0"/>
                    </a:p>
                  </a:txBody>
                  <a:tcPr/>
                </a:tc>
                <a:extLst>
                  <a:ext uri="{0D108BD9-81ED-4DB2-BD59-A6C34878D82A}">
                    <a16:rowId xmlns:a16="http://schemas.microsoft.com/office/drawing/2014/main" val="4289936323"/>
                  </a:ext>
                </a:extLst>
              </a:tr>
            </a:tbl>
          </a:graphicData>
        </a:graphic>
      </p:graphicFrame>
      <p:cxnSp>
        <p:nvCxnSpPr>
          <p:cNvPr id="18" name="连接符: 肘形 17">
            <a:extLst>
              <a:ext uri="{FF2B5EF4-FFF2-40B4-BE49-F238E27FC236}">
                <a16:creationId xmlns:a16="http://schemas.microsoft.com/office/drawing/2014/main" id="{3BC05D2C-73D4-4A56-9F1E-FA17244BF45B}"/>
              </a:ext>
            </a:extLst>
          </p:cNvPr>
          <p:cNvCxnSpPr/>
          <p:nvPr/>
        </p:nvCxnSpPr>
        <p:spPr>
          <a:xfrm>
            <a:off x="4504156" y="4905827"/>
            <a:ext cx="995819" cy="1597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B545D7E4-D5B8-44E1-9C41-3E1624D7E107}"/>
              </a:ext>
            </a:extLst>
          </p:cNvPr>
          <p:cNvCxnSpPr/>
          <p:nvPr/>
        </p:nvCxnSpPr>
        <p:spPr>
          <a:xfrm rot="10800000" flipV="1">
            <a:off x="9544833" y="4440476"/>
            <a:ext cx="951978" cy="19607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5D94DD75-2143-462E-A732-A84D5C76C21F}"/>
              </a:ext>
            </a:extLst>
          </p:cNvPr>
          <p:cNvSpPr txBox="1"/>
          <p:nvPr/>
        </p:nvSpPr>
        <p:spPr>
          <a:xfrm>
            <a:off x="3721071" y="4703464"/>
            <a:ext cx="684803" cy="369332"/>
          </a:xfrm>
          <a:prstGeom prst="rect">
            <a:avLst/>
          </a:prstGeom>
          <a:noFill/>
        </p:spPr>
        <p:txBody>
          <a:bodyPr wrap="none" rtlCol="0">
            <a:spAutoFit/>
          </a:bodyPr>
          <a:lstStyle/>
          <a:p>
            <a:r>
              <a:rPr lang="en-US" altLang="zh-CN" dirty="0"/>
              <a:t>Read</a:t>
            </a:r>
            <a:endParaRPr lang="zh-CN" altLang="en-US" dirty="0"/>
          </a:p>
        </p:txBody>
      </p:sp>
      <p:sp>
        <p:nvSpPr>
          <p:cNvPr id="22" name="文本框 21">
            <a:extLst>
              <a:ext uri="{FF2B5EF4-FFF2-40B4-BE49-F238E27FC236}">
                <a16:creationId xmlns:a16="http://schemas.microsoft.com/office/drawing/2014/main" id="{54D809DE-5CEB-4FDD-A4F0-6A0DDF7740AE}"/>
              </a:ext>
            </a:extLst>
          </p:cNvPr>
          <p:cNvSpPr txBox="1"/>
          <p:nvPr/>
        </p:nvSpPr>
        <p:spPr>
          <a:xfrm>
            <a:off x="10605685" y="4233783"/>
            <a:ext cx="912429" cy="369332"/>
          </a:xfrm>
          <a:prstGeom prst="rect">
            <a:avLst/>
          </a:prstGeom>
          <a:noFill/>
        </p:spPr>
        <p:txBody>
          <a:bodyPr wrap="none" rtlCol="0">
            <a:spAutoFit/>
          </a:bodyPr>
          <a:lstStyle/>
          <a:p>
            <a:r>
              <a:rPr lang="en-US" altLang="zh-CN" dirty="0"/>
              <a:t>Update</a:t>
            </a:r>
            <a:endParaRPr lang="zh-CN" altLang="en-US" dirty="0"/>
          </a:p>
        </p:txBody>
      </p:sp>
    </p:spTree>
    <p:extLst>
      <p:ext uri="{BB962C8B-B14F-4D97-AF65-F5344CB8AC3E}">
        <p14:creationId xmlns:p14="http://schemas.microsoft.com/office/powerpoint/2010/main" val="24650137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TotalTime>
  <Words>3932</Words>
  <Application>Microsoft Office PowerPoint</Application>
  <PresentationFormat>宽屏</PresentationFormat>
  <Paragraphs>415</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Microsoft YaHei Light</vt:lpstr>
      <vt:lpstr>TencentSans W7</vt:lpstr>
      <vt:lpstr>等线</vt:lpstr>
      <vt:lpstr>等线 Light</vt:lpstr>
      <vt:lpstr>思源黑体 Medium</vt:lpstr>
      <vt:lpstr>Microsoft YaHei</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T194663</dc:creator>
  <cp:lastModifiedBy>Chen, Yuxing</cp:lastModifiedBy>
  <cp:revision>45</cp:revision>
  <dcterms:created xsi:type="dcterms:W3CDTF">2022-05-05T07:39:31Z</dcterms:created>
  <dcterms:modified xsi:type="dcterms:W3CDTF">2022-05-25T01:52:04Z</dcterms:modified>
</cp:coreProperties>
</file>