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86" r:id="rId2"/>
    <p:sldId id="287" r:id="rId3"/>
    <p:sldId id="316" r:id="rId4"/>
    <p:sldId id="357" r:id="rId5"/>
    <p:sldId id="322" r:id="rId6"/>
    <p:sldId id="293" r:id="rId7"/>
    <p:sldId id="292" r:id="rId8"/>
    <p:sldId id="317" r:id="rId9"/>
    <p:sldId id="294" r:id="rId10"/>
    <p:sldId id="288" r:id="rId11"/>
    <p:sldId id="290" r:id="rId12"/>
    <p:sldId id="318" r:id="rId13"/>
    <p:sldId id="311" r:id="rId14"/>
    <p:sldId id="304" r:id="rId15"/>
    <p:sldId id="289" r:id="rId16"/>
    <p:sldId id="298" r:id="rId17"/>
    <p:sldId id="301" r:id="rId18"/>
    <p:sldId id="297" r:id="rId19"/>
    <p:sldId id="302" r:id="rId20"/>
    <p:sldId id="305" r:id="rId21"/>
    <p:sldId id="306" r:id="rId22"/>
    <p:sldId id="307" r:id="rId23"/>
    <p:sldId id="308" r:id="rId24"/>
    <p:sldId id="309" r:id="rId25"/>
    <p:sldId id="310" r:id="rId26"/>
    <p:sldId id="321" r:id="rId27"/>
    <p:sldId id="358" r:id="rId28"/>
    <p:sldId id="319" r:id="rId29"/>
    <p:sldId id="299" r:id="rId30"/>
    <p:sldId id="323" r:id="rId31"/>
    <p:sldId id="300" r:id="rId32"/>
    <p:sldId id="320" r:id="rId33"/>
    <p:sldId id="355" r:id="rId34"/>
    <p:sldId id="313" r:id="rId35"/>
    <p:sldId id="312" r:id="rId36"/>
    <p:sldId id="314" r:id="rId37"/>
  </p:sldIdLst>
  <p:sldSz cx="18288000" cy="10293350"/>
  <p:notesSz cx="18288000" cy="1029335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D9"/>
    <a:srgbClr val="0026A1"/>
    <a:srgbClr val="D91683"/>
    <a:srgbClr val="3DEDFF"/>
    <a:srgbClr val="D9C016"/>
    <a:srgbClr val="D99916"/>
    <a:srgbClr val="3CEDFF"/>
    <a:srgbClr val="D99200"/>
    <a:srgbClr val="DE9537"/>
    <a:srgbClr val="00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4" autoAdjust="0"/>
    <p:restoredTop sz="63847" autoAdjust="0"/>
  </p:normalViewPr>
  <p:slideViewPr>
    <p:cSldViewPr>
      <p:cViewPr varScale="1">
        <p:scale>
          <a:sx n="43" d="100"/>
          <a:sy n="43" d="100"/>
        </p:scale>
        <p:origin x="756" y="48"/>
      </p:cViewPr>
      <p:guideLst>
        <p:guide orient="horz" pos="280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B454C-36B4-8945-8859-0BB60974DD67}" type="datetimeFigureOut">
              <a:rPr kumimoji="1" lang="zh-CN" altLang="en-US" smtClean="0"/>
              <a:t>2022/8/31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7463"/>
            <a:ext cx="6172200" cy="3473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828800" y="4953000"/>
            <a:ext cx="14630400" cy="40544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7741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0358438" y="977741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D23A-82AE-FB41-9EAA-C95AF8545D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01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37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CD23A-82AE-FB41-9EAA-C95AF8545DC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076" y="3190938"/>
            <a:ext cx="15550198" cy="2161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4152" y="5764276"/>
            <a:ext cx="12806045" cy="2573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bg1"/>
                </a:solidFill>
                <a:latin typeface="WenQuanYi Micro Hei Mono"/>
                <a:cs typeface="WenQuanYi Micro Hei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91047" cy="10288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bg1"/>
                </a:solidFill>
                <a:latin typeface="WenQuanYi Micro Hei Mono"/>
                <a:cs typeface="WenQuanYi Micro Hei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717" y="2367470"/>
            <a:ext cx="7958042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1590" y="2367470"/>
            <a:ext cx="7958042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91047" cy="10288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25140" y="2665475"/>
            <a:ext cx="10450067" cy="4287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50919" y="7388390"/>
            <a:ext cx="12170664" cy="2114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chemeClr val="bg1"/>
                </a:solidFill>
                <a:latin typeface="WenQuanYi Micro Hei Mono"/>
                <a:cs typeface="WenQuanYi Micro Hei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798200" y="1372447"/>
            <a:ext cx="14698800" cy="385798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798200" y="5343897"/>
            <a:ext cx="14698800" cy="220996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spc="200">
                <a:uFillTx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2022/8/31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91047" cy="10288523"/>
          </a:xfrm>
          <a:prstGeom prst="rect">
            <a:avLst/>
          </a:prstGeom>
          <a:gradFill>
            <a:gsLst>
              <a:gs pos="0">
                <a:srgbClr val="0052D9"/>
              </a:gs>
              <a:gs pos="99000">
                <a:srgbClr val="0026A1"/>
              </a:gs>
            </a:gsLst>
            <a:lin ang="270000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6922" y="5428869"/>
            <a:ext cx="3540505" cy="1042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chemeClr val="bg1"/>
                </a:solidFill>
                <a:latin typeface="WenQuanYi Micro Hei Mono"/>
                <a:cs typeface="WenQuanYi Micro Hei Mon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717" y="2367470"/>
            <a:ext cx="16464915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0079" y="9572816"/>
            <a:ext cx="5854192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717" y="9572816"/>
            <a:ext cx="420770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1933" y="9572816"/>
            <a:ext cx="420770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epsen.io/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hyperlink" Target="https://github.com/jepsen-i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6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047" y="7929006"/>
            <a:ext cx="2160000" cy="21600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3025140" y="2665475"/>
            <a:ext cx="10450067" cy="4287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5747" y="3452854"/>
            <a:ext cx="1006030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7500" b="1" spc="395" dirty="0"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数据库事务一致性检测</a:t>
            </a:r>
            <a:endParaRPr sz="75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4167" y="5100066"/>
            <a:ext cx="11059666" cy="1129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500" spc="37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C</a:t>
            </a:r>
            <a:r>
              <a:rPr lang="en-US" altLang="zh-CN" sz="2500" spc="37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onsistency Checking for Transactional Database</a:t>
            </a:r>
            <a:endParaRPr sz="25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7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  <a:p>
            <a:pPr marL="23495" algn="ctr">
              <a:lnSpc>
                <a:spcPct val="100000"/>
              </a:lnSpc>
            </a:pPr>
            <a:r>
              <a:rPr lang="zh-CN" altLang="en-US" sz="2000" spc="19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腾讯云数据库高级工程师 </a:t>
            </a:r>
            <a:r>
              <a:rPr lang="en-US" sz="2000" spc="19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Axingguchen-</a:t>
            </a:r>
            <a:r>
              <a:rPr lang="zh-CN" altLang="en-US" sz="2000" spc="19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陈育兴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5746" y="5012182"/>
            <a:ext cx="9988488" cy="584200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>
              <a:solidFill>
                <a:schemeClr val="lt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79495" y="7432840"/>
            <a:ext cx="12170664" cy="2114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 descr="logos(1)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9470" y="1936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20426" y="2609427"/>
            <a:ext cx="12133899" cy="442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用户层面：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怎么针对自己的业务选择一个隔离级别，怎么去理解这些（新）隔离级别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哪些异常允许，哪些不允许？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2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数据库申明的隔离级别达不到标准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Oracle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申明支持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Serializable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级别，但此级别存在写偏序（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Write Skew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3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弱隔离级别下的异常可能性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PostgreSQL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的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级别不存在幻读（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Phantom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），存在写偏序（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Write Skew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SQL Server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的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级别不存在写偏序（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Write Skew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），但存在幻读（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Phantom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5059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动机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- Motivation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675" y="2555875"/>
            <a:ext cx="13495655" cy="5469255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26714" y="3952468"/>
            <a:ext cx="1144714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厂商层面：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数据库版本迭代，回归测试用例不完整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PostgreSQL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的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9.1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版本到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12.3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版本在可串行级别下存在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G2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异常（写偏序）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2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研发新型事务数据库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可能因为设计缺陷，程序的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bugs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导致一些异常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38506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动机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- Motivation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420" y="3427688"/>
            <a:ext cx="12821159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0" y="4286721"/>
            <a:ext cx="3429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b="1" spc="390" dirty="0"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解决方案</a:t>
            </a:r>
            <a:endParaRPr sz="6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75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26714" y="3647668"/>
            <a:ext cx="11447145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Jepsen/Elle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事务一致性测试框架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1.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测试隔离级别存在的异常，理解当前级别的水平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2.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验证隔离级别是否达到要求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3.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测试结果可解释，可溯源，可复现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42"/>
            <a:ext cx="2895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方案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- Solution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420" y="3046688"/>
            <a:ext cx="12821159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object 3"/>
          <p:cNvSpPr txBox="1"/>
          <p:nvPr/>
        </p:nvSpPr>
        <p:spPr>
          <a:xfrm>
            <a:off x="152400" y="9223418"/>
            <a:ext cx="11447145" cy="88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Reference:</a:t>
            </a:r>
            <a:r>
              <a:rPr lang="zh-CN" alt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 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Peter Alvaro, Kyle Kingsbury: Elle: Inferring Isolation Anomalies from Experimental Observations. Proc. VLDB Endow. 14(3): 268-280 (2020)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</p:txBody>
      </p:sp>
      <p:pic>
        <p:nvPicPr>
          <p:cNvPr id="4" name="图片 3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6714" y="4028668"/>
            <a:ext cx="11447145" cy="2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最简单（严格）的一致性定义，不存在任何数据异常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如何判断发生了数据异常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读了未提交的写？ 一个事务两次读到了不一样的值？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42"/>
            <a:ext cx="2895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什么是数据异常？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420" y="3427688"/>
            <a:ext cx="12821159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352800" y="2894288"/>
                <a:ext cx="11447145" cy="51009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zh-CN" sz="2400" spc="45" dirty="0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Adya model</a:t>
                </a: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zh-CN" sz="2400" spc="45" dirty="0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	Objects = {x, y, z, …}</a:t>
                </a: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zh-CN" sz="2400" spc="45" dirty="0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	Operations = {R, W, C, A, …}   // Read, Write, Commit, Abort</a:t>
                </a: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zh-CN" sz="2400" spc="45" dirty="0">
                  <a:solidFill>
                    <a:srgbClr val="FFFFFF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endParaRP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zh-CN" sz="2400" spc="45" dirty="0" err="1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Adya</a:t>
                </a:r>
                <a:r>
                  <a:rPr lang="en-US" altLang="zh-CN" sz="2400" spc="45" dirty="0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 history</a:t>
                </a: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zh-CN" sz="2400" spc="45" dirty="0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	A set of transactions operating on  objects in some orders.</a:t>
                </a: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zh-CN" sz="2400" spc="45" dirty="0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	A schedule is a prefix of a history</a:t>
                </a: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r>
                  <a:rPr lang="en-US" altLang="zh-CN" sz="2400" spc="45" dirty="0">
                    <a:solidFill>
                      <a:srgbClr val="FFFFFF"/>
                    </a:solidFill>
                    <a:latin typeface="思源黑体 CN Normal" panose="020B0400000000000000" charset="-122"/>
                    <a:ea typeface="思源黑体 CN Normal" panose="020B0400000000000000" charset="-122"/>
                    <a:cs typeface="思源黑体 CN Normal" panose="020B0400000000000000" charset="-122"/>
                  </a:rPr>
                  <a:t>	Write Skew Schedule example: </a:t>
                </a:r>
                <a14:m>
                  <m:oMath xmlns:m="http://schemas.openxmlformats.org/officeDocument/2006/math">
                    <m:r>
                      <a:rPr lang="en-US" altLang="zh-CN" sz="2400" b="0" i="1" spc="4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思源黑体 CN Normal" panose="020B0400000000000000" charset="-122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pc="4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pc="4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pc="4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sz="24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zh-CN" sz="24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 spc="45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思源黑体 CN Normal" panose="020B0400000000000000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pc="45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思源黑体 CN Normal" panose="020B0400000000000000" charset="-122"/>
                                <a:cs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 spc="45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pc="45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思源黑体 CN Normal" panose="020B0400000000000000" charset="-122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pc="45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思源黑体 CN Normal" panose="020B0400000000000000" charset="-122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spc="45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思源黑体 CN Normal" panose="020B0400000000000000" charset="-122"/>
                                    <a:cs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2400" b="0" i="1" spc="45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思源黑体 CN Normal" panose="020B0400000000000000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spc="45" dirty="0">
                  <a:solidFill>
                    <a:srgbClr val="FFFFFF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endParaRPr>
              </a:p>
              <a:p>
                <a:pPr marL="12700" marR="5080" algn="just">
                  <a:lnSpc>
                    <a:spcPct val="150000"/>
                  </a:lnSpc>
                  <a:spcBef>
                    <a:spcPts val="100"/>
                  </a:spcBef>
                </a:pPr>
                <a:endParaRPr lang="en-US" altLang="zh-CN" sz="2400" spc="45" dirty="0">
                  <a:solidFill>
                    <a:srgbClr val="FFFFFF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黑体 CN Normal" panose="020B0400000000000000" charset="-122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894288"/>
                <a:ext cx="11447145" cy="5100955"/>
              </a:xfrm>
              <a:prstGeom prst="rect">
                <a:avLst/>
              </a:prstGeom>
              <a:blipFill rotWithShape="1">
                <a:blip r:embed="rId3"/>
                <a:stretch>
                  <a:fillRect t="-1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34791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A</a:t>
            </a:r>
            <a:r>
              <a:rPr lang="en-US" altLang="zh-CN" sz="2800" spc="-5" dirty="0" err="1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dya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 </a:t>
            </a: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模型判断异常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675" y="2818130"/>
            <a:ext cx="13339445" cy="478028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object 3"/>
          <p:cNvSpPr txBox="1"/>
          <p:nvPr/>
        </p:nvSpPr>
        <p:spPr>
          <a:xfrm>
            <a:off x="152400" y="9223418"/>
            <a:ext cx="114471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Refenrece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:</a:t>
            </a:r>
            <a:r>
              <a:rPr lang="zh-CN" alt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 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Atul </a:t>
            </a: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Adya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, Barbara </a:t>
            </a: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Liskov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, Patrick E. O'Neil: Generalized Isolation Level Definitions. ICDE 2000: 67-78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" y="-3492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pc="4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enQuanYi Micro Hei Mon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0" y="3199088"/>
            <a:ext cx="11447145" cy="548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Conflict graph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nodes: transaction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edges: conflict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Conflict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Write-Write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Wingdings" panose="05000000000000000000" pitchFamily="2" charset="2"/>
              </a:rPr>
              <a:t>: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Wingdings" panose="05000000000000000000" pitchFamily="2" charset="2"/>
              </a:rPr>
              <a:t>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Wingdings" panose="05000000000000000000" pitchFamily="2" charset="2"/>
              </a:rPr>
              <a:t>(WW)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写写冲突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927100" marR="5080" lvl="2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Write-Read: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Wingdings" panose="05000000000000000000" pitchFamily="2" charset="2"/>
              </a:rPr>
              <a:t>(WR)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写读冲突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927100" marR="5080" lvl="2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Read-Write: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Wingdings" panose="05000000000000000000" pitchFamily="2" charset="2"/>
              </a:rPr>
              <a:t> (RW)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读写冲突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spc="45" dirty="0">
                <a:solidFill>
                  <a:schemeClr val="bg1">
                    <a:lumMod val="9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判断标准：</a:t>
            </a:r>
            <a:r>
              <a:rPr lang="en-US" altLang="zh-CN" sz="2400" b="1" spc="45" dirty="0">
                <a:solidFill>
                  <a:schemeClr val="bg1">
                    <a:lumMod val="9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Cycle graph =&gt; </a:t>
            </a:r>
            <a:r>
              <a:rPr lang="zh-CN" altLang="en-US" sz="2400" b="1" spc="45" dirty="0">
                <a:solidFill>
                  <a:schemeClr val="bg1">
                    <a:lumMod val="9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数据异常</a:t>
            </a:r>
            <a:endParaRPr lang="en-US" altLang="zh-CN" sz="2400" b="1" spc="45" dirty="0">
              <a:solidFill>
                <a:schemeClr val="bg1">
                  <a:lumMod val="9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endParaRPr lang="en-US" altLang="zh-CN" sz="20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0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08749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A</a:t>
            </a:r>
            <a:r>
              <a:rPr lang="en-US" altLang="zh-CN" sz="2800" spc="-5" dirty="0" err="1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dya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 </a:t>
            </a: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模型判断异常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675" y="3046730"/>
            <a:ext cx="13873480" cy="505206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08259" y="6537081"/>
                <a:ext cx="716089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spc="45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WenQuanYi Micro Hei Mono"/>
                  </a:rPr>
                  <a:t>Write Skew Schedule example: </a:t>
                </a:r>
                <a14:m>
                  <m:oMath xmlns:m="http://schemas.openxmlformats.org/officeDocument/2006/math"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WenQuanYi Micro Hei Mono"/>
                      </a:rPr>
                      <m:t>𝑆</m:t>
                    </m:r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WenQuanYi Micro Hei Mono"/>
                      </a:rPr>
                      <m:t>=</m:t>
                    </m:r>
                    <m:sSub>
                      <m:sSubPr>
                        <m:ctrlP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  <m:sSub>
                      <m:sSubPr>
                        <m:ctrlP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  <m:sSub>
                      <m:sSubPr>
                        <m:ctrlPr>
                          <a:rPr lang="en-US" altLang="zh-CN" sz="200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 spc="45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spc="45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pc="45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pc="45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pc="45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spc="45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spc="45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pc="4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 i="1" spc="45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spc="45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i="1" spc="45" dirty="0">
                  <a:solidFill>
                    <a:srgbClr val="FFFFFF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WenQuanYi Micro Hei Mono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59" y="6537081"/>
                <a:ext cx="7160895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7" t="-98" r="7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流程图: 接点 9"/>
          <p:cNvSpPr/>
          <p:nvPr/>
        </p:nvSpPr>
        <p:spPr>
          <a:xfrm>
            <a:off x="11804359" y="3380747"/>
            <a:ext cx="457200" cy="457200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T1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流程图: 接点 10"/>
          <p:cNvSpPr/>
          <p:nvPr/>
        </p:nvSpPr>
        <p:spPr>
          <a:xfrm>
            <a:off x="11804359" y="4761118"/>
            <a:ext cx="457200" cy="457200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T2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箭头: 左弧形 12"/>
          <p:cNvSpPr/>
          <p:nvPr/>
        </p:nvSpPr>
        <p:spPr>
          <a:xfrm>
            <a:off x="11180379" y="3761747"/>
            <a:ext cx="457200" cy="1323358"/>
          </a:xfrm>
          <a:prstGeom prst="curved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左弧形 13"/>
          <p:cNvSpPr/>
          <p:nvPr/>
        </p:nvSpPr>
        <p:spPr>
          <a:xfrm rot="10800000">
            <a:off x="12432337" y="3761747"/>
            <a:ext cx="457200" cy="1323358"/>
          </a:xfrm>
          <a:prstGeom prst="curved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372536" y="4156210"/>
                <a:ext cx="167703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0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0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0" kern="1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536" y="4156210"/>
                <a:ext cx="167703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34" t="-34" r="34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954307" y="4156210"/>
                <a:ext cx="169100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0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20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0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i="0" kern="100" dirty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307" y="4156210"/>
                <a:ext cx="1691005" cy="398780"/>
              </a:xfrm>
              <a:prstGeom prst="rect">
                <a:avLst/>
              </a:prstGeom>
              <a:blipFill rotWithShape="1">
                <a:blip r:embed="rId6"/>
                <a:stretch>
                  <a:fillRect l="-18" t="-34" r="1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0085070" y="5483860"/>
            <a:ext cx="4065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冲突图存在环，环由两个事务和两个冲突边</a:t>
            </a:r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RW</a:t>
            </a:r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构成</a:t>
            </a:r>
          </a:p>
        </p:txBody>
      </p:sp>
      <p:pic>
        <p:nvPicPr>
          <p:cNvPr id="4" name="图片 3" descr="logos(1)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75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67000" y="3427730"/>
            <a:ext cx="13512165" cy="2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如果把数据库执行结果转成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Histories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，就可以通过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Histories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有无环去判断是否是串行执行的结果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Histories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包含的读写的确定版本，所以依赖关系（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WW,WR,RW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）是确定的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然而数据库真实的执行很难获取（通常黑盒），而通过用户的输入输出是很难转化为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Histories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352171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A</a:t>
            </a:r>
            <a:r>
              <a:rPr lang="en-US" altLang="zh-CN" sz="2800" spc="-5" dirty="0" err="1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dya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 </a:t>
            </a: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模型判断异常</a:t>
            </a:r>
          </a:p>
        </p:txBody>
      </p:sp>
      <p:sp>
        <p:nvSpPr>
          <p:cNvPr id="6" name="折角形 5"/>
          <p:cNvSpPr/>
          <p:nvPr/>
        </p:nvSpPr>
        <p:spPr>
          <a:xfrm>
            <a:off x="2505075" y="2894330"/>
            <a:ext cx="13613765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58670" y="3049905"/>
            <a:ext cx="13195935" cy="396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难点：数据读写之间的依赖需要判断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a.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两个事务都对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K=1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上更新了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V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值，从两个事务的历史数据无法得知谁先谁后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b.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两个事务都对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K=1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上更新了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V=5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，其他事务读了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K=1,V=5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无法得知是哪个事务的写的数据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c.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事务读写之后，是否参与判断依赖，需要在同一时间内冲突（分布式下时间不可信）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考虑所有可串行的结果去匹配执行本质上是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NP-complete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问题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2633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问题与挑战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Challenge</a:t>
            </a:r>
          </a:p>
        </p:txBody>
      </p:sp>
      <p:sp>
        <p:nvSpPr>
          <p:cNvPr id="6" name="折角形 5"/>
          <p:cNvSpPr/>
          <p:nvPr/>
        </p:nvSpPr>
        <p:spPr>
          <a:xfrm>
            <a:off x="1898650" y="2843530"/>
            <a:ext cx="14502765" cy="5296535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6600" y="3699037"/>
            <a:ext cx="11447145" cy="3291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如果需要得到可靠的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Histories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，则需要满足两个特性：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可追溯性 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Traceability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版本依赖，决定写的顺序 （决定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依赖）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可复原性（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Recoverability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读写依赖，决定读的是哪个版本（决定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依赖）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依赖可以通过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依赖和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依赖推导出来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62915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Solution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809620" y="3163528"/>
            <a:ext cx="12821159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96" y="4140000"/>
            <a:ext cx="864000" cy="864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1167" y="1462785"/>
            <a:ext cx="165100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395" dirty="0"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目录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95388" y="2471927"/>
            <a:ext cx="8612505" cy="4287520"/>
            <a:chOff x="7295388" y="2471927"/>
            <a:chExt cx="8612505" cy="4287520"/>
          </a:xfrm>
        </p:grpSpPr>
        <p:sp>
          <p:nvSpPr>
            <p:cNvPr id="4" name="object 4"/>
            <p:cNvSpPr/>
            <p:nvPr/>
          </p:nvSpPr>
          <p:spPr>
            <a:xfrm>
              <a:off x="7295388" y="2471927"/>
              <a:ext cx="3697986" cy="221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61335" y="3529583"/>
              <a:ext cx="646176" cy="3229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444469" y="4236339"/>
            <a:ext cx="140970" cy="1938020"/>
          </a:xfrm>
          <a:custGeom>
            <a:avLst/>
            <a:gdLst/>
            <a:ahLst/>
            <a:cxnLst/>
            <a:rect l="l" t="t" r="r" b="b"/>
            <a:pathLst>
              <a:path w="140969" h="1938020">
                <a:moveTo>
                  <a:pt x="31496" y="0"/>
                </a:moveTo>
                <a:lnTo>
                  <a:pt x="43135" y="49127"/>
                </a:lnTo>
                <a:lnTo>
                  <a:pt x="54118" y="98364"/>
                </a:lnTo>
                <a:lnTo>
                  <a:pt x="64445" y="147704"/>
                </a:lnTo>
                <a:lnTo>
                  <a:pt x="74115" y="197140"/>
                </a:lnTo>
                <a:lnTo>
                  <a:pt x="83130" y="246665"/>
                </a:lnTo>
                <a:lnTo>
                  <a:pt x="91489" y="296274"/>
                </a:lnTo>
                <a:lnTo>
                  <a:pt x="99193" y="345960"/>
                </a:lnTo>
                <a:lnTo>
                  <a:pt x="106240" y="395716"/>
                </a:lnTo>
                <a:lnTo>
                  <a:pt x="112632" y="445536"/>
                </a:lnTo>
                <a:lnTo>
                  <a:pt x="118369" y="495413"/>
                </a:lnTo>
                <a:lnTo>
                  <a:pt x="123450" y="545341"/>
                </a:lnTo>
                <a:lnTo>
                  <a:pt x="127876" y="595314"/>
                </a:lnTo>
                <a:lnTo>
                  <a:pt x="131647" y="645324"/>
                </a:lnTo>
                <a:lnTo>
                  <a:pt x="134762" y="695366"/>
                </a:lnTo>
                <a:lnTo>
                  <a:pt x="137223" y="745433"/>
                </a:lnTo>
                <a:lnTo>
                  <a:pt x="139028" y="795518"/>
                </a:lnTo>
                <a:lnTo>
                  <a:pt x="140179" y="845615"/>
                </a:lnTo>
                <a:lnTo>
                  <a:pt x="140675" y="895717"/>
                </a:lnTo>
                <a:lnTo>
                  <a:pt x="140516" y="945819"/>
                </a:lnTo>
                <a:lnTo>
                  <a:pt x="139703" y="995912"/>
                </a:lnTo>
                <a:lnTo>
                  <a:pt x="138235" y="1045992"/>
                </a:lnTo>
                <a:lnTo>
                  <a:pt x="136113" y="1096052"/>
                </a:lnTo>
                <a:lnTo>
                  <a:pt x="133337" y="1146084"/>
                </a:lnTo>
                <a:lnTo>
                  <a:pt x="129906" y="1196083"/>
                </a:lnTo>
                <a:lnTo>
                  <a:pt x="125821" y="1246042"/>
                </a:lnTo>
                <a:lnTo>
                  <a:pt x="121082" y="1295955"/>
                </a:lnTo>
                <a:lnTo>
                  <a:pt x="115689" y="1345814"/>
                </a:lnTo>
                <a:lnTo>
                  <a:pt x="109643" y="1395614"/>
                </a:lnTo>
                <a:lnTo>
                  <a:pt x="102942" y="1445348"/>
                </a:lnTo>
                <a:lnTo>
                  <a:pt x="95588" y="1495010"/>
                </a:lnTo>
                <a:lnTo>
                  <a:pt x="87580" y="1544593"/>
                </a:lnTo>
                <a:lnTo>
                  <a:pt x="78919" y="1594091"/>
                </a:lnTo>
                <a:lnTo>
                  <a:pt x="69604" y="1643497"/>
                </a:lnTo>
                <a:lnTo>
                  <a:pt x="59636" y="1692804"/>
                </a:lnTo>
                <a:lnTo>
                  <a:pt x="49015" y="1742006"/>
                </a:lnTo>
                <a:lnTo>
                  <a:pt x="37741" y="1791098"/>
                </a:lnTo>
                <a:lnTo>
                  <a:pt x="25813" y="1840071"/>
                </a:lnTo>
                <a:lnTo>
                  <a:pt x="13233" y="1888920"/>
                </a:lnTo>
                <a:lnTo>
                  <a:pt x="0" y="1937639"/>
                </a:lnTo>
              </a:path>
            </a:pathLst>
          </a:custGeom>
          <a:ln w="41275">
            <a:solidFill>
              <a:srgbClr val="8B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382011" y="3529583"/>
            <a:ext cx="647700" cy="3229610"/>
            <a:chOff x="2382011" y="3529583"/>
            <a:chExt cx="647700" cy="3229610"/>
          </a:xfrm>
        </p:grpSpPr>
        <p:sp>
          <p:nvSpPr>
            <p:cNvPr id="8" name="object 8"/>
            <p:cNvSpPr/>
            <p:nvPr/>
          </p:nvSpPr>
          <p:spPr>
            <a:xfrm>
              <a:off x="2707395" y="4236084"/>
              <a:ext cx="140970" cy="1938655"/>
            </a:xfrm>
            <a:custGeom>
              <a:avLst/>
              <a:gdLst/>
              <a:ahLst/>
              <a:cxnLst/>
              <a:rect l="l" t="t" r="r" b="b"/>
              <a:pathLst>
                <a:path w="140969" h="1938654">
                  <a:moveTo>
                    <a:pt x="109337" y="0"/>
                  </a:moveTo>
                  <a:lnTo>
                    <a:pt x="97679" y="49137"/>
                  </a:lnTo>
                  <a:lnTo>
                    <a:pt x="86679" y="98384"/>
                  </a:lnTo>
                  <a:lnTo>
                    <a:pt x="76336" y="147733"/>
                  </a:lnTo>
                  <a:lnTo>
                    <a:pt x="66651" y="197179"/>
                  </a:lnTo>
                  <a:lnTo>
                    <a:pt x="57623" y="246714"/>
                  </a:lnTo>
                  <a:lnTo>
                    <a:pt x="49251" y="296333"/>
                  </a:lnTo>
                  <a:lnTo>
                    <a:pt x="41537" y="346029"/>
                  </a:lnTo>
                  <a:lnTo>
                    <a:pt x="34480" y="395795"/>
                  </a:lnTo>
                  <a:lnTo>
                    <a:pt x="28079" y="445625"/>
                  </a:lnTo>
                  <a:lnTo>
                    <a:pt x="22335" y="495513"/>
                  </a:lnTo>
                  <a:lnTo>
                    <a:pt x="17247" y="545452"/>
                  </a:lnTo>
                  <a:lnTo>
                    <a:pt x="12816" y="595435"/>
                  </a:lnTo>
                  <a:lnTo>
                    <a:pt x="9040" y="645456"/>
                  </a:lnTo>
                  <a:lnTo>
                    <a:pt x="5921" y="695509"/>
                  </a:lnTo>
                  <a:lnTo>
                    <a:pt x="3457" y="745586"/>
                  </a:lnTo>
                  <a:lnTo>
                    <a:pt x="1649" y="795683"/>
                  </a:lnTo>
                  <a:lnTo>
                    <a:pt x="497" y="845791"/>
                  </a:lnTo>
                  <a:lnTo>
                    <a:pt x="0" y="895905"/>
                  </a:lnTo>
                  <a:lnTo>
                    <a:pt x="158" y="946019"/>
                  </a:lnTo>
                  <a:lnTo>
                    <a:pt x="971" y="996125"/>
                  </a:lnTo>
                  <a:lnTo>
                    <a:pt x="2439" y="1046217"/>
                  </a:lnTo>
                  <a:lnTo>
                    <a:pt x="4562" y="1096289"/>
                  </a:lnTo>
                  <a:lnTo>
                    <a:pt x="7340" y="1146335"/>
                  </a:lnTo>
                  <a:lnTo>
                    <a:pt x="10772" y="1196347"/>
                  </a:lnTo>
                  <a:lnTo>
                    <a:pt x="14859" y="1246320"/>
                  </a:lnTo>
                  <a:lnTo>
                    <a:pt x="19600" y="1296246"/>
                  </a:lnTo>
                  <a:lnTo>
                    <a:pt x="24995" y="1346120"/>
                  </a:lnTo>
                  <a:lnTo>
                    <a:pt x="31044" y="1395935"/>
                  </a:lnTo>
                  <a:lnTo>
                    <a:pt x="37747" y="1445684"/>
                  </a:lnTo>
                  <a:lnTo>
                    <a:pt x="45104" y="1495361"/>
                  </a:lnTo>
                  <a:lnTo>
                    <a:pt x="53114" y="1544960"/>
                  </a:lnTo>
                  <a:lnTo>
                    <a:pt x="61777" y="1594474"/>
                  </a:lnTo>
                  <a:lnTo>
                    <a:pt x="71094" y="1643896"/>
                  </a:lnTo>
                  <a:lnTo>
                    <a:pt x="81064" y="1693220"/>
                  </a:lnTo>
                  <a:lnTo>
                    <a:pt x="91687" y="1742440"/>
                  </a:lnTo>
                  <a:lnTo>
                    <a:pt x="102963" y="1791549"/>
                  </a:lnTo>
                  <a:lnTo>
                    <a:pt x="114892" y="1840541"/>
                  </a:lnTo>
                  <a:lnTo>
                    <a:pt x="127473" y="1889409"/>
                  </a:lnTo>
                  <a:lnTo>
                    <a:pt x="140706" y="1938147"/>
                  </a:lnTo>
                </a:path>
              </a:pathLst>
            </a:custGeom>
            <a:ln w="41275">
              <a:solidFill>
                <a:srgbClr val="8BE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2011" y="3529583"/>
              <a:ext cx="647700" cy="32293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64632" y="4184978"/>
            <a:ext cx="3402965" cy="189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zh-CN" altLang="en-US" sz="2800" spc="-10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背景介绍</a:t>
            </a:r>
            <a:endParaRPr lang="en-US" altLang="zh-CN" sz="2500" spc="-10" dirty="0">
              <a:solidFill>
                <a:srgbClr val="FFFFFF"/>
              </a:solidFill>
              <a:latin typeface="腾讯体 W7" panose="020C08030202040F0204" pitchFamily="34" charset="-122"/>
              <a:ea typeface="腾讯体 W7" panose="020C08030202040F0204" pitchFamily="34" charset="-122"/>
              <a:cs typeface="WenQuanYi Micro Hei Mono"/>
            </a:endParaRP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zh-CN" altLang="en-US" sz="2800" spc="-10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动机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96" y="5284906"/>
            <a:ext cx="864000" cy="864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00" y="4140000"/>
            <a:ext cx="864000" cy="864000"/>
          </a:xfrm>
          <a:prstGeom prst="rect">
            <a:avLst/>
          </a:prstGeom>
        </p:spPr>
      </p:pic>
      <p:sp>
        <p:nvSpPr>
          <p:cNvPr id="20" name="object 11"/>
          <p:cNvSpPr txBox="1"/>
          <p:nvPr/>
        </p:nvSpPr>
        <p:spPr>
          <a:xfrm>
            <a:off x="10697336" y="4108778"/>
            <a:ext cx="3402965" cy="189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zh-CN" altLang="en-US" sz="2800" spc="-10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解决方案</a:t>
            </a:r>
            <a:endParaRPr lang="en-US" altLang="zh-CN" sz="2800" spc="-10" dirty="0">
              <a:solidFill>
                <a:srgbClr val="FFFFFF"/>
              </a:solidFill>
              <a:latin typeface="腾讯体 W7" panose="020C08030202040F0204" pitchFamily="34" charset="-122"/>
              <a:ea typeface="腾讯体 W7" panose="020C08030202040F0204" pitchFamily="34" charset="-122"/>
              <a:cs typeface="WenQuanYi Micro Hei Mono"/>
            </a:endParaRP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UKIJ CJK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zh-CN" altLang="en-US" sz="2800" spc="-10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总结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00" y="5284906"/>
            <a:ext cx="864000" cy="864000"/>
          </a:xfrm>
          <a:prstGeom prst="rect">
            <a:avLst/>
          </a:prstGeom>
        </p:spPr>
      </p:pic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75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0400" y="3582197"/>
            <a:ext cx="1144714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三种操作：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读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 Read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select * from t1 where k = k1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插入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 Insert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insert t1 value (k1, v1)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//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每次更新都把老版本的数据带上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更新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- Update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update </a:t>
            </a:r>
            <a:r>
              <a:rPr lang="en-US" altLang="zh-CN" sz="2400" spc="45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t1 v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= </a:t>
            </a: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concat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(v1, ‘delimiter’, v2) where k = k1</a:t>
            </a:r>
            <a:r>
              <a:rPr lang="en-US" altLang="zh-CN" sz="2400" spc="4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 </a:t>
            </a:r>
            <a:r>
              <a:rPr lang="en-US" altLang="zh-CN" sz="2000" spc="4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68058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Solution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420" y="3199088"/>
            <a:ext cx="12821159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319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0" y="3124997"/>
            <a:ext cx="13487400" cy="442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例子，更新时使用分隔符“ ”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I1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insert t1 value (1, 1) 	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R1: Select * from t1  //  (</a:t>
            </a: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k,v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) =&gt; (1, “1”)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W1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update t1 v = 2 where k = 1  // v  =  </a:t>
            </a: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concat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 (“1”, ‘ ’, “2”) 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R2: Select * from t1  //  (</a:t>
            </a: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k,v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) =&gt; (1, “1  2”)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W2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update t1 v = 3 where k = 1  // v  = </a:t>
            </a: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concat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 (“1 2”, ‘ ’, “3”) 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R3: Select * from t1  //  (</a:t>
            </a: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k,v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) =&gt; (1, “1 2 3”)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指定唯一的写值，即可推导出直接依赖关系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I1&lt;R1&lt;W1&lt;R2&lt;W2&lt;R3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14083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Solution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675" y="2894330"/>
            <a:ext cx="13317855" cy="503428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9780" y="6781800"/>
            <a:ext cx="5881878" cy="3297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46205" y="7682230"/>
            <a:ext cx="292671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文中给出的一个异常环</a:t>
            </a:r>
          </a:p>
        </p:txBody>
      </p:sp>
      <p:sp>
        <p:nvSpPr>
          <p:cNvPr id="11" name="object 11"/>
          <p:cNvSpPr/>
          <p:nvPr/>
        </p:nvSpPr>
        <p:spPr>
          <a:xfrm>
            <a:off x="10383011" y="78223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95119" y="78223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5000" y="6703060"/>
            <a:ext cx="7324090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R1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第一个在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K=255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读值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[2,3,4,5]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R2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第二个在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K=255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读值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[2,3,4,5,8]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W3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K=255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上写了值为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8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endParaRPr lang="en-US" altLang="zh-CN" sz="24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所以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R1W3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存在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RW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依赖，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W3R2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存在写读依赖</a:t>
            </a:r>
          </a:p>
        </p:txBody>
      </p:sp>
      <p:sp>
        <p:nvSpPr>
          <p:cNvPr id="16" name="object 16"/>
          <p:cNvSpPr/>
          <p:nvPr/>
        </p:nvSpPr>
        <p:spPr>
          <a:xfrm>
            <a:off x="2010155" y="6507480"/>
            <a:ext cx="3261995" cy="0"/>
          </a:xfrm>
          <a:custGeom>
            <a:avLst/>
            <a:gdLst/>
            <a:ahLst/>
            <a:cxnLst/>
            <a:rect l="l" t="t" r="r" b="b"/>
            <a:pathLst>
              <a:path w="3261995">
                <a:moveTo>
                  <a:pt x="0" y="0"/>
                </a:moveTo>
                <a:lnTo>
                  <a:pt x="32617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965842"/>
            <a:ext cx="35052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Solution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91814" y="3421440"/>
            <a:ext cx="5863590" cy="3281387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object 17"/>
          <p:cNvSpPr txBox="1"/>
          <p:nvPr/>
        </p:nvSpPr>
        <p:spPr>
          <a:xfrm>
            <a:off x="2008758" y="3889375"/>
            <a:ext cx="47730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RW</a:t>
            </a:r>
            <a:r>
              <a:rPr lang="zh-CN" alt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和</a:t>
            </a:r>
            <a:r>
              <a:rPr lang="en-US" altLang="zh-CN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WR</a:t>
            </a:r>
            <a:r>
              <a:rPr lang="zh-CN" alt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依赖</a:t>
            </a:r>
            <a:endParaRPr lang="en-US" sz="5000" b="1" dirty="0">
              <a:solidFill>
                <a:srgbClr val="FFFFFF"/>
              </a:solidFill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7" name="图片 6" descr="logos(1)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7A9964D-4A2E-4C46-88CE-003F796C9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558" y="2073877"/>
            <a:ext cx="7971725" cy="51504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" y="-3492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5000" y="4039397"/>
            <a:ext cx="1144714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异常分类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G0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：全是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边的环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G1c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或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组成的环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G-single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：只有一个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的环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G2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：有一个或多个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RW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的环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85584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Solution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1666620" y="3580088"/>
            <a:ext cx="12821159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867400" y="3201992"/>
          <a:ext cx="111252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G1c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G-single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图片 3" descr="logos(1)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29" y="4127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52800" y="3277397"/>
            <a:ext cx="11447145" cy="396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Sound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（保证）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Elle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如果测出的异常，那这个异常一定存在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只要是测出环，理论上可以复现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只要是测出环，就能说明数据库存在不一致情况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Complete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（不保证）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Elle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测试之后不代表系统完全满足一致性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特殊的异常不是环，脏读脏写，中间读 （特殊预处理可以检测）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谓词异常没有考虑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889635"/>
            <a:ext cx="53289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 Properties</a:t>
            </a:r>
          </a:p>
        </p:txBody>
      </p:sp>
      <p:sp>
        <p:nvSpPr>
          <p:cNvPr id="6" name="折角形 5"/>
          <p:cNvSpPr/>
          <p:nvPr/>
        </p:nvSpPr>
        <p:spPr>
          <a:xfrm>
            <a:off x="2886075" y="3122930"/>
            <a:ext cx="12524105" cy="43688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9780" y="6781800"/>
            <a:ext cx="5881878" cy="3297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08045" y="7682313"/>
            <a:ext cx="21774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对比直接从随机结果集里推导依赖</a:t>
            </a:r>
          </a:p>
        </p:txBody>
      </p:sp>
      <p:sp>
        <p:nvSpPr>
          <p:cNvPr id="11" name="object 11"/>
          <p:cNvSpPr/>
          <p:nvPr/>
        </p:nvSpPr>
        <p:spPr>
          <a:xfrm>
            <a:off x="11201526" y="7882635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76119" y="78985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5400" y="6823075"/>
            <a:ext cx="1009967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所有依赖都是确定性的，复杂度是线性于事务个数</a:t>
            </a:r>
            <a:endParaRPr lang="en-US" altLang="zh-CN" sz="24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endParaRPr lang="en-US" altLang="zh-CN" sz="24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传统的做法需要比对任意事务之间的顺序，复杂度是阶乘于事务个数</a:t>
            </a:r>
          </a:p>
        </p:txBody>
      </p:sp>
      <p:sp>
        <p:nvSpPr>
          <p:cNvPr id="16" name="object 16"/>
          <p:cNvSpPr/>
          <p:nvPr/>
        </p:nvSpPr>
        <p:spPr>
          <a:xfrm>
            <a:off x="1324355" y="6507480"/>
            <a:ext cx="3261995" cy="0"/>
          </a:xfrm>
          <a:custGeom>
            <a:avLst/>
            <a:gdLst/>
            <a:ahLst/>
            <a:cxnLst/>
            <a:rect l="l" t="t" r="r" b="b"/>
            <a:pathLst>
              <a:path w="3261995">
                <a:moveTo>
                  <a:pt x="0" y="0"/>
                </a:moveTo>
                <a:lnTo>
                  <a:pt x="32617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965835"/>
            <a:ext cx="551815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Evaluation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18" name="object 17"/>
          <p:cNvSpPr txBox="1"/>
          <p:nvPr/>
        </p:nvSpPr>
        <p:spPr>
          <a:xfrm>
            <a:off x="1246758" y="3889375"/>
            <a:ext cx="47730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Efficiency</a:t>
            </a:r>
            <a:endParaRPr lang="en-US" sz="5000" b="1" dirty="0">
              <a:solidFill>
                <a:srgbClr val="FFFFFF"/>
              </a:solidFill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7" name="图片 6" descr="logos(1)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7D9BEA-6F78-4D0F-8AC4-B39CEEBA0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112" y="1900023"/>
            <a:ext cx="6758690" cy="56034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9780" y="6781800"/>
            <a:ext cx="5881878" cy="3297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02885" y="8080814"/>
            <a:ext cx="18529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可复现写偏序</a:t>
            </a:r>
          </a:p>
        </p:txBody>
      </p:sp>
      <p:sp>
        <p:nvSpPr>
          <p:cNvPr id="11" name="object 11"/>
          <p:cNvSpPr/>
          <p:nvPr/>
        </p:nvSpPr>
        <p:spPr>
          <a:xfrm>
            <a:off x="10383011" y="82795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14119" y="82795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727" y="6712305"/>
            <a:ext cx="8728710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PostgreSQL 9.1 ~ PostgreSQL12.3 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在可串行级别（</a:t>
            </a:r>
            <a:r>
              <a:rPr lang="en-US" altLang="zh-CN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Serializable</a:t>
            </a: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）下存在写偏写异常</a:t>
            </a:r>
            <a:endParaRPr lang="en-US" altLang="zh-CN" sz="20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29155" y="6507480"/>
            <a:ext cx="3261995" cy="0"/>
          </a:xfrm>
          <a:custGeom>
            <a:avLst/>
            <a:gdLst/>
            <a:ahLst/>
            <a:cxnLst/>
            <a:rect l="l" t="t" r="r" b="b"/>
            <a:pathLst>
              <a:path w="3261995">
                <a:moveTo>
                  <a:pt x="0" y="0"/>
                </a:moveTo>
                <a:lnTo>
                  <a:pt x="32617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965835"/>
            <a:ext cx="487553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Jepsen/Elle Evaluation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91814" y="3421440"/>
            <a:ext cx="5863590" cy="3281387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object 17"/>
          <p:cNvSpPr txBox="1"/>
          <p:nvPr/>
        </p:nvSpPr>
        <p:spPr>
          <a:xfrm>
            <a:off x="1627758" y="3889375"/>
            <a:ext cx="47730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Effectiveness</a:t>
            </a:r>
            <a:endParaRPr lang="en-US" sz="5000" b="1" dirty="0">
              <a:solidFill>
                <a:srgbClr val="FFFFFF"/>
              </a:solidFill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7" name="图片 6" descr="logos(1)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B55F30-C1C6-4D03-BC23-C198DE481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94" y="2321536"/>
            <a:ext cx="9224809" cy="54559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6600" y="3699037"/>
            <a:ext cx="11447145" cy="1591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TDSQL 2.0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MySQL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）上测试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可串行（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Serializable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）级别，不存在任何异常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可重复度（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）级别相对于快照（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SI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）级别，类似于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Oracle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的可串行级别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62915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Test on TDSQL</a:t>
            </a:r>
          </a:p>
        </p:txBody>
      </p:sp>
      <p:sp>
        <p:nvSpPr>
          <p:cNvPr id="6" name="折角形 5"/>
          <p:cNvSpPr/>
          <p:nvPr/>
        </p:nvSpPr>
        <p:spPr>
          <a:xfrm>
            <a:off x="2809620" y="3163528"/>
            <a:ext cx="12821159" cy="39624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6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0" y="4210521"/>
            <a:ext cx="1676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b="1" spc="390" dirty="0"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总结</a:t>
            </a:r>
            <a:endParaRPr sz="6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5460" y="2961640"/>
            <a:ext cx="12216130" cy="396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回顾：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Jepsen/Elle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事务一致性测试框架解决两个问题：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怎么确定版本顺序，怎么把执行结果变为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history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=&gt;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写版本叠加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怎么确定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History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是否有数据异常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=&gt;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冲突图环检测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更多：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严格一致性（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Strict Serializability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）检测，通过叠加时间要求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	T2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在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T1 commit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之后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start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，那么串行执行必须是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T1-&gt;T2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，不允许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T2-&gt;T1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42"/>
            <a:ext cx="2895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回顾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- Recap</a:t>
            </a:r>
          </a:p>
        </p:txBody>
      </p:sp>
      <p:sp>
        <p:nvSpPr>
          <p:cNvPr id="6" name="折角形 5"/>
          <p:cNvSpPr/>
          <p:nvPr/>
        </p:nvSpPr>
        <p:spPr>
          <a:xfrm>
            <a:off x="2505075" y="2730500"/>
            <a:ext cx="13381355" cy="453390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object 3"/>
          <p:cNvSpPr txBox="1"/>
          <p:nvPr/>
        </p:nvSpPr>
        <p:spPr>
          <a:xfrm>
            <a:off x="152400" y="9223418"/>
            <a:ext cx="114471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Reference:</a:t>
            </a:r>
            <a:r>
              <a:rPr lang="zh-CN" alt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 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Peter Alvaro, Kyle Kingsbury: Elle: Inferring Isolation Anomalies from Experimental Observations. Proc. VLDB Endow. 14(3): 268-280 (2020)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</p:txBody>
      </p:sp>
      <p:pic>
        <p:nvPicPr>
          <p:cNvPr id="4" name="图片 3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2800" y="4210521"/>
            <a:ext cx="3429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b="1" spc="390" dirty="0"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背景介绍</a:t>
            </a:r>
            <a:endParaRPr sz="6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9780" y="6781800"/>
            <a:ext cx="5881878" cy="3297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02885" y="7090214"/>
            <a:ext cx="18529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可复现写偏序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WenQuanYi Micro Hei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83011" y="72889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14119" y="72889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33017" y="6712305"/>
            <a:ext cx="7143620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更多一致性模型</a:t>
            </a:r>
            <a:endParaRPr lang="en-US" altLang="zh-CN" sz="20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更多隔离级别</a:t>
            </a:r>
            <a:endParaRPr lang="en-US" altLang="zh-CN" sz="20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0155" y="6507480"/>
            <a:ext cx="3261995" cy="0"/>
          </a:xfrm>
          <a:custGeom>
            <a:avLst/>
            <a:gdLst/>
            <a:ahLst/>
            <a:cxnLst/>
            <a:rect l="l" t="t" r="r" b="b"/>
            <a:pathLst>
              <a:path w="3261995">
                <a:moveTo>
                  <a:pt x="0" y="0"/>
                </a:moveTo>
                <a:lnTo>
                  <a:pt x="32617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965842"/>
            <a:ext cx="3505200" cy="396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5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Can do more!</a:t>
            </a:r>
            <a:endParaRPr lang="en-US" altLang="zh-CN" sz="2500" dirty="0">
              <a:latin typeface="腾讯体 W7" panose="020C08030202040F0204" pitchFamily="34" charset="-122"/>
              <a:ea typeface="腾讯体 W7" panose="020C08030202040F0204" pitchFamily="34" charset="-122"/>
              <a:cs typeface="WenQuanYi Micro Hei Mono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91814" y="3421440"/>
            <a:ext cx="5863590" cy="3281387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object 17"/>
          <p:cNvSpPr txBox="1"/>
          <p:nvPr/>
        </p:nvSpPr>
        <p:spPr>
          <a:xfrm>
            <a:off x="2008758" y="3889375"/>
            <a:ext cx="47730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更多模型</a:t>
            </a:r>
            <a:endParaRPr lang="en-US" sz="5000" b="1" dirty="0">
              <a:solidFill>
                <a:srgbClr val="FFFFFF"/>
              </a:solidFill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79" y="1415135"/>
            <a:ext cx="8146173" cy="7695127"/>
          </a:xfrm>
          <a:prstGeom prst="rect">
            <a:avLst/>
          </a:prstGeom>
        </p:spPr>
      </p:pic>
      <p:sp>
        <p:nvSpPr>
          <p:cNvPr id="22" name="object 3"/>
          <p:cNvSpPr txBox="1"/>
          <p:nvPr/>
        </p:nvSpPr>
        <p:spPr>
          <a:xfrm>
            <a:off x="152400" y="9223418"/>
            <a:ext cx="16078200" cy="88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Reference:</a:t>
            </a:r>
            <a:r>
              <a:rPr lang="zh-CN" alt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 </a:t>
            </a: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Adya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, Atul. Weak consistency: a generalized theory and optimistic implementations for distributed transactions. Diss. Massachusetts Institute of Technology, Dept. of Electrical Engineering and Computer Science, 1999.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</p:txBody>
      </p:sp>
      <p:pic>
        <p:nvPicPr>
          <p:cNvPr id="7" name="图片 6" descr="logos(1)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0400" y="2667797"/>
            <a:ext cx="11447145" cy="508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框架本身并不简单，需要很多参数调节才能达到效果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有些情况压测不充分，小概率异常难于发现，有时不易复现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不支持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Delete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，不支持谓词范围查询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	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无法检验幻读（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Phantom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），无法判别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Repeatable Read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和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Serializable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之间的区别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不是传统的语句形式，分析和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debug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都比较困难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新数据格式，而非传统回归测试的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SQL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语句。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AutoNum type="arabicPeriod"/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Jepsen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有额外错误注入功能，但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Elle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文章并没有细说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很多异常是因为某几个节点重启断联导致的，正常允许并无异常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32752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可改进点 </a:t>
            </a:r>
            <a:r>
              <a:rPr lang="en-US" altLang="zh-CN" sz="2800" spc="-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- Limitation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675" y="2589530"/>
            <a:ext cx="13442315" cy="534797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object 3"/>
          <p:cNvSpPr txBox="1"/>
          <p:nvPr/>
        </p:nvSpPr>
        <p:spPr>
          <a:xfrm>
            <a:off x="152400" y="9223418"/>
            <a:ext cx="114471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Refenrece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:</a:t>
            </a:r>
            <a:r>
              <a:rPr lang="zh-CN" alt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 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Peter Alvaro, Kyle Kingsbury: Elle: Inferring Isolation Anomalies from Experimental Observations. Proc. VLDB Endow. 14(3): 268-280 (2020)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</p:txBody>
      </p:sp>
      <p:pic>
        <p:nvPicPr>
          <p:cNvPr id="4" name="图片 3" descr="logos(1)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08" y="2480690"/>
            <a:ext cx="4902200" cy="8382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6455" y="4003929"/>
            <a:ext cx="3540505" cy="10382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b="1" spc="210" dirty="0">
                <a:latin typeface="腾讯体 W7" panose="020C08030202040F0204" pitchFamily="34" charset="-122"/>
                <a:ea typeface="腾讯体 W7" panose="020C08030202040F0204" pitchFamily="34" charset="-122"/>
              </a:rPr>
              <a:t>感谢倾听</a:t>
            </a:r>
          </a:p>
        </p:txBody>
      </p:sp>
      <p:pic>
        <p:nvPicPr>
          <p:cNvPr id="3" name="图片 2" descr="QR 代码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603875"/>
            <a:ext cx="2888615" cy="2888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陈育兴（最新纯图）_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8264505" cy="102736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4800" y="4308475"/>
            <a:ext cx="1676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b="1" spc="390" dirty="0"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附录</a:t>
            </a:r>
            <a:endParaRPr sz="6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0" y="478368"/>
            <a:ext cx="3285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04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889642"/>
            <a:ext cx="32766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WenQuanYi Micro Hei Mono"/>
              </a:rPr>
              <a:t>Jepsen Workload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152400" y="8693441"/>
            <a:ext cx="11447145" cy="142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  <a:hlinkClick r:id="rId3"/>
              </a:rPr>
              <a:t>https://jepsen.io/</a:t>
            </a:r>
            <a:endParaRPr lang="en-US" altLang="zh-CN" sz="20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hlinkClick r:id="rId4"/>
              </a:rPr>
              <a:t>https://github.com/jepsen-io</a:t>
            </a:r>
            <a:endParaRPr lang="en-US" sz="20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Refer from Ouyang</a:t>
            </a:r>
            <a:r>
              <a:rPr lang="en-US" sz="2000" spc="4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spc="4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2" descr="https://internal-api-drive-stream.feishu.cn/space/api/box/stream/download/all/boxcn45yveIQMsfq9DxbbhnHZ0d/?mount_node_token=doxcnEkSAg26Q0KMo2RylW8vnEd&amp;mount_point=docx_image"/>
          <p:cNvSpPr>
            <a:spLocks noChangeAspect="1" noChangeArrowheads="1"/>
          </p:cNvSpPr>
          <p:nvPr/>
        </p:nvSpPr>
        <p:spPr bwMode="auto">
          <a:xfrm>
            <a:off x="8991600" y="4994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 descr="https://internal-api-drive-stream.feishu.cn/space/api/box/stream/download/all/boxcn45yveIQMsfq9DxbbhnHZ0d/?mount_node_token=doxcnEkSAg26Q0KMo2RylW8vnEd&amp;mount_point=docx_image"/>
          <p:cNvSpPr>
            <a:spLocks noChangeAspect="1" noChangeArrowheads="1"/>
          </p:cNvSpPr>
          <p:nvPr/>
        </p:nvSpPr>
        <p:spPr bwMode="auto">
          <a:xfrm>
            <a:off x="9144000" y="5146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27" y="1709042"/>
            <a:ext cx="11447145" cy="7431701"/>
          </a:xfrm>
          <a:prstGeom prst="rect">
            <a:avLst/>
          </a:prstGeom>
        </p:spPr>
      </p:pic>
      <p:pic>
        <p:nvPicPr>
          <p:cNvPr id="3" name="图片 2" descr="logos(1)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31673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684276" y="9662159"/>
            <a:ext cx="16923385" cy="0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16922877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65017" y="9859162"/>
            <a:ext cx="185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dirty="0">
                <a:solidFill>
                  <a:srgbClr val="404040"/>
                </a:solidFill>
                <a:latin typeface="Noto Sans CJK JP Medium"/>
                <a:cs typeface="Noto Sans CJK JP Medium"/>
              </a:rPr>
              <a:t>腾讯云数据库开源技术沙龙</a:t>
            </a:r>
            <a:endParaRPr sz="1200">
              <a:latin typeface="Noto Sans CJK JP Medium"/>
              <a:cs typeface="Noto Sans CJK JP Medium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3245" y="3622675"/>
            <a:ext cx="1757934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Reference</a:t>
            </a:r>
            <a:r>
              <a:rPr lang="zh-CN" alt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endParaRPr lang="en-US" altLang="zh-CN" sz="20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endParaRPr lang="en-US" altLang="zh-CN" sz="20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Atul </a:t>
            </a: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Adya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, Barbara </a:t>
            </a: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Liskov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, Patrick E. O'Neil: Generalized Isolation Level Definitions. ICDE 2000: 67-78</a:t>
            </a:r>
          </a:p>
          <a:p>
            <a:endParaRPr lang="en-US" altLang="zh-CN" sz="20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Peter Alvaro, Kyle Kingsbury: Elle: Inferring Isolation Anomalies from Experimental Observations. Proc. VLDB Endow. 14(3): 268-280 (2020)</a:t>
            </a:r>
          </a:p>
          <a:p>
            <a:endParaRPr lang="en-US" altLang="zh-CN" sz="20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Cheng Tan, </a:t>
            </a: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Changgeng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Zhao, Shuai Mu, Michael </a:t>
            </a:r>
            <a:r>
              <a:rPr lang="en-US" altLang="zh-CN" sz="20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Walfish</a:t>
            </a:r>
            <a:r>
              <a:rPr lang="en-US" altLang="zh-CN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: Cobra: Making Transactional Key-Value Stores Verifiably Serializable. OSDI 2020: 63-80</a:t>
            </a:r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69780" y="7010400"/>
            <a:ext cx="5881878" cy="3297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42036" y="7781708"/>
            <a:ext cx="3963146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写偏序 </a:t>
            </a:r>
            <a:r>
              <a:rPr 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W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rite Skew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发生于大部分数据库（默认配置）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WenQuanYi Micro Hei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83011" y="78985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14119" y="78985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07489" y="6712305"/>
            <a:ext cx="64255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不满足一致性要求</a:t>
            </a:r>
          </a:p>
        </p:txBody>
      </p:sp>
      <p:sp>
        <p:nvSpPr>
          <p:cNvPr id="16" name="object 16"/>
          <p:cNvSpPr/>
          <p:nvPr/>
        </p:nvSpPr>
        <p:spPr>
          <a:xfrm>
            <a:off x="2010155" y="6507480"/>
            <a:ext cx="3261995" cy="0"/>
          </a:xfrm>
          <a:custGeom>
            <a:avLst/>
            <a:gdLst/>
            <a:ahLst/>
            <a:cxnLst/>
            <a:rect l="l" t="t" r="r" b="b"/>
            <a:pathLst>
              <a:path w="3261995">
                <a:moveTo>
                  <a:pt x="0" y="0"/>
                </a:moveTo>
                <a:lnTo>
                  <a:pt x="32617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965835"/>
            <a:ext cx="54330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背景知识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Background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57" y="585809"/>
            <a:ext cx="3285000" cy="36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69780" y="2405380"/>
            <a:ext cx="5885815" cy="4907280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object 17"/>
          <p:cNvSpPr txBox="1"/>
          <p:nvPr/>
        </p:nvSpPr>
        <p:spPr>
          <a:xfrm>
            <a:off x="2008758" y="3889375"/>
            <a:ext cx="47730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数据异常</a:t>
            </a:r>
            <a:endParaRPr sz="5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9982137" y="2570529"/>
            <a:ext cx="5863589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用户有两个投资账户，允许某个账户暂时亏损，但是两个账户总额不能为亏损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.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初始：两个账户各有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$100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两个事务同时开启，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A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事务查询总余额在第一个账户取出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$200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B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事务查询总余额在第二个账户取出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$200</a:t>
            </a: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，然后两个事务都提交成功了。</a:t>
            </a:r>
            <a:endParaRPr lang="en-US" altLang="zh-CN" sz="24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结果：取出了</a:t>
            </a:r>
            <a:r>
              <a:rPr lang="en-US" altLang="zh-CN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$400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445" y="-3492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669780" y="6781800"/>
            <a:ext cx="5881878" cy="3297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42036" y="7476908"/>
            <a:ext cx="3963146" cy="64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写偏序 </a:t>
            </a:r>
            <a:r>
              <a:rPr 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</a:t>
            </a:r>
            <a:r>
              <a:rPr lang="en-US" altLang="zh-CN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rite Skew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发生于大部分数据库（默认配置）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83011" y="75937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14119" y="75937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07489" y="6712305"/>
            <a:ext cx="64255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不满足一致性要求</a:t>
            </a:r>
          </a:p>
        </p:txBody>
      </p:sp>
      <p:sp>
        <p:nvSpPr>
          <p:cNvPr id="16" name="object 16"/>
          <p:cNvSpPr/>
          <p:nvPr/>
        </p:nvSpPr>
        <p:spPr>
          <a:xfrm>
            <a:off x="2010155" y="6507480"/>
            <a:ext cx="3261995" cy="0"/>
          </a:xfrm>
          <a:custGeom>
            <a:avLst/>
            <a:gdLst/>
            <a:ahLst/>
            <a:cxnLst/>
            <a:rect l="l" t="t" r="r" b="b"/>
            <a:pathLst>
              <a:path w="3261995">
                <a:moveTo>
                  <a:pt x="0" y="0"/>
                </a:moveTo>
                <a:lnTo>
                  <a:pt x="32617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889635"/>
            <a:ext cx="445897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背景知识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Background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91814" y="3421440"/>
            <a:ext cx="5863590" cy="3281387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object 17"/>
          <p:cNvSpPr txBox="1"/>
          <p:nvPr/>
        </p:nvSpPr>
        <p:spPr>
          <a:xfrm>
            <a:off x="2008758" y="3889375"/>
            <a:ext cx="477304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数据异常</a:t>
            </a:r>
            <a:endParaRPr sz="5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sp>
        <p:nvSpPr>
          <p:cNvPr id="21" name="object 15"/>
          <p:cNvSpPr txBox="1"/>
          <p:nvPr/>
        </p:nvSpPr>
        <p:spPr>
          <a:xfrm>
            <a:off x="10019602" y="3425239"/>
            <a:ext cx="5863589" cy="3228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用户有两个投资账户，允许某个账户暂时亏损，但是两个账户总额不能为亏损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.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初始：两个账户各有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$100</a:t>
            </a: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两个事务同时开启，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A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事务查询总余额在第一个账户取出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$200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，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B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事务查询总余额在第二个账户取出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$200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，然后两个事务都提交成功了。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enQuanYi Micro Hei Mono"/>
            </a:endParaRP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结果：取出了</a:t>
            </a:r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WenQuanYi Micro Hei Mono"/>
              </a:rPr>
              <a:t>$400</a:t>
            </a:r>
          </a:p>
        </p:txBody>
      </p:sp>
      <p:pic>
        <p:nvPicPr>
          <p:cNvPr id="7" name="图片 6" descr="logos(1)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311B053-1C16-42ED-A02C-F37C75B7E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97" y="1664860"/>
            <a:ext cx="9076870" cy="55056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9780" y="6781800"/>
            <a:ext cx="5881878" cy="3297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69845" y="6920313"/>
            <a:ext cx="21774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ANSI</a:t>
            </a: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SQL </a:t>
            </a: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标准定义的级别下的异常可能性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30611" y="72889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61719" y="7288910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6889" y="6255105"/>
            <a:ext cx="64255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隔离级别是对数据异常容忍的一个级别</a:t>
            </a:r>
            <a:endParaRPr lang="en-US" altLang="zh-CN" sz="2400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  <a:p>
            <a:pPr marL="12700" marR="556895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越高的级别，数据库可能出现的异常会越少</a:t>
            </a:r>
          </a:p>
        </p:txBody>
      </p:sp>
      <p:sp>
        <p:nvSpPr>
          <p:cNvPr id="16" name="object 16"/>
          <p:cNvSpPr/>
          <p:nvPr/>
        </p:nvSpPr>
        <p:spPr>
          <a:xfrm>
            <a:off x="1019555" y="6050280"/>
            <a:ext cx="3261995" cy="0"/>
          </a:xfrm>
          <a:custGeom>
            <a:avLst/>
            <a:gdLst/>
            <a:ahLst/>
            <a:cxnLst/>
            <a:rect l="l" t="t" r="r" b="b"/>
            <a:pathLst>
              <a:path w="3261995">
                <a:moveTo>
                  <a:pt x="0" y="0"/>
                </a:moveTo>
                <a:lnTo>
                  <a:pt x="32617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965835"/>
            <a:ext cx="45078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背景知识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Background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91814" y="3421440"/>
            <a:ext cx="5863590" cy="3281387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908609" y="3056271"/>
          <a:ext cx="11125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P0:Dirty Write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P1:Dirty Read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P2:Non-repeatable Read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P3:Phantom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Read Uncommitted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Possible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Read Committed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Possible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Repeatable Read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Possible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Serializable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Not Possible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7"/>
          <p:cNvSpPr txBox="1"/>
          <p:nvPr/>
        </p:nvSpPr>
        <p:spPr>
          <a:xfrm>
            <a:off x="1017905" y="3432175"/>
            <a:ext cx="6888480" cy="156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隔离级别 </a:t>
            </a:r>
            <a:r>
              <a:rPr lang="en-US" altLang="zh-CN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vs.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5000" b="1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数据异常</a:t>
            </a:r>
            <a:endParaRPr sz="5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8" name="图片 7" descr="logos(1)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1175" cy="10288905"/>
            <a:chOff x="0" y="0"/>
            <a:chExt cx="18291175" cy="10288905"/>
          </a:xfrm>
        </p:grpSpPr>
        <p:sp>
          <p:nvSpPr>
            <p:cNvPr id="3" name="object 3"/>
            <p:cNvSpPr/>
            <p:nvPr/>
          </p:nvSpPr>
          <p:spPr>
            <a:xfrm>
              <a:off x="3025140" y="2665475"/>
              <a:ext cx="10450067" cy="4287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0919" y="7388390"/>
              <a:ext cx="12170664" cy="21148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445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010400" y="9041536"/>
            <a:ext cx="4138042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更多隔离级别和数据异常之间的关系</a:t>
            </a:r>
          </a:p>
        </p:txBody>
      </p:sp>
      <p:sp>
        <p:nvSpPr>
          <p:cNvPr id="11" name="object 11"/>
          <p:cNvSpPr/>
          <p:nvPr/>
        </p:nvSpPr>
        <p:spPr>
          <a:xfrm>
            <a:off x="5867400" y="9159313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>
              <a:solidFill>
                <a:srgbClr val="3DEDFF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07827" y="9202787"/>
            <a:ext cx="964565" cy="15875"/>
          </a:xfrm>
          <a:prstGeom prst="rect">
            <a:avLst/>
          </a:prstGeom>
          <a:solidFill>
            <a:srgbClr val="3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1981200" y="813435"/>
            <a:ext cx="514731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背景知识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Background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843" y="476642"/>
            <a:ext cx="1080000" cy="108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691814" y="3421440"/>
            <a:ext cx="5863590" cy="3281387"/>
          </a:xfrm>
          <a:prstGeom prst="rect">
            <a:avLst/>
          </a:prstGeom>
          <a:noFill/>
          <a:ln w="254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2122" y="2036462"/>
          <a:ext cx="17348005" cy="673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7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7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7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7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75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0267">
                <a:tc>
                  <a:txBody>
                    <a:bodyPr/>
                    <a:lstStyle/>
                    <a:p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P0:Dirty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P1:Dirty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P4C:Cursor Lost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P4:Lost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P2:Non-repeatable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P3:Phantom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A5A: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 </a:t>
                      </a: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Read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 </a:t>
                      </a: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A5B: Write Skew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33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26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26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Cursor 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26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26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Snapshot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704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Not Possible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bject 3"/>
          <p:cNvSpPr txBox="1"/>
          <p:nvPr/>
        </p:nvSpPr>
        <p:spPr>
          <a:xfrm>
            <a:off x="139447" y="9393914"/>
            <a:ext cx="1144714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20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WenQuanYi Micro Hei Mono"/>
              </a:rPr>
              <a:t>Reference: Hal Berenson, Philip A. Bernstein, Jim Gray, Jim Melton, Elizabeth J. O'Neil, Patrick E. O'Neil: A Critique of ANSI SQL Isolation Levels. SIGMOD Conference 1995: 1-10</a:t>
            </a:r>
            <a:endParaRPr sz="2000" dirty="0">
              <a:latin typeface="思源黑体 CN Normal" panose="020B0400000000000000" charset="-122"/>
              <a:ea typeface="思源黑体 CN Normal" panose="020B0400000000000000" charset="-122"/>
              <a:cs typeface="WenQuanYi Micro Hei Mono"/>
            </a:endParaRPr>
          </a:p>
        </p:txBody>
      </p:sp>
      <p:pic>
        <p:nvPicPr>
          <p:cNvPr id="6" name="图片 5" descr="logos(1)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0" y="4210521"/>
            <a:ext cx="1676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b="1" spc="390" dirty="0">
                <a:latin typeface="腾讯体 W7" panose="020C08030202040F0204" pitchFamily="34" charset="-122"/>
                <a:ea typeface="腾讯体 W7" panose="020C08030202040F0204" pitchFamily="34" charset="-122"/>
                <a:cs typeface="Noto Sans CJK JP Medium"/>
              </a:rPr>
              <a:t>动机</a:t>
            </a:r>
            <a:endParaRPr sz="6000" b="1" dirty="0">
              <a:latin typeface="腾讯体 W7" panose="020C08030202040F0204" pitchFamily="34" charset="-122"/>
              <a:ea typeface="腾讯体 W7" panose="020C08030202040F0204" pitchFamily="34" charset="-122"/>
              <a:cs typeface="Noto Sans CJK JP Medium"/>
            </a:endParaRPr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1175" cy="10288905"/>
          </a:xfrm>
          <a:custGeom>
            <a:avLst/>
            <a:gdLst/>
            <a:ahLst/>
            <a:cxnLst/>
            <a:rect l="l" t="t" r="r" b="b"/>
            <a:pathLst>
              <a:path w="18291175" h="10288905">
                <a:moveTo>
                  <a:pt x="18291048" y="0"/>
                </a:moveTo>
                <a:lnTo>
                  <a:pt x="0" y="0"/>
                </a:lnTo>
                <a:lnTo>
                  <a:pt x="0" y="10288524"/>
                </a:lnTo>
                <a:lnTo>
                  <a:pt x="18291048" y="10288524"/>
                </a:lnTo>
                <a:lnTo>
                  <a:pt x="18291048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9110" y="3499485"/>
            <a:ext cx="12212320" cy="429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非传统隔离级别：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MongoDB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 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Snapshot Isolation</a:t>
            </a: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DB2: Cursor Stability</a:t>
            </a: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TiDB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Optimistic</a:t>
            </a: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Databricks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 err="1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WriteSerializable</a:t>
            </a:r>
            <a:endParaRPr lang="en-US" altLang="zh-CN" sz="2400" spc="45" dirty="0">
              <a:solidFill>
                <a:srgbClr val="FFFFFF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SQL Server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：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Snapshot Isolation </a:t>
            </a:r>
            <a:r>
              <a:rPr lang="zh-CN" altLang="en-US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，</a:t>
            </a:r>
            <a:r>
              <a:rPr lang="en-US" altLang="zh-CN" sz="2400" spc="45" dirty="0">
                <a:solidFill>
                  <a:srgbClr val="FFFFFF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Read Committed Snapshot Isolation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zh-CN" sz="2000" spc="4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enQuanYi Micro Hei Mono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WenQuanYi Micro Hei Mono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3" y="629042"/>
            <a:ext cx="1080000" cy="108000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981200" y="965835"/>
            <a:ext cx="403606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动机 </a:t>
            </a:r>
            <a:r>
              <a:rPr lang="en-US" altLang="zh-CN" sz="2800" spc="-5" dirty="0">
                <a:solidFill>
                  <a:srgbClr val="FFFFFF"/>
                </a:solidFill>
                <a:latin typeface="腾讯体 W7" panose="020C08030202040F0204" pitchFamily="34" charset="-122"/>
                <a:ea typeface="腾讯体 W7" panose="020C08030202040F0204" pitchFamily="34" charset="-122"/>
                <a:cs typeface="腾讯体 W7" panose="020C08030202040F0204" pitchFamily="34" charset="-122"/>
              </a:rPr>
              <a:t>- Motivation</a:t>
            </a:r>
          </a:p>
        </p:txBody>
      </p:sp>
      <p:sp>
        <p:nvSpPr>
          <p:cNvPr id="6" name="折角形 5"/>
          <p:cNvSpPr/>
          <p:nvPr/>
        </p:nvSpPr>
        <p:spPr>
          <a:xfrm>
            <a:off x="2733675" y="3122930"/>
            <a:ext cx="13186410" cy="4522470"/>
          </a:xfrm>
          <a:prstGeom prst="foldedCorner">
            <a:avLst/>
          </a:prstGeom>
          <a:noFill/>
          <a:ln w="38100">
            <a:gradFill flip="none" rotWithShape="1">
              <a:gsLst>
                <a:gs pos="0">
                  <a:srgbClr val="3DEDFF"/>
                </a:gs>
                <a:gs pos="100000">
                  <a:srgbClr val="0052D9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 descr="logos(1)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670" y="117475"/>
            <a:ext cx="5949950" cy="6750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I0OTU3MmZhMmU0OTQyMjQ4Y2NhNzdjY2NiM2Q5O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640,&quot;width&quot;:1536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5232c6-5389-4052-b66d-a3bb4a7dec8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6d2f5f3-52e6-40bd-ae6a-7ee4e7087e4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b7a976-be34-4e3e-91cd-da9bf09a96ac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1355</Words>
  <Application>Microsoft Office PowerPoint</Application>
  <PresentationFormat>自定义</PresentationFormat>
  <Paragraphs>350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Noto Sans CJK JP Medium</vt:lpstr>
      <vt:lpstr>WenQuanYi Micro Hei Mono</vt:lpstr>
      <vt:lpstr>等线</vt:lpstr>
      <vt:lpstr>思源黑体 CN Normal</vt:lpstr>
      <vt:lpstr>腾讯体 W7</vt:lpstr>
      <vt:lpstr>微软雅黑</vt:lpstr>
      <vt:lpstr>Calibri</vt:lpstr>
      <vt:lpstr>Cambria Math</vt:lpstr>
      <vt:lpstr>Office Theme</vt:lpstr>
      <vt:lpstr>数据库事务一致性检测</vt:lpstr>
      <vt:lpstr>目录</vt:lpstr>
      <vt:lpstr>背景介绍</vt:lpstr>
      <vt:lpstr>PowerPoint 演示文稿</vt:lpstr>
      <vt:lpstr>PowerPoint 演示文稿</vt:lpstr>
      <vt:lpstr>PowerPoint 演示文稿</vt:lpstr>
      <vt:lpstr>PowerPoint 演示文稿</vt:lpstr>
      <vt:lpstr>动机</vt:lpstr>
      <vt:lpstr>PowerPoint 演示文稿</vt:lpstr>
      <vt:lpstr>PowerPoint 演示文稿</vt:lpstr>
      <vt:lpstr>PowerPoint 演示文稿</vt:lpstr>
      <vt:lpstr>解决方案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感谢倾听</vt:lpstr>
      <vt:lpstr>PowerPoint 演示文稿</vt:lpstr>
      <vt:lpstr>附录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雨辰 梁</dc:creator>
  <cp:lastModifiedBy>Chen, Yuxing</cp:lastModifiedBy>
  <cp:revision>108</cp:revision>
  <dcterms:created xsi:type="dcterms:W3CDTF">2021-07-27T09:57:00Z</dcterms:created>
  <dcterms:modified xsi:type="dcterms:W3CDTF">2022-08-31T04:41:34Z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2021-07-28T16:00:00Z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2021-07-28T16:00:00Z</vt:filetime>
  </property>
  <property fmtid="{D5CDD505-2E9C-101B-9397-08002B2CF9AE}" pid="5" name="ICV">
    <vt:lpwstr>EC042E2DE7C14331A1C01FB3CBFA52F6</vt:lpwstr>
  </property>
  <property fmtid="{D5CDD505-2E9C-101B-9397-08002B2CF9AE}" pid="6" name="KSOProductBuildVer">
    <vt:lpwstr>2052-11.1.0.12313</vt:lpwstr>
  </property>
</Properties>
</file>