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1" r:id="rId2"/>
    <p:sldId id="903" r:id="rId3"/>
    <p:sldId id="904" r:id="rId4"/>
    <p:sldId id="913" r:id="rId5"/>
    <p:sldId id="911" r:id="rId6"/>
    <p:sldId id="906" r:id="rId7"/>
    <p:sldId id="914" r:id="rId8"/>
    <p:sldId id="907" r:id="rId9"/>
    <p:sldId id="908" r:id="rId10"/>
    <p:sldId id="910" r:id="rId11"/>
    <p:sldId id="915" r:id="rId12"/>
    <p:sldId id="916" r:id="rId13"/>
    <p:sldId id="917" r:id="rId14"/>
    <p:sldId id="918" r:id="rId15"/>
    <p:sldId id="919" r:id="rId16"/>
    <p:sldId id="920" r:id="rId17"/>
    <p:sldId id="921" r:id="rId18"/>
    <p:sldId id="922" r:id="rId19"/>
    <p:sldId id="864" r:id="rId20"/>
    <p:sldId id="924" r:id="rId21"/>
    <p:sldId id="925" r:id="rId22"/>
    <p:sldId id="923" r:id="rId23"/>
    <p:sldId id="926" r:id="rId24"/>
    <p:sldId id="927" r:id="rId25"/>
    <p:sldId id="928" r:id="rId26"/>
    <p:sldId id="931" r:id="rId27"/>
    <p:sldId id="93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o, Wei-Lun" initials="CW" lastIdx="5" clrIdx="0">
    <p:extLst>
      <p:ext uri="{19B8F6BF-5375-455C-9EA6-DF929625EA0E}">
        <p15:presenceInfo xmlns:p15="http://schemas.microsoft.com/office/powerpoint/2012/main" userId="S-1-5-21-2978849671-3447107804-1146194034-2555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87" autoAdjust="0"/>
    <p:restoredTop sz="95282" autoAdjust="0"/>
  </p:normalViewPr>
  <p:slideViewPr>
    <p:cSldViewPr snapToGrid="0" snapToObjects="1">
      <p:cViewPr varScale="1">
        <p:scale>
          <a:sx n="89" d="100"/>
          <a:sy n="89" d="100"/>
        </p:scale>
        <p:origin x="3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E9EA88-CDB8-5740-9EFC-694193B327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3A175-5696-B54B-8914-C072FC0DB2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8AC04-A67D-B24C-8E12-8FB56FC05672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78DE9-D626-CD46-9744-6BF9484F60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2EA5D-6244-A840-989B-3FF66F3C2C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0F412-BB42-714A-9F06-5752E0C7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00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3F71F-EE20-0840-B448-C2CC2398DE46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8E0E4-2FF9-D642-903E-D1AE3C9B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0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0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3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91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20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13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34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5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6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2A7-066E-9046-8121-95F264DC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E8D3-1287-3744-8FAF-4A40CD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B578A5-C01B-5746-8F37-A8507C26D5D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3303-7D4B-6B4F-B80C-1ED0C4C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681163"/>
            <a:ext cx="5702935" cy="456555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AFBE-D4EB-0E40-8B47-1079AF3A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0" y="2505075"/>
            <a:ext cx="5702935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0DBDC-D697-2741-A295-168C772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400" y="1681163"/>
            <a:ext cx="5762879" cy="45654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66BE-92C4-FC4C-AC21-FE8A32C9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400" y="2505075"/>
            <a:ext cx="5762880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C15DA5-5933-2E4C-893D-A908BD32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5A316-8BF4-6148-A76F-D966A9DBE32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FDD41-D99A-A14A-836E-655A91E30D8C}"/>
              </a:ext>
            </a:extLst>
          </p:cNvPr>
          <p:cNvCxnSpPr>
            <a:cxnSpLocks/>
          </p:cNvCxnSpPr>
          <p:nvPr userDrawn="1"/>
        </p:nvCxnSpPr>
        <p:spPr>
          <a:xfrm>
            <a:off x="6145428" y="1681163"/>
            <a:ext cx="0" cy="450850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A03C1A-2431-1A4A-8332-630616C534BD}"/>
              </a:ext>
            </a:extLst>
          </p:cNvPr>
          <p:cNvCxnSpPr>
            <a:cxnSpLocks/>
          </p:cNvCxnSpPr>
          <p:nvPr userDrawn="1"/>
        </p:nvCxnSpPr>
        <p:spPr>
          <a:xfrm>
            <a:off x="234696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D423DE-EE3D-144E-8305-FAD82E00DC73}"/>
              </a:ext>
            </a:extLst>
          </p:cNvPr>
          <p:cNvCxnSpPr>
            <a:cxnSpLocks/>
          </p:cNvCxnSpPr>
          <p:nvPr userDrawn="1"/>
        </p:nvCxnSpPr>
        <p:spPr>
          <a:xfrm>
            <a:off x="6256401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4DFD9-2B07-AE4F-9A3C-2EEFC6F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2471FE-D852-2441-85E8-46B1B30A4C7F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8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87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32A6-A96D-DA45-A47A-D02A0A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D3DD-323F-6F4A-9A75-123C3C9D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21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CSE 5523: </a:t>
            </a:r>
            <a:br>
              <a:rPr lang="en-US" dirty="0"/>
            </a:br>
            <a:r>
              <a:rPr lang="en-US" dirty="0"/>
              <a:t>HW2+3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6732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4D87-979F-4840-B7BE-7D396F2C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(GD) for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D1EE-8287-4E14-AD9B-BE91A7B9D8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</m:e>
                        </m:func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dirty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D1EE-8287-4E14-AD9B-BE91A7B9D8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B7A9E93-8BE6-40DE-85DE-CD3250251513}"/>
                  </a:ext>
                </a:extLst>
              </p:cNvPr>
              <p:cNvSpPr/>
              <p:nvPr/>
            </p:nvSpPr>
            <p:spPr>
              <a:xfrm>
                <a:off x="428009" y="2827349"/>
                <a:ext cx="9691884" cy="2167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</m:d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sub>
                          </m:sSub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1" i="1" dirty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sub>
                          </m:sSub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d>
                                    <m:dPr>
                                      <m:ctrlP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1" i="1" dirty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B7A9E93-8BE6-40DE-85DE-CD32502515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09" y="2827349"/>
                <a:ext cx="9691884" cy="2167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390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Pocket algorithm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94854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F824-CFFB-4790-9A7F-A500BCCE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Pocket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66123-20D4-41AC-8938-284DCE5E1A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Training data:</a:t>
                </a:r>
                <a:r>
                  <a:rPr lang="en-US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+1, 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Model: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66123-20D4-41AC-8938-284DCE5E1A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6386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6BC6-2087-4460-90EC-DCC38E19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Pocket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48D07-81F6-44F2-A73F-3A27E95B9A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Initialize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best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Loop for all training examples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(random order!)</a:t>
                </a:r>
              </a:p>
              <a:p>
                <a:pPr lvl="2"/>
                <a:r>
                  <a:rPr lang="en-US" sz="2400" dirty="0"/>
                  <a:t>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:pPr lvl="2"/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lvl="3" defTabSz="256031">
                  <a:spcBef>
                    <a:spcPts val="400"/>
                  </a:spcBef>
                  <a:defRPr sz="1792"/>
                </a:pPr>
                <a:r>
                  <a:rPr lang="en-US" sz="2400" dirty="0"/>
                  <a:t>Update: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sz="2400" dirty="0">
                        <a:latin typeface="Cambria Math" panose="02040503050406030204" pitchFamily="18" charset="0"/>
                      </a:rPr>
                      <m:t>←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sz="240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en-US" sz="240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4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Evaluate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on the “training data” and calculate the training accuracy</a:t>
                </a:r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If training accuracy by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“higher” than the training accuracy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best</m:t>
                        </m:r>
                      </m:sup>
                    </m:sSup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best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best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48D07-81F6-44F2-A73F-3A27E95B9A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  <a:blipFill>
                <a:blip r:embed="rId2"/>
                <a:stretch>
                  <a:fillRect l="-936" t="-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3EA20E0-8CF2-45AB-A581-F119A90189B5}"/>
              </a:ext>
            </a:extLst>
          </p:cNvPr>
          <p:cNvSpPr/>
          <p:nvPr/>
        </p:nvSpPr>
        <p:spPr>
          <a:xfrm>
            <a:off x="223284" y="1531088"/>
            <a:ext cx="11795996" cy="442327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3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Soft-margin SVM algorithm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4935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F824-CFFB-4790-9A7F-A500BCCE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Soft-margin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66123-20D4-41AC-8938-284DCE5E1A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Training data:</a:t>
                </a:r>
                <a:r>
                  <a:rPr lang="en-US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+1, 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Model: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Objective: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 0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Please add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for normalization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regularization coefficients (i.e., reg_coeff)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66123-20D4-41AC-8938-284DCE5E1A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804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6BC6-2087-4460-90EC-DCC38E19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(GD) for soft-margin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48D07-81F6-44F2-A73F-3A27E95B9A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Initialize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dirty="0">
                        <a:latin typeface="Cambria Math" panose="02040503050406030204" pitchFamily="18" charset="0"/>
                      </a:rPr>
                      <m:t>←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;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: the loss function you want to minimize! </a:t>
                </a:r>
                <a:endParaRPr lang="en-US" dirty="0"/>
              </a:p>
              <a:p>
                <a:pPr lvl="1"/>
                <a:r>
                  <a:rPr lang="en-US" dirty="0"/>
                  <a:t>No need to stop earlier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Note: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48D07-81F6-44F2-A73F-3A27E95B9A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  <a:blipFill>
                <a:blip r:embed="rId2"/>
                <a:stretch>
                  <a:fillRect l="-936" t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3EA20E0-8CF2-45AB-A581-F119A90189B5}"/>
              </a:ext>
            </a:extLst>
          </p:cNvPr>
          <p:cNvSpPr/>
          <p:nvPr/>
        </p:nvSpPr>
        <p:spPr>
          <a:xfrm>
            <a:off x="223284" y="1531088"/>
            <a:ext cx="11795996" cy="1949011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12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4D87-979F-4840-B7BE-7D396F2C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(GD) for soft-margin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D1EE-8287-4E14-AD9B-BE91A7B9D8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othewise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othewise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D1EE-8287-4E14-AD9B-BE91A7B9D8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140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Naïve Bayes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88215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1553-375F-4F52-BA39-A405720FE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4F1FE-EA90-4954-84EC-B12D0C971C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897360" cy="5395701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Training data: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+1, 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Goal: </a:t>
                </a:r>
                <a:r>
                  <a:rPr lang="en-US" dirty="0"/>
                  <a:t>construct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+1, −1</m:t>
                                </m:r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b="1" dirty="0"/>
                  <a:t>Bayes’ rules: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: Bernoulli</a:t>
                </a:r>
                <a:endParaRPr lang="en-US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nary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rgbClr val="FF0000"/>
                    </a:solidFill>
                  </a:rPr>
                  <a:t>one-dimensional Gaussian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4F1FE-EA90-4954-84EC-B12D0C971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897360" cy="5395701"/>
              </a:xfrm>
              <a:blipFill>
                <a:blip r:embed="rId2"/>
                <a:stretch>
                  <a:fillRect l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77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2342-666C-465F-86A6-3457005B9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CA7EA-B231-49E0-A3A2-F15ECEFCE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to implement:</a:t>
            </a:r>
          </a:p>
          <a:p>
            <a:pPr lvl="1"/>
            <a:r>
              <a:rPr lang="en-US" dirty="0"/>
              <a:t>Linear logistic regression</a:t>
            </a:r>
          </a:p>
          <a:p>
            <a:pPr lvl="1"/>
            <a:r>
              <a:rPr lang="en-US" dirty="0"/>
              <a:t>Pocket algorithm (improved perceptron)</a:t>
            </a:r>
          </a:p>
          <a:p>
            <a:pPr lvl="1"/>
            <a:r>
              <a:rPr lang="en-US" dirty="0"/>
              <a:t>Linear soft-margin SVM</a:t>
            </a:r>
          </a:p>
          <a:p>
            <a:pPr lvl="1"/>
            <a:r>
              <a:rPr lang="en-US" dirty="0"/>
              <a:t>Linear Naïve Bayes</a:t>
            </a:r>
          </a:p>
          <a:p>
            <a:pPr lvl="1"/>
            <a:r>
              <a:rPr lang="en-US" dirty="0"/>
              <a:t>Linear Gaussian discriminative analysis</a:t>
            </a:r>
          </a:p>
          <a:p>
            <a:pPr lvl="1"/>
            <a:r>
              <a:rPr lang="en-US" dirty="0"/>
              <a:t>Nonlinear Naïve Bayes</a:t>
            </a:r>
          </a:p>
          <a:p>
            <a:pPr lvl="1"/>
            <a:r>
              <a:rPr lang="en-US" dirty="0"/>
              <a:t>Nonlinear Gaussian discriminative analysis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25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C82B-BD66-4F10-BDF3-7DCCDC52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=+1</m:t>
                        </m:r>
                      </m:e>
                    </m:d>
                  </m:oMath>
                </a14:m>
                <a:r>
                  <a:rPr lang="en-US" dirty="0"/>
                  <a:t> have their own standard deviations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,+1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,−1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See slides 11 or 12 for how to compute them</a:t>
                </a:r>
              </a:p>
              <a:p>
                <a:r>
                  <a:rPr lang="en-US" dirty="0"/>
                  <a:t>You can represent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as a vector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3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C82B-BD66-4F10-BDF3-7DCCDC52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=+1</m:t>
                        </m:r>
                      </m:e>
                    </m:d>
                  </m:oMath>
                </a14:m>
                <a:r>
                  <a:rPr lang="en-US" dirty="0"/>
                  <a:t> share the same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Built upon the previous slide,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be the number of training examples per class,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,−1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You can represent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a vector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95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3733-FEA6-4CF8-8B13-CF29B2D2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(please do “log” to prevent overflow)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B6EC9-EDC6-4F44-9449-F7C0AD16F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+1, −1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+1, −1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 −1</m:t>
                              </m:r>
                            </m:e>
                          </m:d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 −1</m:t>
                              </m:r>
                            </m:e>
                          </m:d>
                        </m:lim>
                      </m:limLow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B6EC9-EDC6-4F44-9449-F7C0AD16F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942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Gaussian discriminant analysis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97764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1553-375F-4F52-BA39-A405720FE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4F1FE-EA90-4954-84EC-B12D0C971C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897360" cy="5395701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Training data: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+1, 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Goal: </a:t>
                </a:r>
                <a:r>
                  <a:rPr lang="en-US" dirty="0"/>
                  <a:t>construct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+1, −1</m:t>
                                </m:r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b="1" dirty="0"/>
                  <a:t>Bayes’ rules: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Bernoulli</a:t>
                </a:r>
                <a:endParaRPr lang="en-US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multi-dimensional Gaussian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4F1FE-EA90-4954-84EC-B12D0C971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897360" cy="5395701"/>
              </a:xfrm>
              <a:blipFill>
                <a:blip r:embed="rId2"/>
                <a:stretch>
                  <a:fillRect l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333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C82B-BD66-4F10-BDF3-7DCCDC52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GDA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897360" cy="456405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=+1</m:t>
                        </m:r>
                      </m:e>
                    </m:d>
                  </m:oMath>
                </a14:m>
                <a:r>
                  <a:rPr lang="en-US" dirty="0"/>
                  <a:t> have their own covariance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See slides 10, 11 for how to compute them</a:t>
                </a:r>
              </a:p>
              <a:p>
                <a:r>
                  <a:rPr lang="en-US" dirty="0"/>
                  <a:t>See also your homework #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897360" cy="4564057"/>
              </a:xfrm>
              <a:blipFill>
                <a:blip r:embed="rId2"/>
                <a:stretch>
                  <a:fillRect l="-922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60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C82B-BD66-4F10-BDF3-7DCCDC52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GDA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897360" cy="456405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=+1</m:t>
                        </m:r>
                      </m:e>
                    </m:d>
                  </m:oMath>
                </a14:m>
                <a:r>
                  <a:rPr lang="en-US" dirty="0"/>
                  <a:t> share the same covariance matrix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Built upon the previous slide,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be the number of training examples per class,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See your homework # 2 for how to compute it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897360" cy="4564057"/>
              </a:xfrm>
              <a:blipFill>
                <a:blip r:embed="rId2"/>
                <a:stretch>
                  <a:fillRect l="-922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154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3733-FEA6-4CF8-8B13-CF29B2D2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(please do “log” to prevent overflow)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B6EC9-EDC6-4F44-9449-F7C0AD16F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+1, −1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+1, −1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 −1</m:t>
                              </m:r>
                            </m:e>
                          </m:d>
                        </m:lim>
                      </m:limLow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B6EC9-EDC6-4F44-9449-F7C0AD16F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59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D2B0-55EE-4D22-84A0-CC55B7AA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E90DB-5E95-48C8-B1F7-7F070FEFA9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538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Four data source</a:t>
                </a:r>
              </a:p>
              <a:p>
                <a:pPr lvl="1"/>
                <a:r>
                  <a:rPr lang="en-US" dirty="0"/>
                  <a:t>2D linear </a:t>
                </a:r>
              </a:p>
              <a:p>
                <a:pPr lvl="1"/>
                <a:r>
                  <a:rPr lang="en-US" dirty="0"/>
                  <a:t>2D noisy linear</a:t>
                </a:r>
              </a:p>
              <a:p>
                <a:pPr lvl="1"/>
                <a:r>
                  <a:rPr lang="en-US" dirty="0"/>
                  <a:t>2D quadratic (circle)</a:t>
                </a:r>
              </a:p>
              <a:p>
                <a:pPr lvl="1"/>
                <a:r>
                  <a:rPr lang="en-US" dirty="0"/>
                  <a:t>MNIST (&lt;5 vs. &gt;=5)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</a:p>
              <a:p>
                <a:pPr lvl="1"/>
                <a:r>
                  <a:rPr lang="en-US" dirty="0"/>
                  <a:t>A column as an instance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+1,−1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E90DB-5E95-48C8-B1F7-7F070FEFA9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53823"/>
              </a:xfrm>
              <a:blipFill>
                <a:blip r:embed="rId3"/>
                <a:stretch>
                  <a:fillRect l="-936" t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95C2DA4-A634-44A1-BF60-C1B81416B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387" y="3939229"/>
            <a:ext cx="3903333" cy="292750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1227F1A2-929E-41B1-8674-8D9193D48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8234" y="1436688"/>
            <a:ext cx="3903333" cy="2927500"/>
          </a:xfrm>
          <a:prstGeom prst="rect">
            <a:avLst/>
          </a:prstGeom>
        </p:spPr>
      </p:pic>
      <p:pic>
        <p:nvPicPr>
          <p:cNvPr id="11" name="Picture 10" descr="Shape, arrow&#10;&#10;Description automatically generated">
            <a:extLst>
              <a:ext uri="{FF2B5EF4-FFF2-40B4-BE49-F238E27FC236}">
                <a16:creationId xmlns:a16="http://schemas.microsoft.com/office/drawing/2014/main" id="{00B0AD7D-A036-47BC-B842-0A018DAD87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2827" y="4435318"/>
            <a:ext cx="3453600" cy="1935319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20B5314A-A38D-4615-BEE2-488CB9A451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304" y="1445416"/>
            <a:ext cx="3891696" cy="29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BF2C-C4C9-4C58-A277-24593914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C509D-A192-495F-B497-9B9247FDCF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data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not appended with “1” yet.</a:t>
                </a:r>
              </a:p>
              <a:p>
                <a:r>
                  <a:rPr lang="en-US" dirty="0"/>
                  <a:t>For feature transform for a 2D data instance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we do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Again, you need to append “1” to the data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if you want to solve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/>
                  <a:t> directly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In the homework, we have done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for you!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C509D-A192-495F-B497-9B9247FDC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92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D2B0-55EE-4D22-84A0-CC55B7AA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E90DB-5E95-48C8-B1F7-7F070FEFA9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538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Data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+1,−1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prediction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E90DB-5E95-48C8-B1F7-7F070FEFA9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53823"/>
              </a:xfrm>
              <a:blipFill>
                <a:blip r:embed="rId3"/>
                <a:stretch>
                  <a:fillRect l="-936" t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1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8762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F824-CFFB-4790-9A7F-A500BCCE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66123-20D4-41AC-8938-284DCE5E1A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Training data:</a:t>
                </a:r>
                <a:r>
                  <a:rPr lang="en-US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+1, 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Model: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Objective: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Please add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for normalization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66123-20D4-41AC-8938-284DCE5E1A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30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6BC6-2087-4460-90EC-DCC38E19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(GD) for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48D07-81F6-44F2-A73F-3A27E95B9A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Initialize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dirty="0">
                        <a:latin typeface="Cambria Math" panose="02040503050406030204" pitchFamily="18" charset="0"/>
                      </a:rPr>
                      <m:t>←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;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: the loss function you want to minimize! </a:t>
                </a:r>
                <a:endParaRPr lang="en-US" dirty="0"/>
              </a:p>
              <a:p>
                <a:pPr lvl="1"/>
                <a:r>
                  <a:rPr lang="en-US" dirty="0"/>
                  <a:t>No need to stop earlier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Note: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r>
                  <a:rPr lang="en-US" dirty="0"/>
                  <a:t>; 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is the loss on the </a:t>
                </a:r>
                <a:r>
                  <a:rPr lang="en-US" i="1" dirty="0"/>
                  <a:t>i</a:t>
                </a:r>
                <a:r>
                  <a:rPr lang="en-US" dirty="0"/>
                  <a:t>-th example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̃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48D07-81F6-44F2-A73F-3A27E95B9A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  <a:blipFill>
                <a:blip r:embed="rId2"/>
                <a:stretch>
                  <a:fillRect l="-936" t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3EA20E0-8CF2-45AB-A581-F119A90189B5}"/>
              </a:ext>
            </a:extLst>
          </p:cNvPr>
          <p:cNvSpPr/>
          <p:nvPr/>
        </p:nvSpPr>
        <p:spPr>
          <a:xfrm>
            <a:off x="223284" y="1531088"/>
            <a:ext cx="11795996" cy="1949011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17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4D87-979F-4840-B7BE-7D396F2C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(GD) for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D1EE-8287-4E14-AD9B-BE91A7B9D8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+1, −1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D1EE-8287-4E14-AD9B-BE91A7B9D8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E2141F2-4193-482D-9945-EAD82E86FFD1}"/>
                  </a:ext>
                </a:extLst>
              </p:cNvPr>
              <p:cNvSpPr/>
              <p:nvPr/>
            </p:nvSpPr>
            <p:spPr>
              <a:xfrm>
                <a:off x="429314" y="2512340"/>
                <a:ext cx="6376361" cy="3497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E2141F2-4193-482D-9945-EAD82E86F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14" y="2512340"/>
                <a:ext cx="6376361" cy="3497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19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7454</TotalTime>
  <Words>873</Words>
  <Application>Microsoft Office PowerPoint</Application>
  <PresentationFormat>Widescreen</PresentationFormat>
  <Paragraphs>165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CSE 5523:  HW2+3</vt:lpstr>
      <vt:lpstr>Outline</vt:lpstr>
      <vt:lpstr>Data</vt:lpstr>
      <vt:lpstr>Data</vt:lpstr>
      <vt:lpstr>Accuracy</vt:lpstr>
      <vt:lpstr>Logistic regression</vt:lpstr>
      <vt:lpstr>Logistic regression</vt:lpstr>
      <vt:lpstr>Gradient descent (GD) for logistic regression</vt:lpstr>
      <vt:lpstr>Gradient descent (GD) for logistic regression</vt:lpstr>
      <vt:lpstr>Gradient descent (GD) for logistic regression</vt:lpstr>
      <vt:lpstr>Pocket algorithm</vt:lpstr>
      <vt:lpstr>Pocket algorithm</vt:lpstr>
      <vt:lpstr>Pocket algorithm</vt:lpstr>
      <vt:lpstr>Soft-margin SVM algorithm</vt:lpstr>
      <vt:lpstr>Soft-margin SVM</vt:lpstr>
      <vt:lpstr>Gradient descent (GD) for soft-margin SVM</vt:lpstr>
      <vt:lpstr>Gradient descent (GD) for soft-margin SVM</vt:lpstr>
      <vt:lpstr>Naïve Bayes</vt:lpstr>
      <vt:lpstr>Naïve Bayes</vt:lpstr>
      <vt:lpstr>Nonlinear Naïve Bayes</vt:lpstr>
      <vt:lpstr>Linear Naïve Bayes</vt:lpstr>
      <vt:lpstr>Prediction (please do “log” to prevent overflow)</vt:lpstr>
      <vt:lpstr>Gaussian discriminant analysis</vt:lpstr>
      <vt:lpstr>GDA</vt:lpstr>
      <vt:lpstr>Nonlinear GDA</vt:lpstr>
      <vt:lpstr>Linear GDA</vt:lpstr>
      <vt:lpstr>Prediction (please do “log” to prevent overflow)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Chao, Wei-Lun</cp:lastModifiedBy>
  <cp:revision>581</cp:revision>
  <dcterms:created xsi:type="dcterms:W3CDTF">2020-06-25T19:45:53Z</dcterms:created>
  <dcterms:modified xsi:type="dcterms:W3CDTF">2021-03-23T18:24:24Z</dcterms:modified>
</cp:coreProperties>
</file>