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37"/>
    <p:sldMasterId id="2147483678" r:id="rId38"/>
  </p:sldMasterIdLst>
  <p:notesMasterIdLst>
    <p:notesMasterId r:id="rId54"/>
  </p:notesMasterIdLst>
  <p:handoutMasterIdLst>
    <p:handoutMasterId r:id="rId55"/>
  </p:handoutMasterIdLst>
  <p:sldIdLst>
    <p:sldId id="260" r:id="rId39"/>
    <p:sldId id="257" r:id="rId40"/>
    <p:sldId id="261" r:id="rId41"/>
    <p:sldId id="272" r:id="rId42"/>
    <p:sldId id="266" r:id="rId43"/>
    <p:sldId id="267" r:id="rId44"/>
    <p:sldId id="273" r:id="rId45"/>
    <p:sldId id="276" r:id="rId46"/>
    <p:sldId id="268" r:id="rId47"/>
    <p:sldId id="262" r:id="rId48"/>
    <p:sldId id="263" r:id="rId49"/>
    <p:sldId id="277" r:id="rId50"/>
    <p:sldId id="270" r:id="rId51"/>
    <p:sldId id="275" r:id="rId52"/>
    <p:sldId id="264" r:id="rId53"/>
  </p:sldIdLst>
  <p:sldSz cx="12190413" cy="6858000"/>
  <p:notesSz cx="6858000" cy="9144000"/>
  <p:custDataLst>
    <p:tags r:id="rId56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FFFF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AA529-BE95-47A0-BE92-71F0BCF8D6EC}" v="1335" dt="2022-11-20T08:46:43.601"/>
    <p1510:client id="{B890C59D-3F25-BA12-A2B2-BA8DF45C2CA9}" v="5" dt="2022-11-19T17:25:01.795"/>
    <p1510:client id="{DC47A5B1-8597-44B1-AF4E-D0F083F2825F}" v="1018" vWet="1020" dt="2022-11-19T17:24:06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1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4.xml"/><Relationship Id="rId47" Type="http://schemas.openxmlformats.org/officeDocument/2006/relationships/slide" Target="slides/slide9.xml"/><Relationship Id="rId50" Type="http://schemas.openxmlformats.org/officeDocument/2006/relationships/slide" Target="slides/slide12.xml"/><Relationship Id="rId55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Master" Target="slideMasters/slideMaster1.xml"/><Relationship Id="rId40" Type="http://schemas.openxmlformats.org/officeDocument/2006/relationships/slide" Target="slides/slide2.xml"/><Relationship Id="rId45" Type="http://schemas.openxmlformats.org/officeDocument/2006/relationships/slide" Target="slides/slide7.xml"/><Relationship Id="rId53" Type="http://schemas.openxmlformats.org/officeDocument/2006/relationships/slide" Target="slides/slide15.xml"/><Relationship Id="rId58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microsoft.com/office/2015/10/relationships/revisionInfo" Target="revisionInfo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5.xml"/><Relationship Id="rId48" Type="http://schemas.openxmlformats.org/officeDocument/2006/relationships/slide" Target="slides/slide10.xml"/><Relationship Id="rId56" Type="http://schemas.openxmlformats.org/officeDocument/2006/relationships/tags" Target="tags/tag1.xml"/><Relationship Id="rId8" Type="http://schemas.openxmlformats.org/officeDocument/2006/relationships/customXml" Target="../customXml/item8.xml"/><Relationship Id="rId51" Type="http://schemas.openxmlformats.org/officeDocument/2006/relationships/slide" Target="slides/slide1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Master" Target="slideMasters/slideMaster2.xml"/><Relationship Id="rId46" Type="http://schemas.openxmlformats.org/officeDocument/2006/relationships/slide" Target="slides/slide8.xml"/><Relationship Id="rId59" Type="http://schemas.openxmlformats.org/officeDocument/2006/relationships/theme" Target="theme/theme1.xml"/><Relationship Id="rId20" Type="http://schemas.openxmlformats.org/officeDocument/2006/relationships/customXml" Target="../customXml/item20.xml"/><Relationship Id="rId41" Type="http://schemas.openxmlformats.org/officeDocument/2006/relationships/slide" Target="slides/slide3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11.xml"/><Relationship Id="rId57" Type="http://schemas.openxmlformats.org/officeDocument/2006/relationships/presProps" Target="pres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slide" Target="slides/slide6.xml"/><Relationship Id="rId52" Type="http://schemas.openxmlformats.org/officeDocument/2006/relationships/slide" Target="slides/slide14.xml"/><Relationship Id="rId6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err="1"/>
              <a:t>Click</a:t>
            </a:r>
            <a:r>
              <a:rPr lang="da-DK"/>
              <a:t> to </a:t>
            </a:r>
            <a:r>
              <a:rPr lang="da-DK" err="1"/>
              <a:t>edit</a:t>
            </a:r>
            <a:r>
              <a:rPr lang="da-DK"/>
              <a:t> Master </a:t>
            </a:r>
            <a:r>
              <a:rPr lang="da-DK" err="1"/>
              <a:t>text</a:t>
            </a:r>
            <a:r>
              <a:rPr lang="da-DK"/>
              <a:t> </a:t>
            </a:r>
            <a:r>
              <a:rPr lang="da-DK" err="1"/>
              <a:t>styles</a:t>
            </a:r>
            <a:endParaRPr lang="da-DK"/>
          </a:p>
          <a:p>
            <a:pPr lvl="1"/>
            <a:r>
              <a:rPr lang="da-DK"/>
              <a:t>Second </a:t>
            </a:r>
            <a:r>
              <a:rPr lang="da-DK" err="1"/>
              <a:t>level</a:t>
            </a:r>
            <a:endParaRPr lang="da-DK"/>
          </a:p>
          <a:p>
            <a:pPr lvl="2"/>
            <a:r>
              <a:rPr lang="da-DK"/>
              <a:t>Third </a:t>
            </a:r>
            <a:r>
              <a:rPr lang="da-DK" err="1"/>
              <a:t>level</a:t>
            </a:r>
            <a:endParaRPr lang="da-DK"/>
          </a:p>
          <a:p>
            <a:pPr lvl="3"/>
            <a:r>
              <a:rPr lang="da-DK" err="1"/>
              <a:t>Fourth</a:t>
            </a:r>
            <a:r>
              <a:rPr lang="da-DK"/>
              <a:t> </a:t>
            </a:r>
            <a:r>
              <a:rPr lang="da-DK" err="1"/>
              <a:t>level</a:t>
            </a:r>
            <a:endParaRPr lang="da-DK"/>
          </a:p>
          <a:p>
            <a:pPr lvl="4"/>
            <a:r>
              <a:rPr lang="da-DK"/>
              <a:t>Fifth </a:t>
            </a:r>
            <a:r>
              <a:rPr lang="da-DK" err="1"/>
              <a:t>level</a:t>
            </a:r>
            <a:endParaRPr lang="da-DK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950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22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-3600"/>
            <a:ext cx="12193200" cy="68616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7923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/>
          </a:p>
        </p:txBody>
      </p:sp>
      <p:sp>
        <p:nvSpPr>
          <p:cNvPr id="113676" name="text" descr="{&quot;templafy&quot;:{&quot;id&quot;:&quot;11a05e40-5ab6-473b-9392-e936b79a266d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>
                <a:solidFill>
                  <a:schemeClr val="bg1"/>
                </a:solidFill>
                <a:latin typeface="+mn-lt"/>
              </a:rPr>
              <a:t>DTU Energy</a:t>
            </a:r>
          </a:p>
        </p:txBody>
      </p:sp>
      <p:sp>
        <p:nvSpPr>
          <p:cNvPr id="5" name="date" descr="{&quot;templafy&quot;:{&quot;id&quot;:&quot;fd93de27-11f3-4758-8b36-154877414931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11 November 2022</a:t>
            </a:r>
          </a:p>
        </p:txBody>
      </p:sp>
      <p:sp>
        <p:nvSpPr>
          <p:cNvPr id="7" name="text" descr="{&quot;templafy&quot;:{&quot;id&quot;:&quot;d58644f4-c2f3-447c-a26d-450f0de60740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>
                <a:solidFill>
                  <a:schemeClr val="bg1"/>
                </a:solidFill>
                <a:latin typeface="+mn-lt"/>
              </a:rPr>
              <a:t>Case Company Presentation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82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7923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/>
          </a:p>
        </p:txBody>
      </p:sp>
      <p:sp>
        <p:nvSpPr>
          <p:cNvPr id="113676" name="text" descr="{&quot;templafy&quot;:{&quot;id&quot;:&quot;44c0d8de-0117-45a0-a897-91eb4ef9c738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>
                <a:solidFill>
                  <a:schemeClr val="bg1"/>
                </a:solidFill>
                <a:latin typeface="+mn-lt"/>
              </a:rPr>
              <a:t>DTU Energy</a:t>
            </a:r>
          </a:p>
        </p:txBody>
      </p:sp>
      <p:sp>
        <p:nvSpPr>
          <p:cNvPr id="5" name="date" descr="{&quot;templafy&quot;:{&quot;id&quot;:&quot;2ca9f849-2fa9-4edb-aee8-96d98475634d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11 November 2022</a:t>
            </a:r>
          </a:p>
        </p:txBody>
      </p:sp>
      <p:sp>
        <p:nvSpPr>
          <p:cNvPr id="7" name="text" descr="{&quot;templafy&quot;:{&quot;id&quot;:&quot;206da4e6-991d-4475-a5e4-928ab8a3da64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>
                <a:solidFill>
                  <a:schemeClr val="bg1"/>
                </a:solidFill>
                <a:latin typeface="+mn-lt"/>
              </a:rPr>
              <a:t>Analysis Day - Problem 7 - Group 1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77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8.xml"/><Relationship Id="rId5" Type="http://schemas.openxmlformats.org/officeDocument/2006/relationships/hyperlink" Target="https://images-wixmp-ed30a86b8c4ca887773594c2.wixmp.com/f/20de82b6-878e-45f4-8181-657462d6998b/dpxb5y-0c6a60f2-931a-4529-9bc1-8b4e7f3a34be.jpg?token=eyJ0eXAiOiJKV1QiLCJhbGciOiJIUzI1NiJ9.eyJzdWIiOiJ1cm46YXBwOjdlMGQxODg5ODIyNjQzNzNhNWYwZDQxNWVhMGQyNmUwIiwiaXNzIjoidXJuOmFwcDo3ZTBkMTg4OTgyMjY0MzczYTVmMGQ0MTVlYTBkMjZlMCIsIm9iaiI6W1t7InBhdGgiOiJcL2ZcLzIwZGU4MmI2LTg3OGUtNDVmNC04MTgxLTY1NzQ2MmQ2OTk4YlwvZHB4YjV5LTBjNmE2MGYyLTkzMWEtNDUyOS05YmMxLThiNGU3ZjNhMzRiZS5qcGcifV1dLCJhdWQiOlsidXJuOnNlcnZpY2U6ZmlsZS5kb3dubG9hZCJdfQ.yv-s325AajVSryu8TSU4kR-U3v3UeL2VqdOQe373BSE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2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2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2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cuberg.net/news/cuberg-lithium-metal-external-cell-cycle-life-validation" TargetMode="Externa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1.xml"/><Relationship Id="rId6" Type="http://schemas.openxmlformats.org/officeDocument/2006/relationships/hyperlink" Target="https://innovationorigins.com/en/future-of-electric-aviation-battery-only-suitable-for-small-scale-flights/" TargetMode="External"/><Relationship Id="rId5" Type="http://schemas.openxmlformats.org/officeDocument/2006/relationships/hyperlink" Target="https://cartenav.com/wp-content/uploads/2020/10/De-Havilland-Canada-dash-8.jpg" TargetMode="External"/><Relationship Id="rId4" Type="http://schemas.openxmlformats.org/officeDocument/2006/relationships/hyperlink" Target="https://cessna.txtav.com/en/piston/cessna-skyhaw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34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3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2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3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77" y="2573778"/>
            <a:ext cx="11458232" cy="1503532"/>
          </a:xfrm>
        </p:spPr>
        <p:txBody>
          <a:bodyPr/>
          <a:lstStyle/>
          <a:p>
            <a:r>
              <a:rPr lang="en-GB" sz="9600" dirty="0"/>
              <a:t>Problem 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77" y="1693590"/>
            <a:ext cx="10840028" cy="656709"/>
          </a:xfrm>
        </p:spPr>
        <p:txBody>
          <a:bodyPr/>
          <a:lstStyle/>
          <a:p>
            <a:r>
              <a:rPr lang="en-GB" sz="4000" dirty="0"/>
              <a:t>Analysis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4ED49BAE-8BA0-94AA-217A-088560478B36}"/>
              </a:ext>
            </a:extLst>
          </p:cNvPr>
          <p:cNvSpPr txBox="1">
            <a:spLocks/>
          </p:cNvSpPr>
          <p:nvPr/>
        </p:nvSpPr>
        <p:spPr bwMode="auto">
          <a:xfrm>
            <a:off x="294206" y="4756039"/>
            <a:ext cx="10840028" cy="65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3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pt-BR" sz="1800" kern="0" dirty="0"/>
              <a:t>Nikolas Vitaliti - s223455</a:t>
            </a:r>
          </a:p>
          <a:p>
            <a:r>
              <a:rPr lang="pt-BR" sz="1800" kern="0" dirty="0"/>
              <a:t>Anita Pazzaglia - s222758</a:t>
            </a:r>
          </a:p>
          <a:p>
            <a:r>
              <a:rPr lang="pt-BR" sz="1800" kern="0" dirty="0"/>
              <a:t>Matteo Galasso - s194806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note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For the energy consumption:</a:t>
            </a:r>
            <a:br>
              <a:rPr lang="en-GB" dirty="0"/>
            </a:br>
            <a:r>
              <a:rPr lang="en-GB" dirty="0"/>
              <a:t>- Variations depending on speed weren’t considered</a:t>
            </a:r>
          </a:p>
          <a:p>
            <a:pPr marL="0" indent="0">
              <a:buNone/>
            </a:pPr>
            <a:r>
              <a:rPr lang="en-GB" dirty="0"/>
              <a:t>- Volume occupied by the battery wasn’t  considered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Energy needed for:</a:t>
            </a:r>
            <a:br>
              <a:rPr lang="en-GB" dirty="0"/>
            </a:br>
            <a:r>
              <a:rPr lang="en-GB" dirty="0"/>
              <a:t>- Cessna = 1027 kWh = 1 tonnes of TNT = </a:t>
            </a:r>
            <a:r>
              <a:rPr lang="en-US" dirty="0">
                <a:solidFill>
                  <a:srgbClr val="FF0000"/>
                </a:solidFill>
              </a:rPr>
              <a:t>Toast 100,000 slices of bread</a:t>
            </a:r>
            <a:br>
              <a:rPr lang="en-GB" dirty="0"/>
            </a:br>
            <a:r>
              <a:rPr lang="en-GB" dirty="0"/>
              <a:t>- Dash = 22082.47 kWh = 19 tonnes of TNT = </a:t>
            </a:r>
            <a:r>
              <a:rPr lang="en-GB" dirty="0">
                <a:solidFill>
                  <a:srgbClr val="FF0000"/>
                </a:solidFill>
              </a:rPr>
              <a:t>Toast 2 millions slices of bread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2C461-1409-1787-9870-3B1523E91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707" y="4001491"/>
            <a:ext cx="3346326" cy="2008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EDD279-C5DE-CBEE-133C-5F4F5230B3AD}"/>
              </a:ext>
            </a:extLst>
          </p:cNvPr>
          <p:cNvSpPr txBox="1"/>
          <p:nvPr/>
        </p:nvSpPr>
        <p:spPr>
          <a:xfrm>
            <a:off x="5532859" y="5998062"/>
            <a:ext cx="151216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>
                <a:hlinkClick r:id="rId5"/>
              </a:rPr>
              <a:t>Image source</a:t>
            </a:r>
            <a:endParaRPr lang="en-US" sz="105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61280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Additional Note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3091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Relation between power and velocity: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</a:t>
            </a:r>
            <a:r>
              <a:rPr lang="en-GB" dirty="0"/>
              <a:t> = power</a:t>
            </a:r>
            <a:br>
              <a:rPr lang="en-GB" dirty="0"/>
            </a:br>
            <a:br>
              <a:rPr lang="en-GB" dirty="0"/>
            </a:br>
            <a:r>
              <a:rPr lang="en-GB" b="1" dirty="0" err="1"/>
              <a:t>F</a:t>
            </a:r>
            <a:r>
              <a:rPr lang="en-GB" sz="1050" b="1" dirty="0" err="1"/>
              <a:t>d</a:t>
            </a:r>
            <a:r>
              <a:rPr lang="en-GB" dirty="0"/>
              <a:t> = Drag force</a:t>
            </a:r>
            <a:br>
              <a:rPr lang="en-GB" dirty="0"/>
            </a:br>
            <a:br>
              <a:rPr lang="en-GB" dirty="0"/>
            </a:br>
            <a:r>
              <a:rPr lang="el-GR" b="1" dirty="0"/>
              <a:t>ρ</a:t>
            </a:r>
            <a:r>
              <a:rPr lang="en-GB" dirty="0"/>
              <a:t> = density of fuel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C</a:t>
            </a:r>
            <a:r>
              <a:rPr lang="en-GB" sz="1100" b="1" dirty="0"/>
              <a:t>d </a:t>
            </a:r>
            <a:r>
              <a:rPr lang="en-GB" dirty="0"/>
              <a:t>= Drag Coefficient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v</a:t>
            </a:r>
            <a:r>
              <a:rPr lang="en-GB" dirty="0"/>
              <a:t> = flow velocity relative to the plane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A</a:t>
            </a:r>
            <a:r>
              <a:rPr lang="en-GB" dirty="0"/>
              <a:t> = surface area (devo </a:t>
            </a:r>
            <a:r>
              <a:rPr lang="en-GB" dirty="0" err="1"/>
              <a:t>controllare</a:t>
            </a:r>
            <a:r>
              <a:rPr lang="en-GB" dirty="0"/>
              <a:t> que)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56EC8-17CB-A7B4-5D0F-C19A07597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356" y="2278270"/>
            <a:ext cx="3735932" cy="230146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14155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26127"/>
            <a:ext cx="12190413" cy="972716"/>
          </a:xfrm>
        </p:spPr>
        <p:txBody>
          <a:bodyPr/>
          <a:lstStyle/>
          <a:p>
            <a:pPr algn="ctr"/>
            <a:r>
              <a:rPr lang="en-GB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654" y="3349429"/>
            <a:ext cx="5793065" cy="2815875"/>
          </a:xfrm>
        </p:spPr>
        <p:txBody>
          <a:bodyPr/>
          <a:lstStyle/>
          <a:p>
            <a:r>
              <a:rPr lang="en-GB" dirty="0"/>
              <a:t>Electric flight only for very short distances</a:t>
            </a:r>
            <a:br>
              <a:rPr lang="en-GB" dirty="0"/>
            </a:br>
            <a:endParaRPr lang="en-GB" dirty="0"/>
          </a:p>
          <a:p>
            <a:r>
              <a:rPr lang="en-GB" dirty="0"/>
              <a:t>Not suited for commercial flight</a:t>
            </a:r>
          </a:p>
          <a:p>
            <a:endParaRPr lang="en-GB" dirty="0"/>
          </a:p>
          <a:p>
            <a:r>
              <a:rPr lang="en-GB" dirty="0"/>
              <a:t>Different solutions/technologies are required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 claim made by Company X seems to be far from any reality and there is a strong likelihood for it to be </a:t>
            </a:r>
            <a:r>
              <a:rPr lang="en-GB" b="1" dirty="0">
                <a:solidFill>
                  <a:srgbClr val="FF0000"/>
                </a:solidFill>
              </a:rPr>
              <a:t>false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07921-8667-B8E5-3CAD-3D55364D1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457" y="3645024"/>
            <a:ext cx="4010593" cy="26535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2823BE-ECA5-9538-7ACF-F4A2AB72AE58}"/>
              </a:ext>
            </a:extLst>
          </p:cNvPr>
          <p:cNvCxnSpPr/>
          <p:nvPr/>
        </p:nvCxnSpPr>
        <p:spPr bwMode="auto">
          <a:xfrm flipV="1">
            <a:off x="8000465" y="3933056"/>
            <a:ext cx="3755060" cy="223224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99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C96D54-CE71-83CD-B527-595AA7CB770F}"/>
              </a:ext>
            </a:extLst>
          </p:cNvPr>
          <p:cNvCxnSpPr/>
          <p:nvPr/>
        </p:nvCxnSpPr>
        <p:spPr bwMode="auto">
          <a:xfrm>
            <a:off x="7928457" y="3933056"/>
            <a:ext cx="3827068" cy="223224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99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3A00EEA-5C83-202C-3468-B878BA3F6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654" y="1500758"/>
            <a:ext cx="9639300" cy="133350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48009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08187"/>
            <a:ext cx="12190413" cy="972716"/>
          </a:xfrm>
        </p:spPr>
        <p:txBody>
          <a:bodyPr/>
          <a:lstStyle/>
          <a:p>
            <a:pPr algn="ctr"/>
            <a:r>
              <a:rPr lang="en-GB" dirty="0"/>
              <a:t>Considerations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2" name="Undertitel 2">
            <a:extLst>
              <a:ext uri="{FF2B5EF4-FFF2-40B4-BE49-F238E27FC236}">
                <a16:creationId xmlns:a16="http://schemas.microsoft.com/office/drawing/2014/main" id="{DE749733-5007-8B36-5648-2EDB230AF482}"/>
              </a:ext>
            </a:extLst>
          </p:cNvPr>
          <p:cNvSpPr txBox="1">
            <a:spLocks/>
          </p:cNvSpPr>
          <p:nvPr/>
        </p:nvSpPr>
        <p:spPr bwMode="auto">
          <a:xfrm>
            <a:off x="278717" y="1530814"/>
            <a:ext cx="11632976" cy="181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97485" indent="-197485"/>
            <a:r>
              <a:rPr lang="en-US" kern="0">
                <a:cs typeface="Calibri"/>
              </a:rPr>
              <a:t>8% battery improvement per year: maximum improvement will be reached in 2-3 years</a:t>
            </a:r>
          </a:p>
          <a:p>
            <a:pPr marL="197485" indent="-197485"/>
            <a:r>
              <a:rPr lang="en-US" kern="0">
                <a:cs typeface="Calibri"/>
              </a:rPr>
              <a:t>For a 1000 km range the battery should have 7 times more energy per kg</a:t>
            </a:r>
          </a:p>
          <a:p>
            <a:pPr marL="197485" indent="-197485"/>
            <a:r>
              <a:rPr lang="en-US" kern="0">
                <a:cs typeface="Calibri"/>
              </a:rPr>
              <a:t>Up to 15 times more energy per kg for longer flights</a:t>
            </a:r>
          </a:p>
          <a:p>
            <a:pPr marL="197485" indent="-197485"/>
            <a:endParaRPr lang="en-US" kern="0">
              <a:cs typeface="Calibri"/>
            </a:endParaRPr>
          </a:p>
          <a:p>
            <a:pPr marL="0" indent="0">
              <a:buNone/>
            </a:pPr>
            <a:r>
              <a:rPr lang="en-US" kern="0">
                <a:cs typeface="Calibri"/>
              </a:rPr>
              <a:t>(For reference, our Cessna has a 1100 km max. range, and we see an increase in 9.5 times more energy per kg)</a:t>
            </a:r>
          </a:p>
          <a:p>
            <a:pPr marL="0" indent="0">
              <a:buNone/>
            </a:pPr>
            <a:endParaRPr lang="en-GB" i="1" kern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7B471-6CF5-6877-80FF-1A801913D055}"/>
              </a:ext>
            </a:extLst>
          </p:cNvPr>
          <p:cNvSpPr txBox="1"/>
          <p:nvPr/>
        </p:nvSpPr>
        <p:spPr>
          <a:xfrm>
            <a:off x="519793" y="3429000"/>
            <a:ext cx="11391900" cy="2790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GB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alibri"/>
              </a:rPr>
              <a:t>“</a:t>
            </a:r>
            <a:r>
              <a:rPr lang="en-GB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alibri"/>
              </a:rPr>
              <a:t>For the time being, there is no technology that allows for that much more energy storage. But suppose we do succeed in making a battery with this energy density, then what about the safety aspects? Or can this battery provide enough power to abort a landing in an emergency? </a:t>
            </a:r>
            <a:r>
              <a:rPr lang="en-GB" sz="1600" b="1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alibri"/>
              </a:rPr>
              <a:t>There’s a lot more to it all than just energy storage</a:t>
            </a:r>
            <a:r>
              <a:rPr lang="en-GB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alibri"/>
              </a:rPr>
              <a:t>.”</a:t>
            </a:r>
          </a:p>
          <a:p>
            <a:pPr marL="197485" indent="-197485"/>
            <a:endParaRPr lang="en-GB" kern="0" dirty="0">
              <a:latin typeface="+mn-lt"/>
              <a:cs typeface="Calibri"/>
            </a:endParaRPr>
          </a:p>
          <a:p>
            <a:pPr marL="0" indent="0">
              <a:buNone/>
            </a:pPr>
            <a:r>
              <a:rPr lang="en-GB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alibri"/>
              </a:rPr>
              <a:t>“We have also been talking about lithium-air for years already, potentially a much lighter technology. However, before you can apply this kind of novel technology in an aircraft, it must be 100 percent safe. And this kind of battery must last a long time and be relatively cheap to make, all of which I don’t see happening between now and 2050.”</a:t>
            </a:r>
            <a:br>
              <a:rPr lang="en-GB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alibri"/>
              </a:rPr>
            </a:br>
            <a:endParaRPr lang="en-GB" sz="1600" i="1" kern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Calibri"/>
            </a:endParaRPr>
          </a:p>
          <a:p>
            <a:pPr marL="0" indent="0">
              <a:buNone/>
            </a:pPr>
            <a:r>
              <a:rPr lang="en-US" sz="12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alibri"/>
              </a:rPr>
              <a:t>- Joris </a:t>
            </a:r>
            <a:r>
              <a:rPr lang="en-US" sz="1200" i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alibri"/>
              </a:rPr>
              <a:t>Melkert</a:t>
            </a:r>
            <a:r>
              <a:rPr lang="en-US" sz="12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alibri"/>
              </a:rPr>
              <a:t>, lecturer in aeronautical engineering at the Delft University of Technology (TU Delft, The Netherlands) -</a:t>
            </a:r>
          </a:p>
          <a:p>
            <a:pPr algn="l">
              <a:spcBef>
                <a:spcPts val="432"/>
              </a:spcBef>
            </a:pPr>
            <a:endParaRPr lang="en-GB" dirty="0"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48133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6127"/>
            <a:ext cx="12190414" cy="972716"/>
          </a:xfrm>
        </p:spPr>
        <p:txBody>
          <a:bodyPr/>
          <a:lstStyle/>
          <a:p>
            <a:pPr algn="ctr"/>
            <a:r>
              <a:rPr lang="en-GB"/>
              <a:t>Question Round!?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331" y="3216079"/>
            <a:ext cx="8258176" cy="2815875"/>
          </a:xfrm>
        </p:spPr>
        <p:txBody>
          <a:bodyPr/>
          <a:lstStyle/>
          <a:p>
            <a:r>
              <a:rPr lang="en-GB"/>
              <a:t>Electric flight only for very short distances</a:t>
            </a:r>
            <a:br>
              <a:rPr lang="en-GB"/>
            </a:br>
            <a:endParaRPr lang="en-GB"/>
          </a:p>
          <a:p>
            <a:r>
              <a:rPr lang="en-GB"/>
              <a:t>Not suited for commercial flight</a:t>
            </a:r>
          </a:p>
          <a:p>
            <a:endParaRPr lang="en-GB"/>
          </a:p>
          <a:p>
            <a:r>
              <a:rPr lang="en-GB"/>
              <a:t>Different solutions/technologies are required</a:t>
            </a:r>
          </a:p>
          <a:p>
            <a:endParaRPr lang="en-GB"/>
          </a:p>
          <a:p>
            <a:pPr marL="0" indent="0">
              <a:buNone/>
            </a:pPr>
            <a:r>
              <a:rPr lang="en-GB"/>
              <a:t>The claim made by Company X seems to be far from any reality and there is a strong likelihood for it to be </a:t>
            </a:r>
            <a:r>
              <a:rPr lang="en-GB" b="1">
                <a:solidFill>
                  <a:srgbClr val="FF0000"/>
                </a:solidFill>
              </a:rPr>
              <a:t>false</a:t>
            </a:r>
            <a:r>
              <a:rPr lang="en-GB"/>
              <a:t>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00EEA-5C83-202C-3468-B878BA3F6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556" y="1562959"/>
            <a:ext cx="9639300" cy="133350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8742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/>
              <a:t>Cessna 152 Skyhawk: </a:t>
            </a:r>
            <a:br>
              <a:rPr lang="en-GB" b="1"/>
            </a:br>
            <a:r>
              <a:rPr lang="en-GB" i="1">
                <a:hlinkClick r:id="rId4"/>
              </a:rPr>
              <a:t>https://cessna.txtav.com/en/piston/cessna-skyhawk</a:t>
            </a:r>
            <a:br>
              <a:rPr lang="en-GB"/>
            </a:br>
            <a:endParaRPr lang="en-GB"/>
          </a:p>
          <a:p>
            <a:r>
              <a:rPr lang="en-GB" b="1"/>
              <a:t>Dash 8-400: </a:t>
            </a:r>
            <a:br>
              <a:rPr lang="en-GB" b="1"/>
            </a:br>
            <a:r>
              <a:rPr lang="en-GB" i="1">
                <a:hlinkClick r:id="rId5"/>
              </a:rPr>
              <a:t>https://cartenav.com/wp-content/uploads/2020/10/De-Havilland-Canada-dash-8.jpg</a:t>
            </a:r>
            <a:endParaRPr lang="en-GB" i="1"/>
          </a:p>
          <a:p>
            <a:endParaRPr lang="en-GB"/>
          </a:p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Nunito Sans" pitchFamily="2" charset="0"/>
              </a:rPr>
              <a:t>Future of electric aviation: ‘Batteries only suitable for small-scale flights’</a:t>
            </a:r>
            <a:br>
              <a:rPr lang="en-US" b="1" i="0">
                <a:solidFill>
                  <a:srgbClr val="000000"/>
                </a:solidFill>
                <a:effectLst/>
                <a:latin typeface="Nunito Sans" pitchFamily="2" charset="0"/>
              </a:rPr>
            </a:br>
            <a:r>
              <a:rPr lang="en-US" i="1">
                <a:solidFill>
                  <a:srgbClr val="000000"/>
                </a:solidFill>
                <a:effectLst/>
                <a:latin typeface="Nunito Sans" pitchFamily="2" charset="0"/>
                <a:hlinkClick r:id="rId6"/>
              </a:rPr>
              <a:t>https://innovationorigins.com/en/future-of-electric-aviation-battery-only-suitable-for-small-scale-flights/</a:t>
            </a:r>
            <a:endParaRPr lang="en-US" i="1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-US" i="1">
              <a:solidFill>
                <a:srgbClr val="000000"/>
              </a:solidFill>
              <a:latin typeface="Nunito Sans" pitchFamily="2" charset="0"/>
            </a:endParaRPr>
          </a:p>
          <a:p>
            <a:pPr algn="l"/>
            <a:r>
              <a:rPr lang="en-US" b="1" err="1">
                <a:solidFill>
                  <a:srgbClr val="000000"/>
                </a:solidFill>
                <a:effectLst/>
                <a:latin typeface="Nunito Sans" pitchFamily="2" charset="0"/>
              </a:rPr>
              <a:t>Cuberg's</a:t>
            </a:r>
            <a:r>
              <a:rPr lang="en-US" b="1">
                <a:solidFill>
                  <a:srgbClr val="000000"/>
                </a:solidFill>
                <a:effectLst/>
                <a:latin typeface="Nunito Sans" pitchFamily="2" charset="0"/>
              </a:rPr>
              <a:t> Cell Technology Reaches New Major Performance Milestone for Lithium Metal Battery Development:</a:t>
            </a:r>
            <a:br>
              <a:rPr lang="en-US" b="0" i="0">
                <a:effectLst/>
                <a:latin typeface="Arial" panose="020B0604020202020204" pitchFamily="34" charset="0"/>
              </a:rPr>
            </a:br>
            <a:r>
              <a:rPr lang="en-US" b="0" i="1">
                <a:effectLst/>
                <a:latin typeface="Arial" panose="020B0604020202020204" pitchFamily="34" charset="0"/>
                <a:hlinkClick r:id="rId7"/>
              </a:rPr>
              <a:t>https://cuberg.net/news/cuberg-lithium-metal-external-cell-cycle-life-validation</a:t>
            </a:r>
            <a:br>
              <a:rPr lang="en-US" b="0" i="1">
                <a:effectLst/>
                <a:latin typeface="Arial" panose="020B0604020202020204" pitchFamily="34" charset="0"/>
              </a:rPr>
            </a:br>
            <a:br>
              <a:rPr lang="en-US" b="0" i="1">
                <a:effectLst/>
                <a:latin typeface="Arial" panose="020B0604020202020204" pitchFamily="34" charset="0"/>
              </a:rPr>
            </a:br>
            <a:br>
              <a:rPr lang="en-US" b="0" i="1">
                <a:effectLst/>
                <a:latin typeface="Arial" panose="020B0604020202020204" pitchFamily="34" charset="0"/>
              </a:rPr>
            </a:br>
            <a:endParaRPr lang="en-GB" i="1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04221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019" y="332656"/>
            <a:ext cx="9312374" cy="634139"/>
          </a:xfrm>
        </p:spPr>
        <p:txBody>
          <a:bodyPr/>
          <a:lstStyle/>
          <a:p>
            <a:r>
              <a:rPr lang="en-GB"/>
              <a:t>Problem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90" y="1196752"/>
            <a:ext cx="6840760" cy="4884155"/>
          </a:xfrm>
        </p:spPr>
        <p:txBody>
          <a:bodyPr/>
          <a:lstStyle/>
          <a:p>
            <a:pPr marL="197485" indent="-197485"/>
            <a:r>
              <a:rPr lang="en-GB"/>
              <a:t>Company X developed a new lithium-metal battery</a:t>
            </a:r>
            <a:br>
              <a:rPr lang="en-GB"/>
            </a:br>
            <a:endParaRPr lang="en-GB">
              <a:cs typeface="Arial"/>
            </a:endParaRPr>
          </a:p>
          <a:p>
            <a:pPr marL="197485" indent="-197485"/>
            <a:r>
              <a:rPr lang="en-GB"/>
              <a:t>Its energy density is large enough to power an airplane</a:t>
            </a:r>
            <a:br>
              <a:rPr lang="en-GB"/>
            </a:br>
            <a:endParaRPr lang="en-GB">
              <a:cs typeface="Arial"/>
            </a:endParaRPr>
          </a:p>
          <a:p>
            <a:pPr marL="0" indent="0">
              <a:buNone/>
            </a:pPr>
            <a:r>
              <a:rPr lang="en-GB" b="1"/>
              <a:t>Demonstration: </a:t>
            </a:r>
            <a:br>
              <a:rPr lang="en-GB"/>
            </a:br>
            <a:r>
              <a:rPr lang="en-GB"/>
              <a:t>- Loaded battery in a Cessna 152 Skyhawk</a:t>
            </a:r>
            <a:br>
              <a:rPr lang="en-GB"/>
            </a:br>
            <a:r>
              <a:rPr lang="en-GB"/>
              <a:t>- The electric motor powering the shaft is connected to the battery</a:t>
            </a:r>
            <a:br>
              <a:rPr lang="en-GB"/>
            </a:br>
            <a:r>
              <a:rPr lang="en-GB"/>
              <a:t>- Flight itinerary from Milan to Brussels</a:t>
            </a:r>
            <a:br>
              <a:rPr lang="en-GB"/>
            </a:br>
            <a:r>
              <a:rPr lang="en-GB"/>
              <a:t>- Only one person on board</a:t>
            </a:r>
            <a:br>
              <a:rPr lang="en-GB"/>
            </a:br>
            <a:r>
              <a:rPr lang="en-GB"/>
              <a:t>- 1/3 of the fuel tank was full (in case of malfunctioning)</a:t>
            </a:r>
            <a:br>
              <a:rPr lang="en-GB"/>
            </a:br>
            <a:endParaRPr lang="en-GB"/>
          </a:p>
          <a:p>
            <a:pPr marL="197485" indent="-197485"/>
            <a:r>
              <a:rPr lang="en-GB"/>
              <a:t>Data on energy/power density not stated by Company X</a:t>
            </a:r>
            <a:endParaRPr lang="en-GB">
              <a:cs typeface="Arial"/>
            </a:endParaRPr>
          </a:p>
          <a:p>
            <a:pPr marL="197485" indent="-197485"/>
            <a:endParaRPr lang="en-GB">
              <a:cs typeface="Arial"/>
            </a:endParaRPr>
          </a:p>
          <a:p>
            <a:pPr marL="197485" indent="-197485"/>
            <a:r>
              <a:rPr lang="en-GB" b="1"/>
              <a:t>Next Project:</a:t>
            </a:r>
            <a:br>
              <a:rPr lang="en-GB"/>
            </a:br>
            <a:r>
              <a:rPr lang="en-GB"/>
              <a:t>- Power a turboprop airplane (Dash 8-400)</a:t>
            </a:r>
            <a:br>
              <a:rPr lang="en-GB"/>
            </a:br>
            <a:r>
              <a:rPr lang="en-GB"/>
              <a:t>- Short intra-European route</a:t>
            </a:r>
            <a:endParaRPr lang="en-GB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E61F87-4616-6277-D83B-A8C18CEA8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259" y="1229477"/>
            <a:ext cx="4577791" cy="4884155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80303DA4-947C-BFD5-80FD-A2B720683865}"/>
              </a:ext>
            </a:extLst>
          </p:cNvPr>
          <p:cNvSpPr txBox="1">
            <a:spLocks/>
          </p:cNvSpPr>
          <p:nvPr/>
        </p:nvSpPr>
        <p:spPr bwMode="auto">
          <a:xfrm>
            <a:off x="958305" y="1062254"/>
            <a:ext cx="4464496" cy="70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r>
              <a:rPr lang="en-GB" kern="0"/>
              <a:t>Analysis - Assumptions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4DF61A4-2B6D-5EB1-E87F-42B188D066B5}"/>
              </a:ext>
            </a:extLst>
          </p:cNvPr>
          <p:cNvSpPr txBox="1">
            <a:spLocks/>
          </p:cNvSpPr>
          <p:nvPr/>
        </p:nvSpPr>
        <p:spPr bwMode="auto">
          <a:xfrm>
            <a:off x="778285" y="2133386"/>
            <a:ext cx="4824536" cy="31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kern="0"/>
              <a:t>Flight distance = 700 km</a:t>
            </a:r>
            <a:br>
              <a:rPr lang="en-GB" kern="0"/>
            </a:br>
            <a:endParaRPr lang="en-GB" kern="0"/>
          </a:p>
          <a:p>
            <a:r>
              <a:rPr lang="en-GB" kern="0"/>
              <a:t>Pilot weight = 80 kg</a:t>
            </a:r>
            <a:br>
              <a:rPr lang="en-GB" kern="0"/>
            </a:br>
            <a:endParaRPr lang="en-GB" kern="0"/>
          </a:p>
          <a:p>
            <a:r>
              <a:rPr lang="en-GB" kern="0"/>
              <a:t>Passengers aboard DASH = 80</a:t>
            </a:r>
            <a:br>
              <a:rPr lang="en-GB" kern="0"/>
            </a:br>
            <a:endParaRPr lang="en-GB" kern="0"/>
          </a:p>
          <a:p>
            <a:r>
              <a:rPr lang="en-GB" kern="0"/>
              <a:t>Fuel energy density = 12.1 kWh/kg</a:t>
            </a:r>
            <a:br>
              <a:rPr lang="en-GB" kern="0"/>
            </a:br>
            <a:endParaRPr lang="en-GB" kern="0"/>
          </a:p>
          <a:p>
            <a:r>
              <a:rPr lang="en-GB" kern="0"/>
              <a:t>Battery energy density = 0.4 kWh/kg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9E6056FA-22F4-F560-D358-7D28AFACEF76}"/>
              </a:ext>
            </a:extLst>
          </p:cNvPr>
          <p:cNvSpPr txBox="1">
            <a:spLocks/>
          </p:cNvSpPr>
          <p:nvPr/>
        </p:nvSpPr>
        <p:spPr bwMode="auto">
          <a:xfrm>
            <a:off x="6767613" y="803515"/>
            <a:ext cx="397222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r>
              <a:rPr lang="en-GB" kern="0"/>
              <a:t>Analysis - Sources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819BBB2-72A8-3D9F-71FF-FB529B766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193" y="2420888"/>
            <a:ext cx="5976664" cy="1786608"/>
          </a:xfrm>
        </p:spPr>
        <p:txBody>
          <a:bodyPr/>
          <a:lstStyle/>
          <a:p>
            <a:r>
              <a:rPr lang="en-GB"/>
              <a:t>Technical Sheet Data for:</a:t>
            </a:r>
            <a:br>
              <a:rPr lang="en-GB"/>
            </a:br>
            <a:r>
              <a:rPr lang="en-GB" i="1"/>
              <a:t>Cessna 153 Skyhawk </a:t>
            </a:r>
            <a:r>
              <a:rPr lang="en-GB"/>
              <a:t>and </a:t>
            </a:r>
            <a:r>
              <a:rPr lang="en-GB" i="1"/>
              <a:t>Dash 8-400</a:t>
            </a:r>
            <a:br>
              <a:rPr lang="en-GB"/>
            </a:br>
            <a:endParaRPr lang="en-GB"/>
          </a:p>
          <a:p>
            <a:r>
              <a:rPr lang="en-GB" err="1"/>
              <a:t>Cuberg’s</a:t>
            </a:r>
            <a:r>
              <a:rPr lang="en-GB"/>
              <a:t> state-of-the-art Lithium-metal battery (2022)</a:t>
            </a:r>
            <a:br>
              <a:rPr lang="en-GB"/>
            </a:br>
            <a:endParaRPr lang="en-GB"/>
          </a:p>
          <a:p>
            <a:r>
              <a:rPr lang="en-GB"/>
              <a:t>Given Data for the problem (traveling distance)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75060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1284"/>
            <a:ext cx="12190412" cy="972716"/>
          </a:xfrm>
        </p:spPr>
        <p:txBody>
          <a:bodyPr/>
          <a:lstStyle/>
          <a:p>
            <a:pPr algn="ctr"/>
            <a:r>
              <a:rPr lang="en-GB"/>
              <a:t>Analysis – Cessna 152 Skyhawk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41B9B8-52F4-18CD-C2D0-CC05D35CE87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2616698"/>
            <a:ext cx="12190413" cy="394283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BDFA9C-C294-8C61-7A17-8BF08E636D51}"/>
              </a:ext>
            </a:extLst>
          </p:cNvPr>
          <p:cNvSpPr txBox="1"/>
          <p:nvPr/>
        </p:nvSpPr>
        <p:spPr>
          <a:xfrm>
            <a:off x="5315344" y="1701017"/>
            <a:ext cx="15597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>
                <a:latin typeface="+mn-lt"/>
              </a:rPr>
              <a:t>(Single propeller)</a:t>
            </a:r>
            <a:endParaRPr lang="en-GB" err="1"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14212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41B9B8-52F4-18CD-C2D0-CC05D35CE87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-1" y="2616698"/>
            <a:ext cx="12190413" cy="394283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EEACB2-93F3-52A7-9DEF-FDBEF2CECA80}"/>
              </a:ext>
            </a:extLst>
          </p:cNvPr>
          <p:cNvSpPr/>
          <p:nvPr/>
        </p:nvSpPr>
        <p:spPr bwMode="auto">
          <a:xfrm>
            <a:off x="3376996" y="4984097"/>
            <a:ext cx="5112568" cy="12961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04664"/>
            <a:ext cx="12190414" cy="562131"/>
          </a:xfrm>
        </p:spPr>
        <p:txBody>
          <a:bodyPr/>
          <a:lstStyle/>
          <a:p>
            <a:pPr algn="ctr"/>
            <a:r>
              <a:rPr lang="en-GB"/>
              <a:t>Analysis – Cessna 152 Skyhawk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662" y="1574667"/>
            <a:ext cx="4464422" cy="1218543"/>
          </a:xfrm>
        </p:spPr>
        <p:txBody>
          <a:bodyPr/>
          <a:lstStyle/>
          <a:p>
            <a:pPr marL="0" indent="0">
              <a:buNone/>
            </a:pPr>
            <a:r>
              <a:rPr lang="en-GB" b="1"/>
              <a:t>Energy consumption</a:t>
            </a:r>
            <a:r>
              <a:rPr lang="en-GB"/>
              <a:t> = 1027 kWh</a:t>
            </a:r>
            <a:br>
              <a:rPr lang="en-GB"/>
            </a:br>
            <a:br>
              <a:rPr lang="en-GB"/>
            </a:br>
            <a:r>
              <a:rPr lang="en-GB"/>
              <a:t>Estimated from the “non-electrical” version</a:t>
            </a:r>
            <a:br>
              <a:rPr lang="en-GB"/>
            </a:br>
            <a:br>
              <a:rPr lang="en-GB"/>
            </a:br>
            <a:r>
              <a:rPr lang="en-GB" b="1"/>
              <a:t>Fuel consumed</a:t>
            </a:r>
            <a:r>
              <a:rPr lang="en-GB"/>
              <a:t> = 85 kg</a:t>
            </a:r>
            <a:br>
              <a:rPr lang="en-GB"/>
            </a:br>
            <a:br>
              <a:rPr lang="en-GB"/>
            </a:br>
            <a:r>
              <a:rPr lang="en-GB" b="1"/>
              <a:t>Fuel energy density</a:t>
            </a:r>
            <a:r>
              <a:rPr lang="en-GB"/>
              <a:t> = 12.1 kWh/kg</a:t>
            </a:r>
            <a:br>
              <a:rPr lang="en-GB"/>
            </a:br>
            <a:br>
              <a:rPr lang="en-GB"/>
            </a:b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509117-EF7B-AD25-B15C-C3E2FA3FB779}"/>
              </a:ext>
            </a:extLst>
          </p:cNvPr>
          <p:cNvSpPr/>
          <p:nvPr/>
        </p:nvSpPr>
        <p:spPr bwMode="auto">
          <a:xfrm>
            <a:off x="670987" y="1383697"/>
            <a:ext cx="4757097" cy="230425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148FE4-11F3-D069-4A3F-2A44B2BACD92}"/>
              </a:ext>
            </a:extLst>
          </p:cNvPr>
          <p:cNvSpPr/>
          <p:nvPr/>
        </p:nvSpPr>
        <p:spPr bwMode="auto">
          <a:xfrm>
            <a:off x="5720759" y="1383697"/>
            <a:ext cx="5884655" cy="230425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4B69592-0783-098F-A205-5F91BDBD9D5D}"/>
              </a:ext>
            </a:extLst>
          </p:cNvPr>
          <p:cNvSpPr txBox="1">
            <a:spLocks/>
          </p:cNvSpPr>
          <p:nvPr/>
        </p:nvSpPr>
        <p:spPr bwMode="auto">
          <a:xfrm>
            <a:off x="6095205" y="1647852"/>
            <a:ext cx="5670748" cy="169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b="1" kern="0" dirty="0"/>
              <a:t>Considering</a:t>
            </a:r>
            <a:r>
              <a:rPr lang="en-GB" kern="0" dirty="0"/>
              <a:t>:</a:t>
            </a:r>
            <a:br>
              <a:rPr lang="en-GB" kern="0" dirty="0"/>
            </a:br>
            <a:r>
              <a:rPr lang="en-GB" kern="0" dirty="0"/>
              <a:t>Maximum ramp weight</a:t>
            </a:r>
            <a:br>
              <a:rPr lang="en-GB" kern="0" dirty="0"/>
            </a:br>
            <a:br>
              <a:rPr lang="en-GB" kern="0" dirty="0"/>
            </a:br>
            <a:r>
              <a:rPr lang="en-GB" kern="0" dirty="0"/>
              <a:t>All available space left is used for the battery</a:t>
            </a:r>
            <a:br>
              <a:rPr lang="en-GB" kern="0" dirty="0"/>
            </a:br>
            <a:br>
              <a:rPr lang="en-GB" kern="0" dirty="0"/>
            </a:br>
            <a:r>
              <a:rPr lang="en-GB" b="1" dirty="0"/>
              <a:t>Maximum battery weight </a:t>
            </a:r>
            <a:r>
              <a:rPr lang="en-GB" dirty="0"/>
              <a:t>= 270 kg</a:t>
            </a:r>
            <a:br>
              <a:rPr lang="en-GB" kern="0" dirty="0"/>
            </a:br>
            <a:endParaRPr lang="en-GB" kern="0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4F76CB6-CF2A-EB3E-7B3B-8095F123D5BD}"/>
              </a:ext>
            </a:extLst>
          </p:cNvPr>
          <p:cNvSpPr/>
          <p:nvPr/>
        </p:nvSpPr>
        <p:spPr bwMode="auto">
          <a:xfrm rot="19619496">
            <a:off x="4544448" y="3737066"/>
            <a:ext cx="462176" cy="121956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FD52C3F-8F51-CAE4-BA2B-FE805D557F71}"/>
              </a:ext>
            </a:extLst>
          </p:cNvPr>
          <p:cNvSpPr txBox="1">
            <a:spLocks/>
          </p:cNvSpPr>
          <p:nvPr/>
        </p:nvSpPr>
        <p:spPr bwMode="auto">
          <a:xfrm>
            <a:off x="3701069" y="5111043"/>
            <a:ext cx="4464422" cy="121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For a 700 km flight:</a:t>
            </a:r>
            <a:br>
              <a:rPr lang="en-GB" kern="0" dirty="0"/>
            </a:br>
            <a:br>
              <a:rPr lang="en-GB" kern="0" dirty="0"/>
            </a:br>
            <a:r>
              <a:rPr lang="en-GB" b="1" kern="0" dirty="0"/>
              <a:t>Energy Density required </a:t>
            </a:r>
            <a:r>
              <a:rPr lang="en-GB" kern="0" dirty="0"/>
              <a:t>= 3.8 kWh/kg</a:t>
            </a:r>
            <a:br>
              <a:rPr lang="en-GB" kern="0" dirty="0"/>
            </a:br>
            <a:br>
              <a:rPr lang="en-GB" kern="0" dirty="0"/>
            </a:br>
            <a:endParaRPr lang="en-GB" kern="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B649F26-D61E-CA6E-D66A-91160192D060}"/>
              </a:ext>
            </a:extLst>
          </p:cNvPr>
          <p:cNvSpPr/>
          <p:nvPr/>
        </p:nvSpPr>
        <p:spPr bwMode="auto">
          <a:xfrm rot="2178243">
            <a:off x="6666775" y="3726242"/>
            <a:ext cx="462176" cy="121956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6614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8" grpId="0"/>
      <p:bldP spid="9" grpId="0" animBg="1"/>
      <p:bldP spid="11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499889-C0DA-FDA6-A2AA-95035F11CA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13000"/>
          </a:blip>
          <a:stretch>
            <a:fillRect/>
          </a:stretch>
        </p:blipFill>
        <p:spPr>
          <a:xfrm>
            <a:off x="-1" y="2616698"/>
            <a:ext cx="12190413" cy="394283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00" y="278535"/>
            <a:ext cx="9312374" cy="972716"/>
          </a:xfrm>
        </p:spPr>
        <p:txBody>
          <a:bodyPr/>
          <a:lstStyle/>
          <a:p>
            <a:r>
              <a:rPr lang="en-GB" dirty="0"/>
              <a:t>Analysis – Cessna 152 Skyhawk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00" y="1801650"/>
            <a:ext cx="9312374" cy="4545578"/>
          </a:xfrm>
        </p:spPr>
        <p:txBody>
          <a:bodyPr/>
          <a:lstStyle/>
          <a:p>
            <a:r>
              <a:rPr lang="en-GB" b="1" dirty="0"/>
              <a:t>Actual Energy Density</a:t>
            </a:r>
            <a:r>
              <a:rPr lang="en-GB" dirty="0"/>
              <a:t> = 0.4 kWh/kg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Energy Density required </a:t>
            </a:r>
            <a:r>
              <a:rPr lang="en-GB" dirty="0"/>
              <a:t>= 3.8 kWh/kg (for 700 km)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That implies:</a:t>
            </a:r>
          </a:p>
          <a:p>
            <a:r>
              <a:rPr lang="en-GB" b="1" dirty="0"/>
              <a:t>Maximum flight distance = </a:t>
            </a:r>
            <a:r>
              <a:rPr lang="en-GB" dirty="0"/>
              <a:t>73 km</a:t>
            </a:r>
          </a:p>
          <a:p>
            <a:r>
              <a:rPr lang="en-GB" b="1" dirty="0"/>
              <a:t>Maximum ramp weight = </a:t>
            </a:r>
            <a:r>
              <a:rPr lang="en-GB" dirty="0"/>
              <a:t>1160 kg</a:t>
            </a:r>
          </a:p>
          <a:p>
            <a:pPr marL="0" indent="0">
              <a:buNone/>
            </a:pPr>
            <a:br>
              <a:rPr lang="en-GB" u="sng" dirty="0"/>
            </a:br>
            <a:r>
              <a:rPr lang="en-GB" sz="2000" u="sng" dirty="0">
                <a:solidFill>
                  <a:srgbClr val="FF0000"/>
                </a:solidFill>
              </a:rPr>
              <a:t>To travel 700 km a battery of 2567 kg is needed</a:t>
            </a:r>
            <a:br>
              <a:rPr lang="en-GB" u="sng" dirty="0"/>
            </a:br>
            <a:br>
              <a:rPr lang="en-GB" u="sng" dirty="0"/>
            </a:br>
            <a:endParaRPr lang="en-GB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09879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26127"/>
            <a:ext cx="12190413" cy="972716"/>
          </a:xfrm>
        </p:spPr>
        <p:txBody>
          <a:bodyPr/>
          <a:lstStyle/>
          <a:p>
            <a:pPr algn="ctr"/>
            <a:r>
              <a:rPr lang="en-GB"/>
              <a:t>Analysis – Dash 8-400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F5E79F-3B7F-F51F-D28E-64CCF6906E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b="6024"/>
          <a:stretch/>
        </p:blipFill>
        <p:spPr>
          <a:xfrm>
            <a:off x="0" y="2704864"/>
            <a:ext cx="12190413" cy="2969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95163-0E72-B1CC-1EE6-B7BF8FF41B07}"/>
              </a:ext>
            </a:extLst>
          </p:cNvPr>
          <p:cNvSpPr txBox="1"/>
          <p:nvPr/>
        </p:nvSpPr>
        <p:spPr>
          <a:xfrm>
            <a:off x="5275268" y="1704975"/>
            <a:ext cx="163987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>
                <a:latin typeface="+mn-lt"/>
              </a:rPr>
              <a:t>(Double propeller)</a:t>
            </a:r>
            <a:endParaRPr lang="en-GB" err="1"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04057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F5E79F-3B7F-F51F-D28E-64CCF6906E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3000"/>
          </a:blip>
          <a:srcRect b="6024"/>
          <a:stretch/>
        </p:blipFill>
        <p:spPr>
          <a:xfrm>
            <a:off x="0" y="3571639"/>
            <a:ext cx="12190413" cy="296956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6127"/>
            <a:ext cx="12268200" cy="972716"/>
          </a:xfrm>
        </p:spPr>
        <p:txBody>
          <a:bodyPr/>
          <a:lstStyle/>
          <a:p>
            <a:pPr algn="ctr"/>
            <a:r>
              <a:rPr lang="en-GB" dirty="0"/>
              <a:t>Analysis – Dash 8-400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DB7F90BB-E813-B4A3-3CA6-BE93E5DEF324}"/>
              </a:ext>
            </a:extLst>
          </p:cNvPr>
          <p:cNvSpPr txBox="1">
            <a:spLocks/>
          </p:cNvSpPr>
          <p:nvPr/>
        </p:nvSpPr>
        <p:spPr bwMode="auto">
          <a:xfrm>
            <a:off x="569551" y="2417860"/>
            <a:ext cx="4464422" cy="25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b="1" dirty="0"/>
              <a:t>Energy consumption </a:t>
            </a:r>
            <a:r>
              <a:rPr lang="en-GB" dirty="0"/>
              <a:t>= 22082.47 kWh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Fuel consumed </a:t>
            </a:r>
            <a:r>
              <a:rPr lang="en-GB" dirty="0"/>
              <a:t>= 1827.5 kg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Fuel energy density </a:t>
            </a:r>
            <a:r>
              <a:rPr lang="en-GB" dirty="0"/>
              <a:t>= 12.1 kWh/kg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Maximum battery weight </a:t>
            </a:r>
            <a:r>
              <a:rPr lang="en-GB" dirty="0"/>
              <a:t>= 2745.3 kg</a:t>
            </a:r>
            <a:br>
              <a:rPr lang="en-GB" kern="0" dirty="0"/>
            </a:br>
            <a:endParaRPr lang="en-GB" kern="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8CEE00-B769-C735-CE92-2C3D130B8281}"/>
              </a:ext>
            </a:extLst>
          </p:cNvPr>
          <p:cNvSpPr/>
          <p:nvPr/>
        </p:nvSpPr>
        <p:spPr bwMode="auto">
          <a:xfrm>
            <a:off x="7281242" y="2373105"/>
            <a:ext cx="4521656" cy="1979179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0ED1774-35CB-FA3A-68C5-F5D31F499285}"/>
              </a:ext>
            </a:extLst>
          </p:cNvPr>
          <p:cNvSpPr txBox="1">
            <a:spLocks/>
          </p:cNvSpPr>
          <p:nvPr/>
        </p:nvSpPr>
        <p:spPr bwMode="auto">
          <a:xfrm>
            <a:off x="7567125" y="2660369"/>
            <a:ext cx="4464422" cy="181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/>
              <a:t>For a 700 km flight:</a:t>
            </a:r>
            <a:br>
              <a:rPr lang="en-GB"/>
            </a:br>
            <a:br>
              <a:rPr lang="en-GB"/>
            </a:br>
            <a:r>
              <a:rPr lang="en-GB" b="1"/>
              <a:t>Energy needed </a:t>
            </a:r>
            <a:r>
              <a:rPr lang="en-GB"/>
              <a:t>= 22082.47 kWh</a:t>
            </a:r>
            <a:br>
              <a:rPr lang="en-GB"/>
            </a:br>
            <a:br>
              <a:rPr lang="en-GB"/>
            </a:br>
            <a:r>
              <a:rPr lang="en-GB" b="1"/>
              <a:t>Energy Density required </a:t>
            </a:r>
            <a:r>
              <a:rPr lang="en-GB"/>
              <a:t>= 8 kWh/kg</a:t>
            </a:r>
            <a:endParaRPr lang="en-GB" kern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F053BA3-DBCE-655A-D73E-2A23AE78C1BA}"/>
              </a:ext>
            </a:extLst>
          </p:cNvPr>
          <p:cNvSpPr/>
          <p:nvPr/>
        </p:nvSpPr>
        <p:spPr bwMode="auto">
          <a:xfrm>
            <a:off x="5381338" y="2961637"/>
            <a:ext cx="1683880" cy="79208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085795-116D-1CFA-F79D-02CE07A91D0A}"/>
              </a:ext>
            </a:extLst>
          </p:cNvPr>
          <p:cNvSpPr/>
          <p:nvPr/>
        </p:nvSpPr>
        <p:spPr bwMode="auto">
          <a:xfrm>
            <a:off x="164874" y="2240036"/>
            <a:ext cx="5042782" cy="2230871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7435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26127"/>
            <a:ext cx="12190413" cy="972716"/>
          </a:xfrm>
        </p:spPr>
        <p:txBody>
          <a:bodyPr/>
          <a:lstStyle/>
          <a:p>
            <a:pPr algn="ctr"/>
            <a:r>
              <a:rPr lang="en-GB" dirty="0"/>
              <a:t>Analysis – Dash 8-400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56824-84EF-59DD-B7D9-1FC5C7246E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5000"/>
          </a:blip>
          <a:srcRect b="6024"/>
          <a:stretch/>
        </p:blipFill>
        <p:spPr>
          <a:xfrm>
            <a:off x="0" y="3571639"/>
            <a:ext cx="12190413" cy="296956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23" y="2423730"/>
            <a:ext cx="5112494" cy="1725261"/>
          </a:xfrm>
        </p:spPr>
        <p:txBody>
          <a:bodyPr/>
          <a:lstStyle/>
          <a:p>
            <a:pPr marL="0" indent="0">
              <a:buNone/>
            </a:pPr>
            <a:r>
              <a:rPr lang="en-GB" b="1"/>
              <a:t>Actual Energy Density </a:t>
            </a:r>
            <a:r>
              <a:rPr lang="en-GB"/>
              <a:t>= 0.4 kWh/kg</a:t>
            </a:r>
          </a:p>
          <a:p>
            <a:endParaRPr lang="en-GB"/>
          </a:p>
          <a:p>
            <a:pPr marL="0" indent="0">
              <a:buNone/>
            </a:pPr>
            <a:r>
              <a:rPr lang="en-GB" b="1"/>
              <a:t>Energy Density required</a:t>
            </a:r>
            <a:r>
              <a:rPr lang="en-GB"/>
              <a:t>: </a:t>
            </a:r>
            <a:br>
              <a:rPr lang="en-GB"/>
            </a:br>
            <a:r>
              <a:rPr lang="en-GB"/>
              <a:t>- 8 kWh/kg (20 times higher)</a:t>
            </a:r>
            <a:br>
              <a:rPr lang="en-GB"/>
            </a:br>
            <a:r>
              <a:rPr lang="en-GB"/>
              <a:t>- 2.4 kWh/kg (without passengers)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B5CCF5D-DDDE-03F1-FD8C-1D4AF52441DC}"/>
              </a:ext>
            </a:extLst>
          </p:cNvPr>
          <p:cNvSpPr txBox="1">
            <a:spLocks/>
          </p:cNvSpPr>
          <p:nvPr/>
        </p:nvSpPr>
        <p:spPr bwMode="auto">
          <a:xfrm>
            <a:off x="6959302" y="1944944"/>
            <a:ext cx="5112494" cy="472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b="1" kern="0" dirty="0"/>
              <a:t>Maximum flight distance</a:t>
            </a:r>
            <a:br>
              <a:rPr lang="en-GB" kern="0" dirty="0"/>
            </a:br>
            <a:r>
              <a:rPr lang="en-GB" kern="0" dirty="0"/>
              <a:t>- 35 km</a:t>
            </a:r>
            <a:br>
              <a:rPr lang="en-GB" kern="0" dirty="0"/>
            </a:br>
            <a:r>
              <a:rPr lang="en-GB" kern="0" dirty="0"/>
              <a:t>- 116 km (without passengers)</a:t>
            </a:r>
            <a:br>
              <a:rPr lang="en-GB" kern="0" dirty="0"/>
            </a:br>
            <a:r>
              <a:rPr lang="en-GB" kern="0" dirty="0"/>
              <a:t>- not enough to leave Belgium</a:t>
            </a:r>
            <a:br>
              <a:rPr lang="en-GB" kern="0" dirty="0"/>
            </a:br>
            <a:br>
              <a:rPr lang="en-GB" kern="0" dirty="0"/>
            </a:br>
            <a:r>
              <a:rPr lang="en-GB" kern="0" dirty="0"/>
              <a:t>To travel 700 km the </a:t>
            </a:r>
            <a:r>
              <a:rPr lang="en-GB" b="1" kern="0" dirty="0">
                <a:solidFill>
                  <a:srgbClr val="FF0000"/>
                </a:solidFill>
              </a:rPr>
              <a:t>battery weight </a:t>
            </a:r>
            <a:r>
              <a:rPr lang="en-GB" kern="0" dirty="0"/>
              <a:t>is:</a:t>
            </a:r>
          </a:p>
          <a:p>
            <a:pPr marL="0" indent="0">
              <a:buFontTx/>
              <a:buNone/>
            </a:pPr>
            <a:r>
              <a:rPr lang="en-GB" kern="0" dirty="0"/>
              <a:t>- </a:t>
            </a:r>
            <a:r>
              <a:rPr lang="en-GB" kern="0" dirty="0">
                <a:solidFill>
                  <a:srgbClr val="FF0000"/>
                </a:solidFill>
              </a:rPr>
              <a:t>55206 kg</a:t>
            </a:r>
          </a:p>
          <a:p>
            <a:pPr marL="0" indent="0">
              <a:buFontTx/>
              <a:buNone/>
            </a:pPr>
            <a:r>
              <a:rPr lang="en-GB" kern="0" dirty="0"/>
              <a:t>- </a:t>
            </a:r>
            <a:r>
              <a:rPr lang="en-GB" kern="0" dirty="0">
                <a:solidFill>
                  <a:srgbClr val="FF0000"/>
                </a:solidFill>
              </a:rPr>
              <a:t>9145.3 kg (without passengers)</a:t>
            </a:r>
            <a:br>
              <a:rPr lang="en-GB" kern="0" dirty="0"/>
            </a:br>
            <a:br>
              <a:rPr lang="en-GB" kern="0" dirty="0"/>
            </a:br>
            <a:r>
              <a:rPr lang="en-GB" b="1" kern="0" dirty="0"/>
              <a:t>Maximum ramp weight </a:t>
            </a:r>
            <a:r>
              <a:rPr lang="en-GB" kern="0" dirty="0"/>
              <a:t>= 28000 kg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77C0AB9-2703-D9F5-92FF-052C93075A54}"/>
              </a:ext>
            </a:extLst>
          </p:cNvPr>
          <p:cNvSpPr/>
          <p:nvPr/>
        </p:nvSpPr>
        <p:spPr bwMode="auto">
          <a:xfrm>
            <a:off x="4918630" y="2924944"/>
            <a:ext cx="1584176" cy="646695"/>
          </a:xfrm>
          <a:prstGeom prst="rightArrow">
            <a:avLst/>
          </a:prstGeom>
          <a:solidFill>
            <a:schemeClr val="accent1">
              <a:alpha val="31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00220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79238E"/>
        </a:solidFill>
        <a:ln w="9525" cap="flat" cmpd="sng" algn="ctr">
          <a:solidFill>
            <a:schemeClr val="bg2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TemplateConfiguration><![CDATA[{"elementsMetadata":[{"type":"shape","id":"11a05e40-5ab6-473b-9392-e936b79a266d","elementConfiguration":{"binding":"UserProfile.Offices.Workarea_{{DocumentLanguage}}","disableUpdates":false,"type":"text"}},{"type":"shape","id":"fd93de27-11f3-4758-8b36-154877414931","elementConfiguration":{"format":"{{DateFormats.GeneralDate}}","binding":"Form.Date","disableUpdates":false,"type":"date"}},{"type":"shape","id":"d58644f4-c2f3-447c-a26d-450f0de60740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18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20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1.xml><?xml version="1.0" encoding="utf-8"?>
<TemplafySlideFormConfiguration><![CDATA[{"formFields":[],"formDataEntries":[]}]]></TemplafySlideForm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FormConfiguration><![CDATA[{"formFields":[],"formDataEntries":[]}]]></TemplafySlideFormConfiguration>
</file>

<file path=customXml/item24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5.xml><?xml version="1.0" encoding="utf-8"?>
<TemplafySlideFormConfiguration><![CDATA[{"formFields":[],"formDataEntries":[]}]]></TemplafySlideFormConfiguration>
</file>

<file path=customXml/item26.xml><?xml version="1.0" encoding="utf-8"?>
<TemplafySlideFormConfiguration><![CDATA[{"formFields":[],"formDataEntries":[]}]]></TemplafySlideFormConfiguration>
</file>

<file path=customXml/item27.xml><?xml version="1.0" encoding="utf-8"?>
<TemplafySlideFormConfiguration><![CDATA[{"formFields":[],"formDataEntries":[]}]]></TemplafySlideFormConfiguration>
</file>

<file path=customXml/item28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9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3.xml><?xml version="1.0" encoding="utf-8"?>
<TemplafySlideFormConfiguration><![CDATA[{"formFields":[],"formDataEntries":[]}]]></TemplafySlideFormConfiguration>
</file>

<file path=customXml/item30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31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08RP+RZEPfm6R90ToQ7Eeg=="},{"name":"PresentationTitle","value":"PE9Y3GS2kwoIUZEAoIrOIEWhRyWguBOiqnbvaKtp0UY="}]}]]></TemplafyFormConfiguration>
</file>

<file path=customXml/item32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33.xml><?xml version="1.0" encoding="utf-8"?>
<TemplafySlideFormConfiguration><![CDATA[{"formFields":[],"formDataEntries":[]}]]></TemplafySlideFormConfiguration>
</file>

<file path=customXml/item34.xml><?xml version="1.0" encoding="utf-8"?>
<TemplafySlideFormConfiguration><![CDATA[{"formFields":[],"formDataEntries":[]}]]></TemplafySlideFormConfiguration>
</file>

<file path=customXml/item35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36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D27AE696-61B6-4B19-9CED-6F2A3F244FE3}">
  <ds:schemaRefs/>
</ds:datastoreItem>
</file>

<file path=customXml/itemProps10.xml><?xml version="1.0" encoding="utf-8"?>
<ds:datastoreItem xmlns:ds="http://schemas.openxmlformats.org/officeDocument/2006/customXml" ds:itemID="{7037E2BF-2AED-4399-B476-39A370F1C943}">
  <ds:schemaRefs/>
</ds:datastoreItem>
</file>

<file path=customXml/itemProps11.xml><?xml version="1.0" encoding="utf-8"?>
<ds:datastoreItem xmlns:ds="http://schemas.openxmlformats.org/officeDocument/2006/customXml" ds:itemID="{95D61A3F-529C-4D03-AB46-B2B5EF8329F1}">
  <ds:schemaRefs/>
</ds:datastoreItem>
</file>

<file path=customXml/itemProps12.xml><?xml version="1.0" encoding="utf-8"?>
<ds:datastoreItem xmlns:ds="http://schemas.openxmlformats.org/officeDocument/2006/customXml" ds:itemID="{CA9FC985-930B-40D4-827F-9FAC5D35EA8C}">
  <ds:schemaRefs/>
</ds:datastoreItem>
</file>

<file path=customXml/itemProps13.xml><?xml version="1.0" encoding="utf-8"?>
<ds:datastoreItem xmlns:ds="http://schemas.openxmlformats.org/officeDocument/2006/customXml" ds:itemID="{53B2D541-4139-4AC9-A659-0906C6DDF93D}">
  <ds:schemaRefs/>
</ds:datastoreItem>
</file>

<file path=customXml/itemProps14.xml><?xml version="1.0" encoding="utf-8"?>
<ds:datastoreItem xmlns:ds="http://schemas.openxmlformats.org/officeDocument/2006/customXml" ds:itemID="{CC592A30-AB23-4F2B-8FFA-021E0988AEEE}">
  <ds:schemaRefs/>
</ds:datastoreItem>
</file>

<file path=customXml/itemProps15.xml><?xml version="1.0" encoding="utf-8"?>
<ds:datastoreItem xmlns:ds="http://schemas.openxmlformats.org/officeDocument/2006/customXml" ds:itemID="{5431EDE7-E9B7-4459-A3AD-0F4817E38C54}">
  <ds:schemaRefs/>
</ds:datastoreItem>
</file>

<file path=customXml/itemProps16.xml><?xml version="1.0" encoding="utf-8"?>
<ds:datastoreItem xmlns:ds="http://schemas.openxmlformats.org/officeDocument/2006/customXml" ds:itemID="{CC95D0E7-0349-47AC-AD00-FB67F7BCEF3E}">
  <ds:schemaRefs/>
</ds:datastoreItem>
</file>

<file path=customXml/itemProps17.xml><?xml version="1.0" encoding="utf-8"?>
<ds:datastoreItem xmlns:ds="http://schemas.openxmlformats.org/officeDocument/2006/customXml" ds:itemID="{1334258C-C3E7-4029-A615-C886A240FB15}">
  <ds:schemaRefs/>
</ds:datastoreItem>
</file>

<file path=customXml/itemProps18.xml><?xml version="1.0" encoding="utf-8"?>
<ds:datastoreItem xmlns:ds="http://schemas.openxmlformats.org/officeDocument/2006/customXml" ds:itemID="{C521E042-83D7-45BE-A17C-C555912E0850}">
  <ds:schemaRefs/>
</ds:datastoreItem>
</file>

<file path=customXml/itemProps19.xml><?xml version="1.0" encoding="utf-8"?>
<ds:datastoreItem xmlns:ds="http://schemas.openxmlformats.org/officeDocument/2006/customXml" ds:itemID="{9049051D-8DE1-4A1D-9E21-A581E47490D3}">
  <ds:schemaRefs/>
</ds:datastoreItem>
</file>

<file path=customXml/itemProps2.xml><?xml version="1.0" encoding="utf-8"?>
<ds:datastoreItem xmlns:ds="http://schemas.openxmlformats.org/officeDocument/2006/customXml" ds:itemID="{EB4DD4E8-ED77-4952-850E-388C20F37569}">
  <ds:schemaRefs/>
</ds:datastoreItem>
</file>

<file path=customXml/itemProps20.xml><?xml version="1.0" encoding="utf-8"?>
<ds:datastoreItem xmlns:ds="http://schemas.openxmlformats.org/officeDocument/2006/customXml" ds:itemID="{7AC189EE-CCCF-443B-BDA6-BA44E842D428}">
  <ds:schemaRefs/>
</ds:datastoreItem>
</file>

<file path=customXml/itemProps21.xml><?xml version="1.0" encoding="utf-8"?>
<ds:datastoreItem xmlns:ds="http://schemas.openxmlformats.org/officeDocument/2006/customXml" ds:itemID="{9B9149CF-FA02-45B4-9B37-E7D88B1C7571}">
  <ds:schemaRefs/>
</ds:datastoreItem>
</file>

<file path=customXml/itemProps22.xml><?xml version="1.0" encoding="utf-8"?>
<ds:datastoreItem xmlns:ds="http://schemas.openxmlformats.org/officeDocument/2006/customXml" ds:itemID="{5421E83C-A6DD-4252-81E6-6553D5BCFB2E}">
  <ds:schemaRefs/>
</ds:datastoreItem>
</file>

<file path=customXml/itemProps23.xml><?xml version="1.0" encoding="utf-8"?>
<ds:datastoreItem xmlns:ds="http://schemas.openxmlformats.org/officeDocument/2006/customXml" ds:itemID="{1680B9DC-2D51-4402-BB2C-B8DE0C5AC522}">
  <ds:schemaRefs/>
</ds:datastoreItem>
</file>

<file path=customXml/itemProps24.xml><?xml version="1.0" encoding="utf-8"?>
<ds:datastoreItem xmlns:ds="http://schemas.openxmlformats.org/officeDocument/2006/customXml" ds:itemID="{C549D26A-3002-4D2B-88AF-540A78F2745C}">
  <ds:schemaRefs/>
</ds:datastoreItem>
</file>

<file path=customXml/itemProps25.xml><?xml version="1.0" encoding="utf-8"?>
<ds:datastoreItem xmlns:ds="http://schemas.openxmlformats.org/officeDocument/2006/customXml" ds:itemID="{B0AC7027-D4D8-4E70-9F6B-33F7D651B70E}">
  <ds:schemaRefs/>
</ds:datastoreItem>
</file>

<file path=customXml/itemProps26.xml><?xml version="1.0" encoding="utf-8"?>
<ds:datastoreItem xmlns:ds="http://schemas.openxmlformats.org/officeDocument/2006/customXml" ds:itemID="{F17E22FD-CE8A-4787-B017-36B99DBFB5EC}">
  <ds:schemaRefs/>
</ds:datastoreItem>
</file>

<file path=customXml/itemProps27.xml><?xml version="1.0" encoding="utf-8"?>
<ds:datastoreItem xmlns:ds="http://schemas.openxmlformats.org/officeDocument/2006/customXml" ds:itemID="{BACF8EB0-F379-4236-8301-B329D130BB86}">
  <ds:schemaRefs/>
</ds:datastoreItem>
</file>

<file path=customXml/itemProps28.xml><?xml version="1.0" encoding="utf-8"?>
<ds:datastoreItem xmlns:ds="http://schemas.openxmlformats.org/officeDocument/2006/customXml" ds:itemID="{284E87C5-3306-4577-8163-C6A1C1813F7B}">
  <ds:schemaRefs/>
</ds:datastoreItem>
</file>

<file path=customXml/itemProps29.xml><?xml version="1.0" encoding="utf-8"?>
<ds:datastoreItem xmlns:ds="http://schemas.openxmlformats.org/officeDocument/2006/customXml" ds:itemID="{F703AE82-7AAC-4C1E-8E22-AAFCCDDDCAE1}">
  <ds:schemaRefs/>
</ds:datastoreItem>
</file>

<file path=customXml/itemProps3.xml><?xml version="1.0" encoding="utf-8"?>
<ds:datastoreItem xmlns:ds="http://schemas.openxmlformats.org/officeDocument/2006/customXml" ds:itemID="{95ACBC38-CCFB-42AE-BDA9-7DEEA5D77737}">
  <ds:schemaRefs/>
</ds:datastoreItem>
</file>

<file path=customXml/itemProps30.xml><?xml version="1.0" encoding="utf-8"?>
<ds:datastoreItem xmlns:ds="http://schemas.openxmlformats.org/officeDocument/2006/customXml" ds:itemID="{C84BD2E5-6097-45CF-9B83-466EE210D81C}">
  <ds:schemaRefs/>
</ds:datastoreItem>
</file>

<file path=customXml/itemProps31.xml><?xml version="1.0" encoding="utf-8"?>
<ds:datastoreItem xmlns:ds="http://schemas.openxmlformats.org/officeDocument/2006/customXml" ds:itemID="{43763224-B85A-4B53-A86A-261D26A71C30}">
  <ds:schemaRefs/>
</ds:datastoreItem>
</file>

<file path=customXml/itemProps32.xml><?xml version="1.0" encoding="utf-8"?>
<ds:datastoreItem xmlns:ds="http://schemas.openxmlformats.org/officeDocument/2006/customXml" ds:itemID="{474BB949-6AE5-4C42-A981-2EBE06C054FD}">
  <ds:schemaRefs/>
</ds:datastoreItem>
</file>

<file path=customXml/itemProps33.xml><?xml version="1.0" encoding="utf-8"?>
<ds:datastoreItem xmlns:ds="http://schemas.openxmlformats.org/officeDocument/2006/customXml" ds:itemID="{66C9F0FF-4DB9-4E50-86D4-9350416B0D29}">
  <ds:schemaRefs/>
</ds:datastoreItem>
</file>

<file path=customXml/itemProps34.xml><?xml version="1.0" encoding="utf-8"?>
<ds:datastoreItem xmlns:ds="http://schemas.openxmlformats.org/officeDocument/2006/customXml" ds:itemID="{5DEE4BEE-00BA-4E32-BD26-AF535B50AC95}">
  <ds:schemaRefs/>
</ds:datastoreItem>
</file>

<file path=customXml/itemProps35.xml><?xml version="1.0" encoding="utf-8"?>
<ds:datastoreItem xmlns:ds="http://schemas.openxmlformats.org/officeDocument/2006/customXml" ds:itemID="{B042D875-CE61-4B04-98FC-5276C19C9BEA}">
  <ds:schemaRefs/>
</ds:datastoreItem>
</file>

<file path=customXml/itemProps36.xml><?xml version="1.0" encoding="utf-8"?>
<ds:datastoreItem xmlns:ds="http://schemas.openxmlformats.org/officeDocument/2006/customXml" ds:itemID="{62CFC520-616F-41FD-A638-E067ECAB19BD}">
  <ds:schemaRefs/>
</ds:datastoreItem>
</file>

<file path=customXml/itemProps4.xml><?xml version="1.0" encoding="utf-8"?>
<ds:datastoreItem xmlns:ds="http://schemas.openxmlformats.org/officeDocument/2006/customXml" ds:itemID="{340615FA-0108-45A0-BD40-3BA2A81D2636}">
  <ds:schemaRefs/>
</ds:datastoreItem>
</file>

<file path=customXml/itemProps5.xml><?xml version="1.0" encoding="utf-8"?>
<ds:datastoreItem xmlns:ds="http://schemas.openxmlformats.org/officeDocument/2006/customXml" ds:itemID="{9587AFF5-BFB0-40A3-85CA-ADEED7540807}">
  <ds:schemaRefs/>
</ds:datastoreItem>
</file>

<file path=customXml/itemProps6.xml><?xml version="1.0" encoding="utf-8"?>
<ds:datastoreItem xmlns:ds="http://schemas.openxmlformats.org/officeDocument/2006/customXml" ds:itemID="{6063E14A-A87D-4E05-A771-024134F45679}">
  <ds:schemaRefs/>
</ds:datastoreItem>
</file>

<file path=customXml/itemProps7.xml><?xml version="1.0" encoding="utf-8"?>
<ds:datastoreItem xmlns:ds="http://schemas.openxmlformats.org/officeDocument/2006/customXml" ds:itemID="{6B8AD017-B053-4E30-93B9-B28A44CEC3A4}">
  <ds:schemaRefs/>
</ds:datastoreItem>
</file>

<file path=customXml/itemProps8.xml><?xml version="1.0" encoding="utf-8"?>
<ds:datastoreItem xmlns:ds="http://schemas.openxmlformats.org/officeDocument/2006/customXml" ds:itemID="{2DF07A2F-0E2A-4F0C-84BA-9B40DEDBD5E1}">
  <ds:schemaRefs/>
</ds:datastoreItem>
</file>

<file path=customXml/itemProps9.xml><?xml version="1.0" encoding="utf-8"?>
<ds:datastoreItem xmlns:ds="http://schemas.openxmlformats.org/officeDocument/2006/customXml" ds:itemID="{80D2CBB8-9372-48B7-888B-5B97ACC19A2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0</TotalTime>
  <Words>1038</Words>
  <Application>Microsoft Office PowerPoint</Application>
  <PresentationFormat>Custom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Nunito Sans</vt:lpstr>
      <vt:lpstr>Verdana</vt:lpstr>
      <vt:lpstr>Blank</vt:lpstr>
      <vt:lpstr>Blank</vt:lpstr>
      <vt:lpstr>Problem 7</vt:lpstr>
      <vt:lpstr>Problem Description</vt:lpstr>
      <vt:lpstr>PowerPoint Presentation</vt:lpstr>
      <vt:lpstr>Analysis – Cessna 152 Skyhawk</vt:lpstr>
      <vt:lpstr>Analysis – Cessna 152 Skyhawk</vt:lpstr>
      <vt:lpstr>Analysis – Cessna 152 Skyhawk</vt:lpstr>
      <vt:lpstr>Analysis – Dash 8-400</vt:lpstr>
      <vt:lpstr>Analysis – Dash 8-400</vt:lpstr>
      <vt:lpstr>Analysis – Dash 8-400</vt:lpstr>
      <vt:lpstr>Additional note</vt:lpstr>
      <vt:lpstr>Additional Note</vt:lpstr>
      <vt:lpstr>Conclusion</vt:lpstr>
      <vt:lpstr>Considerations</vt:lpstr>
      <vt:lpstr>Question Round!?</vt:lpstr>
      <vt:lpstr>Sources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Nikolas Vitaliti</cp:lastModifiedBy>
  <cp:revision>2</cp:revision>
  <dcterms:created xsi:type="dcterms:W3CDTF">2017-07-31T08:31:56Z</dcterms:created>
  <dcterms:modified xsi:type="dcterms:W3CDTF">2023-01-24T09:46:36Z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637672894252728931</vt:lpwstr>
  </property>
  <property fmtid="{D5CDD505-2E9C-101B-9397-08002B2CF9AE}" pid="6" name="TemplafyLanguageCode">
    <vt:lpwstr>en-GB</vt:lpwstr>
  </property>
</Properties>
</file>