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36"/>
  </p:notesMasterIdLst>
  <p:handoutMasterIdLst>
    <p:handoutMasterId r:id="rId37"/>
  </p:handoutMasterIdLst>
  <p:sldIdLst>
    <p:sldId id="257" r:id="rId13"/>
    <p:sldId id="273" r:id="rId14"/>
    <p:sldId id="261" r:id="rId15"/>
    <p:sldId id="265" r:id="rId16"/>
    <p:sldId id="262" r:id="rId17"/>
    <p:sldId id="263" r:id="rId18"/>
    <p:sldId id="288" r:id="rId19"/>
    <p:sldId id="267" r:id="rId20"/>
    <p:sldId id="268" r:id="rId21"/>
    <p:sldId id="269" r:id="rId22"/>
    <p:sldId id="280" r:id="rId23"/>
    <p:sldId id="270" r:id="rId24"/>
    <p:sldId id="274" r:id="rId25"/>
    <p:sldId id="284" r:id="rId26"/>
    <p:sldId id="281" r:id="rId27"/>
    <p:sldId id="275" r:id="rId28"/>
    <p:sldId id="287" r:id="rId29"/>
    <p:sldId id="289" r:id="rId30"/>
    <p:sldId id="258" r:id="rId31"/>
    <p:sldId id="286" r:id="rId32"/>
    <p:sldId id="290" r:id="rId33"/>
    <p:sldId id="266" r:id="rId34"/>
    <p:sldId id="276" r:id="rId35"/>
  </p:sldIdLst>
  <p:sldSz cx="12190413" cy="6858000"/>
  <p:notesSz cx="6858000" cy="9144000"/>
  <p:custDataLst>
    <p:tags r:id="rId3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F1F649-F22A-5ABB-55C9-655443E952ED}" name="Andreas Franks Nielsen" initials="AFN" userId="Andreas Franks Nielse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  <a:srgbClr val="FF0000"/>
    <a:srgbClr val="EFE7E7"/>
    <a:srgbClr val="FFFFFF"/>
    <a:srgbClr val="FFCC00"/>
    <a:srgbClr val="FF66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E4C1F-435D-4290-B4AB-FBB56B92F2A9}" v="3062" dt="2022-12-12T16:33:53.061"/>
    <p1510:client id="{596D1386-C991-4E3E-B89D-63B92BB93F55}" v="16" dt="2022-12-12T14:21:25.465"/>
    <p1510:client id="{5BE94F72-4E75-406C-BA7A-037BD4A840E9}" v="61" dt="2022-12-12T16:28:22.568"/>
    <p1510:client id="{BB6D6CBD-82E9-4C45-AAA2-184A8261D844}" v="3944" vWet="3947" dt="2022-12-12T16:14:02.061"/>
    <p1510:client id="{D45DC2A7-3117-47CE-BD1E-6BE9455E1F25}" vWet="2" dt="2022-12-12T15:54:26.012"/>
    <p1510:client id="{F11EC1D0-5339-411C-BFB5-97ABAAD24585}" v="41" dt="2022-12-12T11:12:58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microsoft.com/office/2015/10/relationships/revisionInfo" Target="revisionInfo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GB" b="0" i="0">
                <a:solidFill>
                  <a:srgbClr val="282829"/>
                </a:solidFill>
                <a:effectLst/>
                <a:latin typeface="-apple-system"/>
              </a:rPr>
              <a:t>The balanced reaction equation is 2H₂O → 2H₂ + O₂.</a:t>
            </a:r>
            <a:br>
              <a:rPr lang="en-GB" b="0" i="0">
                <a:solidFill>
                  <a:srgbClr val="282829"/>
                </a:solidFill>
                <a:effectLst/>
                <a:latin typeface="-apple-system"/>
              </a:rPr>
            </a:br>
            <a:r>
              <a:rPr lang="en-GB" b="0" i="0">
                <a:solidFill>
                  <a:srgbClr val="282829"/>
                </a:solidFill>
                <a:effectLst/>
                <a:latin typeface="-apple-system"/>
              </a:rPr>
              <a:t>The simplest form of the equation for the dissociation is H₂O → H₂ + O, but we don’t write it that way because it is unrealistic. This is because oxygen is so highly reactive. If there is no other kind of atom nearby for a lone oxygen atom to combine with, it will combine with another oxygen atom, forming the diatomic molecule O₂.</a:t>
            </a:r>
          </a:p>
          <a:p>
            <a:pPr algn="l" rtl="0"/>
            <a:r>
              <a:rPr lang="en-GB" b="0" i="0">
                <a:solidFill>
                  <a:srgbClr val="282829"/>
                </a:solidFill>
                <a:effectLst/>
                <a:latin typeface="-apple-system"/>
              </a:rPr>
              <a:t>So the electrolysis process can indeed start with just one molecule of water, but the formation of O₂ begins so quickly (since there are jillions of O atoms produced) that we might as well write the equation with 2 H₂O in order to reflect the </a:t>
            </a:r>
            <a:r>
              <a:rPr lang="en-GB" b="0" i="1">
                <a:solidFill>
                  <a:srgbClr val="282829"/>
                </a:solidFill>
                <a:effectLst/>
                <a:latin typeface="-apple-system"/>
              </a:rPr>
              <a:t>effective</a:t>
            </a:r>
            <a:r>
              <a:rPr lang="en-GB" b="0" i="0">
                <a:solidFill>
                  <a:srgbClr val="282829"/>
                </a:solidFill>
                <a:effectLst/>
                <a:latin typeface="-apple-system"/>
              </a:rPr>
              <a:t> nature of the outcome.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946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113676" name="text" descr="{&quot;templafy&quot;:{&quot;id&quot;:&quot;d83eb329-6f3f-4e84-875b-22890cbe52b3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Sustain</a:t>
            </a:r>
          </a:p>
        </p:txBody>
      </p:sp>
      <p:sp>
        <p:nvSpPr>
          <p:cNvPr id="5" name="date" descr="{&quot;templafy&quot;:{&quot;id&quot;:&quot;1167196c-97e0-471a-8609-9a271d794e0e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12 October 2022</a:t>
            </a:r>
          </a:p>
        </p:txBody>
      </p:sp>
      <p:sp>
        <p:nvSpPr>
          <p:cNvPr id="7" name="text" descr="{&quot;templafy&quot;:{&quot;id&quot;:&quot;93183b9a-a0f4-4d9a-800c-5911d85eba2f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er.elsevier.com/reader/sd/pii/S0301010405001126?token=69CA7F775259DD369C586C80E0DAA70744BE4F954899F623E4F6173DA60024AB4EDBF0529D22FE67618E570148320279&amp;originRegion=eu-west-1&amp;originCreation=20221209103305" TargetMode="External"/><Relationship Id="rId7" Type="http://schemas.openxmlformats.org/officeDocument/2006/relationships/hyperlink" Target="https://link.springer.com/article/10.1007/s10876-011-0395-1" TargetMode="External"/><Relationship Id="rId2" Type="http://schemas.openxmlformats.org/officeDocument/2006/relationships/hyperlink" Target="https://aip.scitation.org/doi/pdf/10.1063/1.338234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esearchgate.net/post/What_is_the_difference_between_PBE_and_PBEsol_functional" TargetMode="External"/><Relationship Id="rId5" Type="http://schemas.openxmlformats.org/officeDocument/2006/relationships/hyperlink" Target="https://pubs.rsc.org/en/content/articlepdf/2021/cp/d1cp03312c" TargetMode="External"/><Relationship Id="rId4" Type="http://schemas.openxmlformats.org/officeDocument/2006/relationships/hyperlink" Target="https://reader.elsevier.com/reader/sd/pii/S0039602816301509?token=2811BB5A17751BBAD98083591ACADEDEFB54CD22DBD2059ABDC1A91AAE98F869D47E2B8D5215372BA0DF60351964353F&amp;originRegion=eu-west-1&amp;originCreation=2022120909440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5006-1173-97E8-43B5-5235D6F6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72" y="1679741"/>
            <a:ext cx="10840028" cy="2706458"/>
          </a:xfrm>
        </p:spPr>
        <p:txBody>
          <a:bodyPr/>
          <a:lstStyle/>
          <a:p>
            <a:r>
              <a:rPr lang="it-IT"/>
              <a:t>Project </a:t>
            </a:r>
            <a:r>
              <a:rPr lang="it-IT" err="1"/>
              <a:t>Results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49C08-8DE7-69EE-C40C-39BCDE11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3990975"/>
            <a:ext cx="10840028" cy="166065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Nikolas </a:t>
            </a:r>
            <a:r>
              <a:rPr kumimoji="0" lang="en-GB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Vitaliti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s223455,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Andreas Nielsen s174665,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Mathias </a:t>
            </a:r>
            <a:r>
              <a:rPr kumimoji="0" lang="en-GB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Grønborg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s194080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012EA-8222-C771-D854-B0D0887B46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5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7CD1-2FE5-F019-63EE-6B89BDB6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864"/>
            <a:ext cx="12190413" cy="972716"/>
          </a:xfrm>
        </p:spPr>
        <p:txBody>
          <a:bodyPr/>
          <a:lstStyle/>
          <a:p>
            <a:pPr algn="ctr"/>
            <a:r>
              <a:rPr lang="en-GB"/>
              <a:t>Most accurate estimation (Task 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A951-4A83-98F2-0C4F-CCE658986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F9758BA-970B-F8E6-457E-C4D001519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41223"/>
                  </p:ext>
                </p:extLst>
              </p:nvPr>
            </p:nvGraphicFramePr>
            <p:xfrm>
              <a:off x="1774800" y="2808740"/>
              <a:ext cx="8640812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  <a:gridCol w="2211224">
                      <a:extLst>
                        <a:ext uri="{9D8B030D-6E8A-4147-A177-3AD203B41FA5}">
                          <a16:colId xmlns:a16="http://schemas.microsoft.com/office/drawing/2014/main" val="3482371019"/>
                        </a:ext>
                      </a:extLst>
                    </a:gridCol>
                    <a:gridCol w="2160203">
                      <a:extLst>
                        <a:ext uri="{9D8B030D-6E8A-4147-A177-3AD203B41FA5}">
                          <a16:colId xmlns:a16="http://schemas.microsoft.com/office/drawing/2014/main" val="25275486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𝑺𝒍𝒂𝒃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𝑺𝒍𝒂𝒃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1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sz="1800" b="1" i="1" dirty="0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it-IT" sz="1800" b="1" i="1" dirty="0" smtClean="0">
                                        <a:latin typeface="Cambria Math" panose="02040503050406030204" pitchFamily="18" charset="0"/>
                                      </a:rPr>
                                      <m:t>𝒂𝒅𝒔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-121.173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-125.527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-1.002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-104.876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-108.874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-0.613</a:t>
                          </a:r>
                          <a:endParaRPr lang="en-GB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-114.678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-118.851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-0.805</a:t>
                          </a:r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-97.664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-101.497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-0.463</a:t>
                          </a:r>
                          <a:endParaRPr lang="en-GB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6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6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F9758BA-970B-F8E6-457E-C4D0015192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41223"/>
                  </p:ext>
                </p:extLst>
              </p:nvPr>
            </p:nvGraphicFramePr>
            <p:xfrm>
              <a:off x="1774800" y="2808740"/>
              <a:ext cx="8640812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  <a:gridCol w="2211224">
                      <a:extLst>
                        <a:ext uri="{9D8B030D-6E8A-4147-A177-3AD203B41FA5}">
                          <a16:colId xmlns:a16="http://schemas.microsoft.com/office/drawing/2014/main" val="3482371019"/>
                        </a:ext>
                      </a:extLst>
                    </a:gridCol>
                    <a:gridCol w="2160203">
                      <a:extLst>
                        <a:ext uri="{9D8B030D-6E8A-4147-A177-3AD203B41FA5}">
                          <a16:colId xmlns:a16="http://schemas.microsoft.com/office/drawing/2014/main" val="25275486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722" t="-1639" r="-1825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388" t="-1639" r="-986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47" t="-1639" r="-113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-121.173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-125.527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-1.002</a:t>
                          </a:r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-104.876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-108.874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-0.613</a:t>
                          </a:r>
                          <a:endParaRPr lang="en-GB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-114.678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-118.851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-0.805</a:t>
                          </a:r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-97.664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-101.497</a:t>
                          </a:r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-0.463</a:t>
                          </a:r>
                          <a:endParaRPr lang="en-GB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6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6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6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BDFEC-443C-9726-460D-5710C49F708A}"/>
                  </a:ext>
                </a:extLst>
              </p:cNvPr>
              <p:cNvSpPr txBox="1"/>
              <p:nvPr/>
            </p:nvSpPr>
            <p:spPr>
              <a:xfrm>
                <a:off x="1774798" y="5116337"/>
                <a:ext cx="10322714" cy="1174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it-IT" err="1">
                    <a:latin typeface="+mn-lt"/>
                  </a:rPr>
                  <a:t>Where</a:t>
                </a:r>
                <a:r>
                  <a:rPr lang="it-IT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                        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𝑎𝑑𝑠</m:t>
                        </m:r>
                      </m:sub>
                    </m:sSub>
                  </m:oMath>
                </a14:m>
                <a:r>
                  <a:rPr lang="it-IT">
                    <a:latin typeface="+mn-lt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𝑠𝑙𝑎𝑏</m:t>
                        </m:r>
                      </m:sub>
                    </m:sSub>
                  </m:oMath>
                </a14:m>
                <a:r>
                  <a:rPr lang="it-IT">
                    <a:latin typeface="+mn-lt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𝑠𝑙𝑎𝑏</m:t>
                        </m:r>
                      </m:sub>
                    </m:sSub>
                  </m:oMath>
                </a14:m>
                <a:r>
                  <a:rPr lang="en-GB">
                    <a:latin typeface="+mn-lt"/>
                  </a:rPr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GB">
                  <a:latin typeface="+mn-lt"/>
                </a:endParaRPr>
              </a:p>
              <a:p>
                <a:pPr algn="l">
                  <a:spcBef>
                    <a:spcPts val="432"/>
                  </a:spcBef>
                </a:pPr>
                <a:endParaRPr lang="en-GB">
                  <a:latin typeface="+mn-lt"/>
                </a:endParaRPr>
              </a:p>
              <a:p>
                <a:pPr algn="l">
                  <a:spcBef>
                    <a:spcPts val="432"/>
                  </a:spcBef>
                </a:pPr>
                <a:endParaRPr lang="en-GB" sz="300">
                  <a:latin typeface="+mn-lt"/>
                </a:endParaRPr>
              </a:p>
              <a:p>
                <a:pPr algn="l">
                  <a:spcBef>
                    <a:spcPts val="432"/>
                  </a:spcBef>
                </a:pPr>
                <a:r>
                  <a:rPr lang="en-GB" sz="1400" i="1">
                    <a:solidFill>
                      <a:srgbClr val="FF0000"/>
                    </a:solidFill>
                    <a:latin typeface="+mn-lt"/>
                  </a:rPr>
                  <a:t>Note</a:t>
                </a:r>
                <a:r>
                  <a:rPr lang="en-GB" sz="1400" i="1">
                    <a:latin typeface="+mn-lt"/>
                  </a:rPr>
                  <a:t>:  Negative adsorption energy indicates hydrogen is likely to be adsorbed on the surface. </a:t>
                </a:r>
              </a:p>
              <a:p>
                <a:pPr algn="l">
                  <a:spcBef>
                    <a:spcPts val="432"/>
                  </a:spcBef>
                </a:pPr>
                <a:r>
                  <a:rPr lang="en-GB" sz="1400" i="1">
                    <a:latin typeface="+mn-lt"/>
                  </a:rPr>
                  <a:t>*PBE result has been found for Ru(001)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BDFEC-443C-9726-460D-5710C49F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98" y="5116337"/>
                <a:ext cx="10322714" cy="1174681"/>
              </a:xfrm>
              <a:prstGeom prst="rect">
                <a:avLst/>
              </a:prstGeom>
              <a:blipFill>
                <a:blip r:embed="rId3"/>
                <a:stretch>
                  <a:fillRect l="-1181" t="-5181" b="-8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C3052A-6EA6-83AE-AF35-784A1D537351}"/>
              </a:ext>
            </a:extLst>
          </p:cNvPr>
          <p:cNvCxnSpPr>
            <a:cxnSpLocks/>
          </p:cNvCxnSpPr>
          <p:nvPr/>
        </p:nvCxnSpPr>
        <p:spPr bwMode="auto">
          <a:xfrm>
            <a:off x="2545627" y="5275440"/>
            <a:ext cx="875571" cy="0"/>
          </a:xfrm>
          <a:prstGeom prst="straightConnector1">
            <a:avLst/>
          </a:prstGeom>
          <a:ln>
            <a:solidFill>
              <a:schemeClr val="accent1">
                <a:alpha val="38000"/>
              </a:schemeClr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7F1C87E0-0F56-054E-0D1F-C36FCE6AF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12017"/>
              </p:ext>
            </p:extLst>
          </p:nvPr>
        </p:nvGraphicFramePr>
        <p:xfrm>
          <a:off x="1774800" y="2808740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D5BC2F4-1AEB-3B99-1DED-839A9E67372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774798" y="1341541"/>
                <a:ext cx="9207528" cy="138764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it-IT"/>
                  <a:t>From </a:t>
                </a:r>
                <a:r>
                  <a:rPr lang="it-IT" err="1"/>
                  <a:t>theoretical</a:t>
                </a:r>
                <a:r>
                  <a:rPr lang="it-IT"/>
                  <a:t> studies the </a:t>
                </a:r>
                <a:r>
                  <a:rPr lang="it-IT" err="1"/>
                  <a:t>adsorption</a:t>
                </a:r>
                <a:r>
                  <a:rPr lang="it-IT"/>
                  <a:t> energy </a:t>
                </a:r>
                <a:r>
                  <a:rPr lang="it-IT" err="1"/>
                  <a:t>has</a:t>
                </a:r>
                <a:r>
                  <a:rPr lang="it-IT"/>
                  <a:t> </a:t>
                </a:r>
                <a:r>
                  <a:rPr lang="it-IT" err="1"/>
                  <a:t>been</a:t>
                </a:r>
                <a:r>
                  <a:rPr lang="it-IT"/>
                  <a:t> </a:t>
                </a:r>
                <a:r>
                  <a:rPr lang="it-IT" err="1"/>
                  <a:t>found</a:t>
                </a:r>
                <a:r>
                  <a:rPr lang="it-IT"/>
                  <a:t> to be </a:t>
                </a:r>
                <a:r>
                  <a:rPr lang="it-IT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-0.573 </a:t>
                </a:r>
                <a:r>
                  <a:rPr lang="it-IT" err="1"/>
                  <a:t>using</a:t>
                </a:r>
                <a:r>
                  <a:rPr lang="it-IT"/>
                  <a:t> PBE. </a:t>
                </a:r>
                <a:r>
                  <a:rPr lang="it-IT" err="1"/>
                  <a:t>This</a:t>
                </a:r>
                <a:r>
                  <a:rPr lang="it-IT"/>
                  <a:t> </a:t>
                </a:r>
                <a:r>
                  <a:rPr lang="it-IT" err="1"/>
                  <a:t>suggests</a:t>
                </a:r>
                <a:r>
                  <a:rPr lang="it-IT"/>
                  <a:t> </a:t>
                </a:r>
                <a:r>
                  <a:rPr lang="it-IT" err="1"/>
                  <a:t>us</a:t>
                </a:r>
                <a:r>
                  <a:rPr lang="it-IT"/>
                  <a:t> </a:t>
                </a:r>
                <a:r>
                  <a:rPr lang="it-IT" err="1"/>
                  <a:t>that</a:t>
                </a:r>
                <a:r>
                  <a:rPr lang="it-IT"/>
                  <a:t> </a:t>
                </a:r>
                <a:r>
                  <a:rPr lang="it-IT" err="1"/>
                  <a:t>we</a:t>
                </a:r>
                <a:r>
                  <a:rPr lang="it-IT"/>
                  <a:t> can be </a:t>
                </a:r>
                <a:r>
                  <a:rPr lang="it-IT" err="1"/>
                  <a:t>confident</a:t>
                </a:r>
                <a:r>
                  <a:rPr lang="it-IT"/>
                  <a:t> with the </a:t>
                </a:r>
                <a:r>
                  <a:rPr lang="it-IT" err="1"/>
                  <a:t>calculations</a:t>
                </a:r>
                <a:r>
                  <a:rPr lang="it-IT"/>
                  <a:t> </a:t>
                </a:r>
                <a:r>
                  <a:rPr lang="it-IT" err="1"/>
                  <a:t>performed</a:t>
                </a:r>
                <a:r>
                  <a:rPr lang="it-IT"/>
                  <a:t>.</a:t>
                </a:r>
              </a:p>
              <a:p>
                <a:r>
                  <a:rPr lang="it-IT"/>
                  <a:t>The </a:t>
                </a:r>
                <a:r>
                  <a:rPr lang="it-IT" err="1"/>
                  <a:t>adsorption</a:t>
                </a:r>
                <a:r>
                  <a:rPr lang="it-IT"/>
                  <a:t> energy </a:t>
                </a:r>
                <a:r>
                  <a:rPr lang="it-IT" err="1"/>
                  <a:t>has</a:t>
                </a:r>
                <a:r>
                  <a:rPr lang="it-IT"/>
                  <a:t> </a:t>
                </a:r>
                <a:r>
                  <a:rPr lang="it-IT" err="1"/>
                  <a:t>been</a:t>
                </a:r>
                <a:r>
                  <a:rPr lang="it-IT"/>
                  <a:t> </a:t>
                </a:r>
                <a:r>
                  <a:rPr lang="it-IT" err="1"/>
                  <a:t>calculated</a:t>
                </a:r>
                <a:r>
                  <a:rPr lang="it-IT"/>
                  <a:t> with </a:t>
                </a:r>
                <a:r>
                  <a:rPr lang="it-IT" err="1"/>
                  <a:t>respect</a:t>
                </a:r>
                <a:r>
                  <a:rPr lang="it-IT"/>
                  <a:t>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</a:t>
                </a:r>
                <a:r>
                  <a:rPr lang="it-IT" err="1"/>
                  <a:t>molecule</a:t>
                </a:r>
                <a:endParaRPr lang="it-IT"/>
              </a:p>
              <a:p>
                <a:pPr marL="0" indent="0">
                  <a:buNone/>
                </a:pPr>
                <a:endParaRPr lang="it-IT" sz="1200" b="1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D5BC2F4-1AEB-3B99-1DED-839A9E673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74798" y="1341541"/>
                <a:ext cx="9207528" cy="1387647"/>
              </a:xfrm>
              <a:blipFill>
                <a:blip r:embed="rId4"/>
                <a:stretch>
                  <a:fillRect l="-139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78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87A-2839-28A5-F059-67EEBD20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9" y="-471051"/>
            <a:ext cx="9312374" cy="972716"/>
          </a:xfrm>
        </p:spPr>
        <p:txBody>
          <a:bodyPr/>
          <a:lstStyle/>
          <a:p>
            <a:r>
              <a:rPr lang="it-IT" sz="2400" u="sng">
                <a:solidFill>
                  <a:schemeClr val="tx1"/>
                </a:solidFill>
              </a:rPr>
              <a:t>H </a:t>
            </a:r>
            <a:r>
              <a:rPr lang="it-IT" sz="2400" u="sng" err="1">
                <a:solidFill>
                  <a:schemeClr val="tx1"/>
                </a:solidFill>
              </a:rPr>
              <a:t>adsorption</a:t>
            </a:r>
            <a:r>
              <a:rPr lang="it-IT" sz="2400" u="sng">
                <a:solidFill>
                  <a:schemeClr val="tx1"/>
                </a:solidFill>
              </a:rPr>
              <a:t> on </a:t>
            </a:r>
            <a:r>
              <a:rPr lang="it-IT" sz="2400" u="sng" err="1">
                <a:solidFill>
                  <a:schemeClr val="tx1"/>
                </a:solidFill>
              </a:rPr>
              <a:t>all</a:t>
            </a:r>
            <a:r>
              <a:rPr lang="it-IT" sz="2400" u="sng">
                <a:solidFill>
                  <a:schemeClr val="tx1"/>
                </a:solidFill>
              </a:rPr>
              <a:t> </a:t>
            </a:r>
            <a:r>
              <a:rPr lang="it-IT" sz="2400" u="sng" err="1">
                <a:solidFill>
                  <a:schemeClr val="tx1"/>
                </a:solidFill>
              </a:rPr>
              <a:t>possible</a:t>
            </a:r>
            <a:r>
              <a:rPr lang="it-IT" sz="2400" u="sng">
                <a:solidFill>
                  <a:schemeClr val="tx1"/>
                </a:solidFill>
              </a:rPr>
              <a:t> </a:t>
            </a:r>
            <a:r>
              <a:rPr lang="it-IT" sz="2400" u="sng" err="1">
                <a:solidFill>
                  <a:schemeClr val="tx1"/>
                </a:solidFill>
              </a:rPr>
              <a:t>sites</a:t>
            </a:r>
            <a:r>
              <a:rPr lang="it-IT" sz="2400" u="sng">
                <a:solidFill>
                  <a:schemeClr val="tx1"/>
                </a:solidFill>
              </a:rPr>
              <a:t> (Task 4)</a:t>
            </a:r>
            <a:endParaRPr lang="en-GB" sz="2400" u="sng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2FBF4-5C4F-2783-D108-0382C872A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52783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E444A-2C93-F78A-588B-F4661B7FE0FD}"/>
              </a:ext>
            </a:extLst>
          </p:cNvPr>
          <p:cNvSpPr txBox="1"/>
          <p:nvPr/>
        </p:nvSpPr>
        <p:spPr>
          <a:xfrm flipH="1">
            <a:off x="4387902" y="1004151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ontop</a:t>
            </a:r>
            <a:endParaRPr lang="en-GB" err="1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6984C-1744-B560-D767-70B63825C35C}"/>
              </a:ext>
            </a:extLst>
          </p:cNvPr>
          <p:cNvSpPr txBox="1"/>
          <p:nvPr/>
        </p:nvSpPr>
        <p:spPr>
          <a:xfrm flipH="1">
            <a:off x="1304114" y="981472"/>
            <a:ext cx="4005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fcc</a:t>
            </a:r>
            <a:endParaRPr lang="en-GB" err="1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88D65-3F3E-E3CC-D5ED-71F96473494A}"/>
              </a:ext>
            </a:extLst>
          </p:cNvPr>
          <p:cNvSpPr txBox="1"/>
          <p:nvPr/>
        </p:nvSpPr>
        <p:spPr>
          <a:xfrm flipH="1">
            <a:off x="7071095" y="1046353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latin typeface="+mn-lt"/>
              </a:rPr>
              <a:t>bridge</a:t>
            </a:r>
            <a:endParaRPr lang="en-GB" err="1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85CED6-FD92-66A6-3DFD-81FC0D01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04" y="1668327"/>
            <a:ext cx="2275531" cy="1676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437A72-53D0-8B33-ED4D-9BD6153D93A8}"/>
              </a:ext>
            </a:extLst>
          </p:cNvPr>
          <p:cNvSpPr txBox="1"/>
          <p:nvPr/>
        </p:nvSpPr>
        <p:spPr>
          <a:xfrm flipH="1">
            <a:off x="10141370" y="1046353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hcp</a:t>
            </a:r>
            <a:endParaRPr lang="en-GB" err="1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9BD810-BDBC-AECB-A025-624FCAD3E66D}"/>
              </a:ext>
            </a:extLst>
          </p:cNvPr>
          <p:cNvCxnSpPr/>
          <p:nvPr/>
        </p:nvCxnSpPr>
        <p:spPr bwMode="auto">
          <a:xfrm>
            <a:off x="-272257" y="3750961"/>
            <a:ext cx="12411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E73E74-8346-DD3E-43B3-DC7B052F7129}"/>
              </a:ext>
            </a:extLst>
          </p:cNvPr>
          <p:cNvSpPr txBox="1"/>
          <p:nvPr/>
        </p:nvSpPr>
        <p:spPr>
          <a:xfrm>
            <a:off x="4974546" y="659050"/>
            <a:ext cx="3752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solidFill>
                  <a:srgbClr val="FF0000"/>
                </a:solidFill>
                <a:latin typeface="+mn-lt"/>
              </a:rPr>
              <a:t>Ru (111)</a:t>
            </a:r>
            <a:endParaRPr lang="en-GB" err="1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DAC8F-EE8D-E19A-E59B-DB358E4712A0}"/>
              </a:ext>
            </a:extLst>
          </p:cNvPr>
          <p:cNvCxnSpPr/>
          <p:nvPr/>
        </p:nvCxnSpPr>
        <p:spPr bwMode="auto">
          <a:xfrm>
            <a:off x="-23813" y="943371"/>
            <a:ext cx="12411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72B58D-8F64-984F-51AE-5F51569AB679}"/>
              </a:ext>
            </a:extLst>
          </p:cNvPr>
          <p:cNvSpPr txBox="1"/>
          <p:nvPr/>
        </p:nvSpPr>
        <p:spPr>
          <a:xfrm>
            <a:off x="5016614" y="3384692"/>
            <a:ext cx="3752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solidFill>
                  <a:srgbClr val="FF0000"/>
                </a:solidFill>
                <a:latin typeface="+mn-lt"/>
              </a:rPr>
              <a:t>Ru (110)</a:t>
            </a:r>
            <a:endParaRPr lang="en-GB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C4B496-CA9F-EADE-8B82-49F638E20770}"/>
              </a:ext>
            </a:extLst>
          </p:cNvPr>
          <p:cNvSpPr txBox="1"/>
          <p:nvPr/>
        </p:nvSpPr>
        <p:spPr>
          <a:xfrm flipH="1">
            <a:off x="4387902" y="3763570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ontop</a:t>
            </a:r>
            <a:endParaRPr lang="en-GB" err="1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9D21B7-9CB3-9B83-9102-29699DEB93C4}"/>
              </a:ext>
            </a:extLst>
          </p:cNvPr>
          <p:cNvSpPr txBox="1"/>
          <p:nvPr/>
        </p:nvSpPr>
        <p:spPr>
          <a:xfrm flipH="1">
            <a:off x="1145883" y="3750961"/>
            <a:ext cx="6263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hollow</a:t>
            </a:r>
            <a:endParaRPr lang="en-GB" err="1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1B5DE-7387-1EFC-D175-C5480A8D5827}"/>
              </a:ext>
            </a:extLst>
          </p:cNvPr>
          <p:cNvSpPr txBox="1"/>
          <p:nvPr/>
        </p:nvSpPr>
        <p:spPr>
          <a:xfrm flipH="1">
            <a:off x="6998528" y="3763570"/>
            <a:ext cx="11262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longbridge</a:t>
            </a:r>
            <a:endParaRPr lang="en-GB" err="1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71D3F3-1361-C8C2-2BDB-A0B99D884B2C}"/>
              </a:ext>
            </a:extLst>
          </p:cNvPr>
          <p:cNvSpPr txBox="1"/>
          <p:nvPr/>
        </p:nvSpPr>
        <p:spPr>
          <a:xfrm flipH="1">
            <a:off x="9842999" y="3763570"/>
            <a:ext cx="11262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shortbridge</a:t>
            </a:r>
            <a:endParaRPr lang="en-GB" err="1">
              <a:latin typeface="+mn-l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497C2D6-9704-C869-6080-D72A3811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22" y="4192559"/>
            <a:ext cx="2333152" cy="16168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485EB4-3FA4-D4F2-78A1-2C32D9148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04" y="4215448"/>
            <a:ext cx="2258775" cy="15915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E499F8-A9B9-7264-B177-AA39740A5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66" y="4204003"/>
            <a:ext cx="2023358" cy="16168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6C18E2F-AE3B-1632-0FA8-3E275196D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58" y="4239770"/>
            <a:ext cx="2245767" cy="16588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C458886-3F6A-E932-5FAB-BA6BD812B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53" y="1288472"/>
            <a:ext cx="2687076" cy="18751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FB94E1-CABB-A0EB-8815-BD7E58C47F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4553" y="1382307"/>
            <a:ext cx="1853342" cy="168744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7B40026-459E-00E5-E317-7487BB2D7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1592" y="1381587"/>
            <a:ext cx="2489818" cy="187511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BC8DBCE-28E0-C97A-7894-C22F424F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04" y="1496338"/>
            <a:ext cx="2417446" cy="17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2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B2B-954F-64BA-D014-05CA8C26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117" y="23876"/>
            <a:ext cx="12190413" cy="918041"/>
          </a:xfrm>
        </p:spPr>
        <p:txBody>
          <a:bodyPr/>
          <a:lstStyle/>
          <a:p>
            <a:pPr algn="ctr"/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sites</a:t>
            </a:r>
            <a:r>
              <a:rPr lang="it-IT"/>
              <a:t> </a:t>
            </a:r>
            <a:r>
              <a:rPr lang="it-IT" err="1"/>
              <a:t>adsorption</a:t>
            </a:r>
            <a:r>
              <a:rPr lang="it-IT"/>
              <a:t> – </a:t>
            </a:r>
            <a:r>
              <a:rPr lang="it-IT">
                <a:solidFill>
                  <a:srgbClr val="FF0000"/>
                </a:solidFill>
              </a:rPr>
              <a:t>Ru(111)</a:t>
            </a:r>
            <a:r>
              <a:rPr lang="it-IT"/>
              <a:t>, </a:t>
            </a:r>
            <a:r>
              <a:rPr lang="it-IT">
                <a:solidFill>
                  <a:srgbClr val="FF0000"/>
                </a:solidFill>
              </a:rPr>
              <a:t>Ru(110) </a:t>
            </a:r>
            <a:r>
              <a:rPr lang="it-IT"/>
              <a:t>(Task 4)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53E4-AC9E-7DFF-6E44-527D6689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1001" y="1421847"/>
            <a:ext cx="4552848" cy="701732"/>
          </a:xfrm>
        </p:spPr>
        <p:txBody>
          <a:bodyPr/>
          <a:lstStyle/>
          <a:p>
            <a:pPr marL="215900" lvl="1" indent="0">
              <a:buNone/>
            </a:pPr>
            <a:r>
              <a:rPr lang="it-IT">
                <a:solidFill>
                  <a:srgbClr val="FF0000"/>
                </a:solidFill>
              </a:rPr>
              <a:t>		Ru(111)</a:t>
            </a:r>
            <a:endParaRPr lang="it-IT">
              <a:cs typeface="Arial"/>
            </a:endParaRPr>
          </a:p>
          <a:p>
            <a:pPr marL="417830" lvl="2" indent="0">
              <a:buNone/>
            </a:pPr>
            <a:r>
              <a:rPr lang="it-IT"/>
              <a:t>	k=8, </a:t>
            </a:r>
            <a:r>
              <a:rPr lang="it-IT" err="1"/>
              <a:t>ecut</a:t>
            </a:r>
            <a:r>
              <a:rPr lang="it-IT"/>
              <a:t>=600, size=(2, 2, 3)</a:t>
            </a:r>
            <a:endParaRPr lang="it-IT">
              <a:cs typeface="Arial"/>
            </a:endParaRPr>
          </a:p>
          <a:p>
            <a:pPr marL="615315" lvl="2" indent="-197485">
              <a:buFont typeface="Arial" panose="020B0604020202020204" pitchFamily="34" charset="0"/>
              <a:buChar char="•"/>
            </a:pPr>
            <a:endParaRPr lang="it-IT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6F56C-EC85-E978-A2D1-C8D81303C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F9249-83FB-24E1-D670-1DA0CCDBFD26}"/>
              </a:ext>
            </a:extLst>
          </p:cNvPr>
          <p:cNvSpPr txBox="1"/>
          <p:nvPr/>
        </p:nvSpPr>
        <p:spPr>
          <a:xfrm>
            <a:off x="6433161" y="1376509"/>
            <a:ext cx="6094476" cy="7017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1590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</a:rPr>
              <a:t>		Ru(110)</a:t>
            </a:r>
            <a:endParaRPr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7830"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	k</a:t>
            </a:r>
            <a:r>
              <a:rPr lang="it-IT" sz="1800" kern="0">
                <a:solidFill>
                  <a:srgbClr val="000000"/>
                </a:solidFill>
                <a:latin typeface="Arial"/>
                <a:ea typeface="+mn-ea"/>
              </a:rPr>
              <a:t>=8,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 </a:t>
            </a:r>
            <a:r>
              <a:rPr kumimoji="0" lang="it-IT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ecut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=600, size=(2, 2, 3)</a:t>
            </a:r>
            <a:endParaRPr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C4BA730-9A32-A6B3-522A-5A51E9975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597558"/>
                  </p:ext>
                </p:extLst>
              </p:nvPr>
            </p:nvGraphicFramePr>
            <p:xfrm>
              <a:off x="1258700" y="239671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𝑹𝒖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𝟏𝟏𝟏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</a:t>
                          </a:r>
                          <a:r>
                            <a:rPr lang="it-IT" sz="1800" b="0" i="0" u="none" strike="noStrike" noProof="0">
                              <a:latin typeface="Arial"/>
                            </a:rPr>
                            <a:t>0.001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0.617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0.618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0.581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C4BA730-9A32-A6B3-522A-5A51E9975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597558"/>
                  </p:ext>
                </p:extLst>
              </p:nvPr>
            </p:nvGraphicFramePr>
            <p:xfrm>
              <a:off x="1258700" y="239671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722" t="-1639" r="-126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-</a:t>
                          </a:r>
                          <a:r>
                            <a:rPr lang="it-IT" sz="1800" b="0" i="0" u="none" strike="noStrike" noProof="0">
                              <a:latin typeface="Arial"/>
                            </a:rPr>
                            <a:t>0.001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0.617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0.618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</a:t>
                          </a:r>
                          <a:r>
                            <a:rPr lang="en-GB" sz="1800" b="0" i="0" u="none" strike="noStrike" noProof="0">
                              <a:latin typeface="Arial"/>
                            </a:rPr>
                            <a:t>0.581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24C0F8-03F7-82DC-1312-0E376D985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67341"/>
              </p:ext>
            </p:extLst>
          </p:nvPr>
        </p:nvGraphicFramePr>
        <p:xfrm>
          <a:off x="1258700" y="2396710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fcc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hcp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FC1083C-939F-80C2-E6E2-D6B1EB696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843366"/>
                  </p:ext>
                </p:extLst>
              </p:nvPr>
            </p:nvGraphicFramePr>
            <p:xfrm>
              <a:off x="6747529" y="238643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𝑹𝒖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0.071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-0.243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-0.545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-0.372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FC1083C-939F-80C2-E6E2-D6B1EB696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843366"/>
                  </p:ext>
                </p:extLst>
              </p:nvPr>
            </p:nvGraphicFramePr>
            <p:xfrm>
              <a:off x="6747529" y="238643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975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0.071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-0.243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-0.545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-0.372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6C873F-0CB1-0B6D-C7CC-A504874B8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56255"/>
              </p:ext>
            </p:extLst>
          </p:nvPr>
        </p:nvGraphicFramePr>
        <p:xfrm>
          <a:off x="6747529" y="2386430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long 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short 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hollow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D0C05-6D68-B7F0-1E6A-81C1FD7BD463}"/>
              </a:ext>
            </a:extLst>
          </p:cNvPr>
          <p:cNvSpPr txBox="1"/>
          <p:nvPr/>
        </p:nvSpPr>
        <p:spPr>
          <a:xfrm>
            <a:off x="1258700" y="4637602"/>
            <a:ext cx="9867520" cy="1903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</a:rPr>
              <a:t>In some </a:t>
            </a:r>
            <a:r>
              <a:rPr lang="it-IT" err="1">
                <a:latin typeface="+mn-lt"/>
                <a:ea typeface="ＭＳ Ｐゴシック"/>
              </a:rPr>
              <a:t>cases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it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has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been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studied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that</a:t>
            </a:r>
            <a:r>
              <a:rPr lang="it-IT">
                <a:latin typeface="+mn-lt"/>
                <a:ea typeface="ＭＳ Ｐゴシック"/>
              </a:rPr>
              <a:t> the </a:t>
            </a:r>
            <a:r>
              <a:rPr lang="it-IT" err="1">
                <a:latin typeface="+mn-lt"/>
                <a:ea typeface="ＭＳ Ｐゴシック"/>
              </a:rPr>
              <a:t>adsorbated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atom</a:t>
            </a:r>
            <a:r>
              <a:rPr lang="it-IT">
                <a:latin typeface="+mn-lt"/>
                <a:ea typeface="ＭＳ Ｐゴシック"/>
              </a:rPr>
              <a:t>/</a:t>
            </a:r>
            <a:r>
              <a:rPr lang="it-IT" err="1">
                <a:latin typeface="+mn-lt"/>
                <a:ea typeface="ＭＳ Ｐゴシック"/>
              </a:rPr>
              <a:t>molecule</a:t>
            </a:r>
            <a:r>
              <a:rPr lang="it-IT">
                <a:latin typeface="+mn-lt"/>
                <a:ea typeface="ＭＳ Ｐゴシック"/>
              </a:rPr>
              <a:t> </a:t>
            </a:r>
            <a:r>
              <a:rPr lang="it-IT" err="1">
                <a:latin typeface="+mn-lt"/>
                <a:ea typeface="ＭＳ Ｐゴシック"/>
              </a:rPr>
              <a:t>actually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tends</a:t>
            </a:r>
            <a:r>
              <a:rPr lang="it-IT">
                <a:latin typeface="+mn-lt"/>
                <a:ea typeface="ＭＳ Ｐゴシック"/>
              </a:rPr>
              <a:t> to </a:t>
            </a:r>
            <a:r>
              <a:rPr lang="it-IT" err="1">
                <a:latin typeface="+mn-lt"/>
                <a:ea typeface="ＭＳ Ｐゴシック"/>
              </a:rPr>
              <a:t>fall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into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different</a:t>
            </a:r>
            <a:r>
              <a:rPr lang="it-IT">
                <a:latin typeface="+mn-lt"/>
                <a:ea typeface="ＭＳ Ｐゴシック"/>
              </a:rPr>
              <a:t> and more </a:t>
            </a:r>
            <a:r>
              <a:rPr lang="it-IT" err="1">
                <a:latin typeface="+mn-lt"/>
                <a:ea typeface="ＭＳ Ｐゴシック"/>
              </a:rPr>
              <a:t>favourable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sites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during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relaxation</a:t>
            </a:r>
            <a:r>
              <a:rPr lang="it-IT">
                <a:latin typeface="+mn-lt"/>
                <a:ea typeface="ＭＳ Ｐゴシック"/>
              </a:rPr>
              <a:t>. </a:t>
            </a:r>
            <a:r>
              <a:rPr lang="it-IT" err="1">
                <a:latin typeface="+mn-lt"/>
                <a:ea typeface="ＭＳ Ｐゴシック"/>
              </a:rPr>
              <a:t>Such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error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has</a:t>
            </a:r>
            <a:r>
              <a:rPr lang="it-IT">
                <a:latin typeface="+mn-lt"/>
                <a:ea typeface="ＭＳ Ｐゴシック"/>
              </a:rPr>
              <a:t> to be </a:t>
            </a:r>
            <a:r>
              <a:rPr lang="it-IT" err="1">
                <a:latin typeface="+mn-lt"/>
                <a:ea typeface="ＭＳ Ｐゴシック"/>
              </a:rPr>
              <a:t>avoided</a:t>
            </a:r>
            <a:r>
              <a:rPr lang="it-IT">
                <a:latin typeface="+mn-lt"/>
                <a:ea typeface="ＭＳ Ｐゴシック"/>
              </a:rPr>
              <a:t> and </a:t>
            </a:r>
            <a:r>
              <a:rPr lang="it-IT" err="1">
                <a:latin typeface="+mn-lt"/>
                <a:ea typeface="ＭＳ Ｐゴシック"/>
              </a:rPr>
              <a:t>could</a:t>
            </a:r>
            <a:r>
              <a:rPr lang="it-IT">
                <a:latin typeface="+mn-lt"/>
                <a:ea typeface="ＭＳ Ｐゴシック"/>
              </a:rPr>
              <a:t> be </a:t>
            </a:r>
            <a:r>
              <a:rPr lang="it-IT" err="1">
                <a:latin typeface="+mn-lt"/>
                <a:ea typeface="ＭＳ Ｐゴシック"/>
              </a:rPr>
              <a:t>fixed</a:t>
            </a:r>
            <a:r>
              <a:rPr lang="it-IT">
                <a:latin typeface="+mn-lt"/>
                <a:ea typeface="ＭＳ Ｐゴシック"/>
              </a:rPr>
              <a:t> by </a:t>
            </a:r>
            <a:r>
              <a:rPr lang="it-IT" err="1">
                <a:latin typeface="+mn-lt"/>
                <a:ea typeface="ＭＳ Ｐゴシック"/>
              </a:rPr>
              <a:t>constraining</a:t>
            </a:r>
            <a:r>
              <a:rPr lang="it-IT">
                <a:latin typeface="+mn-lt"/>
                <a:ea typeface="ＭＳ Ｐゴシック"/>
              </a:rPr>
              <a:t> the </a:t>
            </a:r>
            <a:r>
              <a:rPr lang="it-IT" err="1">
                <a:latin typeface="+mn-lt"/>
                <a:ea typeface="ＭＳ Ｐゴシック"/>
              </a:rPr>
              <a:t>adsorbate</a:t>
            </a:r>
            <a:r>
              <a:rPr lang="it-IT">
                <a:latin typeface="+mn-lt"/>
                <a:ea typeface="ＭＳ Ｐゴシック"/>
              </a:rPr>
              <a:t> to </a:t>
            </a:r>
            <a:r>
              <a:rPr lang="it-IT" err="1">
                <a:latin typeface="+mn-lt"/>
                <a:ea typeface="ＭＳ Ｐゴシック"/>
              </a:rPr>
              <a:t>only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move</a:t>
            </a:r>
            <a:r>
              <a:rPr lang="it-IT">
                <a:latin typeface="+mn-lt"/>
                <a:ea typeface="ＭＳ Ｐゴシック"/>
              </a:rPr>
              <a:t> in the z </a:t>
            </a:r>
            <a:r>
              <a:rPr lang="it-IT" err="1">
                <a:latin typeface="+mn-lt"/>
                <a:ea typeface="ＭＳ Ｐゴシック"/>
              </a:rPr>
              <a:t>direction</a:t>
            </a:r>
            <a:r>
              <a:rPr lang="it-IT">
                <a:latin typeface="+mn-lt"/>
                <a:ea typeface="ＭＳ Ｐゴシック"/>
              </a:rPr>
              <a:t>.</a:t>
            </a:r>
            <a:endParaRPr lang="en-US"/>
          </a:p>
          <a:p>
            <a:pPr>
              <a:lnSpc>
                <a:spcPct val="150000"/>
              </a:lnSpc>
              <a:spcBef>
                <a:spcPts val="432"/>
              </a:spcBef>
            </a:pPr>
            <a:r>
              <a:rPr lang="it-IT">
                <a:latin typeface="+mn-lt"/>
                <a:ea typeface="ＭＳ Ｐゴシック"/>
              </a:rPr>
              <a:t>     </a:t>
            </a:r>
            <a:r>
              <a:rPr lang="it-IT" b="1" i="1" err="1">
                <a:latin typeface="+mn-lt"/>
                <a:ea typeface="ＭＳ Ｐゴシック"/>
              </a:rPr>
              <a:t>This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err="1">
                <a:latin typeface="+mn-lt"/>
                <a:ea typeface="ＭＳ Ｐゴシック"/>
              </a:rPr>
              <a:t>is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err="1">
                <a:latin typeface="+mn-lt"/>
                <a:ea typeface="ＭＳ Ｐゴシック"/>
              </a:rPr>
              <a:t>what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err="1">
                <a:latin typeface="+mn-lt"/>
                <a:ea typeface="ＭＳ Ｐゴシック"/>
              </a:rPr>
              <a:t>we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ＭＳ Ｐゴシック"/>
              </a:rPr>
              <a:t>believe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err="1">
                <a:latin typeface="+mn-lt"/>
                <a:ea typeface="ＭＳ Ｐゴシック"/>
              </a:rPr>
              <a:t>we</a:t>
            </a:r>
            <a:r>
              <a:rPr lang="it-IT" b="1" i="1">
                <a:latin typeface="+mn-lt"/>
                <a:ea typeface="ＭＳ Ｐゴシック"/>
              </a:rPr>
              <a:t> </a:t>
            </a:r>
            <a:r>
              <a:rPr lang="it-IT" b="1" i="1" err="1">
                <a:latin typeface="+mn-lt"/>
                <a:ea typeface="ＭＳ Ｐゴシック"/>
              </a:rPr>
              <a:t>see</a:t>
            </a:r>
            <a:r>
              <a:rPr lang="it-IT" b="1" i="1">
                <a:latin typeface="+mn-lt"/>
                <a:ea typeface="ＭＳ Ｐゴシック"/>
              </a:rPr>
              <a:t> in Ru(111), </a:t>
            </a:r>
            <a:r>
              <a:rPr lang="it-IT" b="1" i="1" err="1">
                <a:latin typeface="+mn-lt"/>
                <a:ea typeface="ＭＳ Ｐゴシック"/>
              </a:rPr>
              <a:t>where</a:t>
            </a:r>
            <a:r>
              <a:rPr lang="it-IT" b="1" i="1">
                <a:latin typeface="+mn-lt"/>
                <a:ea typeface="ＭＳ Ｐゴシック"/>
              </a:rPr>
              <a:t> bridge ≈ </a:t>
            </a:r>
            <a:r>
              <a:rPr lang="it-IT" b="1" i="1" err="1">
                <a:latin typeface="+mn-lt"/>
                <a:ea typeface="ＭＳ Ｐゴシック"/>
              </a:rPr>
              <a:t>fcc</a:t>
            </a:r>
            <a:r>
              <a:rPr lang="it-IT" b="1" i="1">
                <a:latin typeface="+mn-lt"/>
                <a:ea typeface="ＭＳ Ｐゴシック"/>
              </a:rPr>
              <a:t>.</a:t>
            </a:r>
            <a:endParaRPr lang="it-IT" b="1" i="1"/>
          </a:p>
          <a:p>
            <a:pPr>
              <a:lnSpc>
                <a:spcPct val="150000"/>
              </a:lnSpc>
              <a:spcBef>
                <a:spcPts val="432"/>
              </a:spcBef>
            </a:pPr>
            <a:endParaRPr lang="it-IT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74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B2B-954F-64BA-D014-05CA8C26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73" y="155043"/>
            <a:ext cx="12190413" cy="918041"/>
          </a:xfrm>
        </p:spPr>
        <p:txBody>
          <a:bodyPr/>
          <a:lstStyle/>
          <a:p>
            <a:pPr algn="ctr"/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sites</a:t>
            </a:r>
            <a:r>
              <a:rPr lang="it-IT"/>
              <a:t> </a:t>
            </a:r>
            <a:r>
              <a:rPr lang="it-IT" err="1"/>
              <a:t>adsorption</a:t>
            </a:r>
            <a:r>
              <a:rPr lang="it-IT"/>
              <a:t> – </a:t>
            </a:r>
            <a:r>
              <a:rPr lang="it-IT">
                <a:solidFill>
                  <a:srgbClr val="FF0000"/>
                </a:solidFill>
              </a:rPr>
              <a:t>Cu(111)</a:t>
            </a:r>
            <a:r>
              <a:rPr lang="it-IT"/>
              <a:t>, </a:t>
            </a:r>
            <a:r>
              <a:rPr lang="it-IT">
                <a:solidFill>
                  <a:srgbClr val="FF0000"/>
                </a:solidFill>
              </a:rPr>
              <a:t>Cu(110) </a:t>
            </a:r>
            <a:r>
              <a:rPr lang="it-IT"/>
              <a:t>(Task 4)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53E4-AC9E-7DFF-6E44-527D6689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441" y="1517703"/>
            <a:ext cx="4552848" cy="795332"/>
          </a:xfrm>
        </p:spPr>
        <p:txBody>
          <a:bodyPr/>
          <a:lstStyle/>
          <a:p>
            <a:pPr marL="215900" lvl="1" indent="0">
              <a:buNone/>
            </a:pPr>
            <a:r>
              <a:rPr lang="it-IT">
                <a:solidFill>
                  <a:srgbClr val="FF0000"/>
                </a:solidFill>
              </a:rPr>
              <a:t> 		Cu(111) </a:t>
            </a:r>
            <a:endParaRPr lang="it-IT">
              <a:cs typeface="Arial"/>
            </a:endParaRPr>
          </a:p>
          <a:p>
            <a:pPr marL="417830" lvl="2" indent="0">
              <a:buNone/>
            </a:pPr>
            <a:r>
              <a:rPr lang="it-IT"/>
              <a:t>	k=8, </a:t>
            </a:r>
            <a:r>
              <a:rPr lang="it-IT" err="1"/>
              <a:t>ecut</a:t>
            </a:r>
            <a:r>
              <a:rPr lang="it-IT"/>
              <a:t>=600, size=(2, 2, 3)</a:t>
            </a:r>
            <a:endParaRPr lang="it-IT">
              <a:cs typeface="Arial"/>
            </a:endParaRPr>
          </a:p>
          <a:p>
            <a:pPr marL="615315" lvl="2" indent="-197485">
              <a:buFont typeface="Arial" panose="020B0604020202020204" pitchFamily="34" charset="0"/>
              <a:buChar char="•"/>
            </a:pPr>
            <a:endParaRPr lang="it-IT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6F56C-EC85-E978-A2D1-C8D81303C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F9249-83FB-24E1-D670-1DA0CCDBFD26}"/>
              </a:ext>
            </a:extLst>
          </p:cNvPr>
          <p:cNvSpPr txBox="1"/>
          <p:nvPr/>
        </p:nvSpPr>
        <p:spPr>
          <a:xfrm>
            <a:off x="5844574" y="1454060"/>
            <a:ext cx="6094476" cy="7017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15900" lvl="1">
              <a:spcBef>
                <a:spcPct val="20000"/>
              </a:spcBef>
              <a:defRPr/>
            </a:pPr>
            <a:r>
              <a:rPr lang="it-IT" sz="1800" kern="0">
                <a:solidFill>
                  <a:srgbClr val="FF0000"/>
                </a:solidFill>
                <a:latin typeface="Arial"/>
                <a:ea typeface="+mn-ea"/>
              </a:rPr>
              <a:t>		C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</a:rPr>
              <a:t>u(110)</a:t>
            </a:r>
            <a:endParaRPr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17830"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	k=</a:t>
            </a:r>
            <a:r>
              <a:rPr lang="it-IT" sz="1800" kern="0">
                <a:solidFill>
                  <a:srgbClr val="000000"/>
                </a:solidFill>
                <a:latin typeface="Arial"/>
                <a:ea typeface="+mn-ea"/>
              </a:rPr>
              <a:t>8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, </a:t>
            </a:r>
            <a:r>
              <a:rPr kumimoji="0" lang="it-IT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ecut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=</a:t>
            </a:r>
            <a:r>
              <a:rPr lang="it-IT" sz="1800" kern="0">
                <a:solidFill>
                  <a:srgbClr val="000000"/>
                </a:solidFill>
                <a:latin typeface="Arial"/>
                <a:ea typeface="+mn-ea"/>
              </a:rPr>
              <a:t>600</a:t>
            </a: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, size=(2, 2, 3)</a:t>
            </a:r>
            <a:endParaRPr lang="it-IT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59099B8-C554-3EC8-90A7-FB8AC0766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137143"/>
                  </p:ext>
                </p:extLst>
              </p:nvPr>
            </p:nvGraphicFramePr>
            <p:xfrm>
              <a:off x="1302723" y="2510566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𝟏𝟏𝟏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it-IT" sz="1800" b="0" i="0" u="none" strike="noStrike" noProof="0">
                              <a:latin typeface="Arial"/>
                            </a:rPr>
                            <a:t>0.390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-0.055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-0.186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59099B8-C554-3EC8-90A7-FB8AC0766D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137143"/>
                  </p:ext>
                </p:extLst>
              </p:nvPr>
            </p:nvGraphicFramePr>
            <p:xfrm>
              <a:off x="1302723" y="2510566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975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it-IT" sz="1800" b="0" i="0" u="none" strike="noStrike" noProof="0">
                              <a:latin typeface="Arial"/>
                            </a:rPr>
                            <a:t>0.390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-0.055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-0.186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E1EB8A-E506-DEDC-7349-C608312D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674"/>
              </p:ext>
            </p:extLst>
          </p:nvPr>
        </p:nvGraphicFramePr>
        <p:xfrm>
          <a:off x="1302723" y="2510566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 err="1"/>
                        <a:t>fcc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hcp</a:t>
                      </a:r>
                      <a:endParaRPr lang="it-IT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7457025-5551-460A-AEBB-DCE02B380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446449"/>
                  </p:ext>
                </p:extLst>
              </p:nvPr>
            </p:nvGraphicFramePr>
            <p:xfrm>
              <a:off x="6419850" y="2510568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0.524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0.002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-0.110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0.169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7457025-5551-460A-AEBB-DCE02B380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446449"/>
                  </p:ext>
                </p:extLst>
              </p:nvPr>
            </p:nvGraphicFramePr>
            <p:xfrm>
              <a:off x="6419850" y="2510568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722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0.524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0.002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-0.110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0.169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6B2AA07-025E-3B43-BE37-4F1275C06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54815"/>
              </p:ext>
            </p:extLst>
          </p:nvPr>
        </p:nvGraphicFramePr>
        <p:xfrm>
          <a:off x="6419850" y="2510568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long 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short 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err="1"/>
                        <a:t>hollow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13A6DA-9943-E2D3-ECC2-88ED2087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182" y="4718855"/>
            <a:ext cx="4269385" cy="98895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81973CBC-BB36-7052-90BA-9F79DF7EE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299707"/>
                  </p:ext>
                </p:extLst>
              </p:nvPr>
            </p:nvGraphicFramePr>
            <p:xfrm>
              <a:off x="1302723" y="250190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𝟏𝟏𝟏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it-IT" sz="1800" b="0" i="0" u="none" strike="noStrike" noProof="0">
                              <a:latin typeface="Arial"/>
                            </a:rPr>
                            <a:t>0.390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-0.055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-0.186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81973CBC-BB36-7052-90BA-9F79DF7EE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299707"/>
                  </p:ext>
                </p:extLst>
              </p:nvPr>
            </p:nvGraphicFramePr>
            <p:xfrm>
              <a:off x="1302723" y="2501900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7975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it-IT" sz="1800" b="0" i="0" u="none" strike="noStrike" noProof="0">
                              <a:latin typeface="Arial"/>
                            </a:rPr>
                            <a:t>0.390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-0.055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GB" sz="1800" b="0" i="0" u="none" strike="noStrike" noProof="0">
                              <a:latin typeface="Arial"/>
                            </a:rPr>
                            <a:t>-0.186 </a:t>
                          </a:r>
                          <a:endParaRPr lang="da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FA3D059-EF8E-FD6F-48C0-B4E943F0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46230"/>
              </p:ext>
            </p:extLst>
          </p:nvPr>
        </p:nvGraphicFramePr>
        <p:xfrm>
          <a:off x="1292178" y="2512451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/>
                        <a:t>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 err="1"/>
                        <a:t>fcc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hcp</a:t>
                      </a:r>
                      <a:endParaRPr lang="it-IT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EBECAC6-4874-D2A9-0E8C-E8958C8C4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713290"/>
                  </p:ext>
                </p:extLst>
              </p:nvPr>
            </p:nvGraphicFramePr>
            <p:xfrm>
              <a:off x="6419850" y="2501902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0.524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0.002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-0.110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0.169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EBECAC6-4874-D2A9-0E8C-E8958C8C4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713290"/>
                  </p:ext>
                </p:extLst>
              </p:nvPr>
            </p:nvGraphicFramePr>
            <p:xfrm>
              <a:off x="6419850" y="2501902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7722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0.524 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0.002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-0.110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0.169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1E35D6C-C9F0-20ED-54DA-14EA6088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97819"/>
              </p:ext>
            </p:extLst>
          </p:nvPr>
        </p:nvGraphicFramePr>
        <p:xfrm>
          <a:off x="6419850" y="2501900"/>
          <a:ext cx="1864513" cy="18715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4993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4993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long 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71554">
                <a:tc>
                  <a:txBody>
                    <a:bodyPr/>
                    <a:lstStyle/>
                    <a:p>
                      <a:r>
                        <a:rPr lang="it-IT" sz="1600"/>
                        <a:t>short 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err="1"/>
                        <a:t>hollow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45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87A-2839-28A5-F059-67EEBD20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5422"/>
            <a:ext cx="12190413" cy="1015275"/>
          </a:xfrm>
        </p:spPr>
        <p:txBody>
          <a:bodyPr/>
          <a:lstStyle/>
          <a:p>
            <a:pPr algn="ctr"/>
            <a:r>
              <a:rPr lang="it-IT" sz="2400">
                <a:ea typeface="+mj-lt"/>
                <a:cs typeface="+mj-lt"/>
              </a:rPr>
              <a:t>Ru with Cu top layer replacement (Task 5)</a:t>
            </a:r>
            <a:endParaRPr lang="en-GB" sz="2400" u="sng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2FBF4-5C4F-2783-D108-0382C872A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4525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E444A-2C93-F78A-588B-F4661B7FE0FD}"/>
              </a:ext>
            </a:extLst>
          </p:cNvPr>
          <p:cNvSpPr txBox="1"/>
          <p:nvPr/>
        </p:nvSpPr>
        <p:spPr>
          <a:xfrm flipH="1">
            <a:off x="4387902" y="1185126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ontop</a:t>
            </a:r>
            <a:endParaRPr lang="en-GB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6984C-1744-B560-D767-70B63825C35C}"/>
              </a:ext>
            </a:extLst>
          </p:cNvPr>
          <p:cNvSpPr txBox="1"/>
          <p:nvPr/>
        </p:nvSpPr>
        <p:spPr>
          <a:xfrm flipH="1">
            <a:off x="1304114" y="1162447"/>
            <a:ext cx="4005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fcc</a:t>
            </a:r>
            <a:endParaRPr lang="en-GB" err="1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88D65-3F3E-E3CC-D5ED-71F96473494A}"/>
              </a:ext>
            </a:extLst>
          </p:cNvPr>
          <p:cNvSpPr txBox="1"/>
          <p:nvPr/>
        </p:nvSpPr>
        <p:spPr>
          <a:xfrm flipH="1">
            <a:off x="7071095" y="1227328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>
                <a:latin typeface="+mn-lt"/>
              </a:rPr>
              <a:t>bridge</a:t>
            </a:r>
            <a:endParaRPr lang="en-GB" err="1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37A72-53D0-8B33-ED4D-9BD6153D93A8}"/>
              </a:ext>
            </a:extLst>
          </p:cNvPr>
          <p:cNvSpPr txBox="1"/>
          <p:nvPr/>
        </p:nvSpPr>
        <p:spPr>
          <a:xfrm flipH="1">
            <a:off x="10141370" y="1227328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hcp</a:t>
            </a:r>
            <a:endParaRPr lang="en-GB" err="1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9BD810-BDBC-AECB-A025-624FCAD3E66D}"/>
              </a:ext>
            </a:extLst>
          </p:cNvPr>
          <p:cNvCxnSpPr/>
          <p:nvPr/>
        </p:nvCxnSpPr>
        <p:spPr bwMode="auto">
          <a:xfrm>
            <a:off x="-300832" y="3849987"/>
            <a:ext cx="12411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E73E74-8346-DD3E-43B3-DC7B052F7129}"/>
              </a:ext>
            </a:extLst>
          </p:cNvPr>
          <p:cNvSpPr txBox="1"/>
          <p:nvPr/>
        </p:nvSpPr>
        <p:spPr>
          <a:xfrm>
            <a:off x="-1" y="848987"/>
            <a:ext cx="121904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it-IT" err="1">
                <a:solidFill>
                  <a:srgbClr val="FF0000"/>
                </a:solidFill>
                <a:latin typeface="+mn-lt"/>
              </a:rPr>
              <a:t>Cu+Ru</a:t>
            </a:r>
            <a:r>
              <a:rPr lang="it-IT">
                <a:solidFill>
                  <a:srgbClr val="FF0000"/>
                </a:solidFill>
                <a:latin typeface="+mn-lt"/>
              </a:rPr>
              <a:t> (111)</a:t>
            </a:r>
            <a:endParaRPr lang="en-GB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DAC8F-EE8D-E19A-E59B-DB358E4712A0}"/>
              </a:ext>
            </a:extLst>
          </p:cNvPr>
          <p:cNvCxnSpPr/>
          <p:nvPr/>
        </p:nvCxnSpPr>
        <p:spPr bwMode="auto">
          <a:xfrm>
            <a:off x="0" y="1086246"/>
            <a:ext cx="12411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72B58D-8F64-984F-51AE-5F51569AB679}"/>
              </a:ext>
            </a:extLst>
          </p:cNvPr>
          <p:cNvSpPr txBox="1"/>
          <p:nvPr/>
        </p:nvSpPr>
        <p:spPr>
          <a:xfrm>
            <a:off x="5633554" y="3603766"/>
            <a:ext cx="3752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solidFill>
                  <a:srgbClr val="FF0000"/>
                </a:solidFill>
                <a:latin typeface="+mn-lt"/>
              </a:rPr>
              <a:t>Cu+Ru</a:t>
            </a:r>
            <a:r>
              <a:rPr lang="it-IT">
                <a:solidFill>
                  <a:srgbClr val="FF0000"/>
                </a:solidFill>
                <a:latin typeface="+mn-lt"/>
              </a:rPr>
              <a:t> (110)</a:t>
            </a:r>
            <a:endParaRPr lang="en-GB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C4B496-CA9F-EADE-8B82-49F638E20770}"/>
              </a:ext>
            </a:extLst>
          </p:cNvPr>
          <p:cNvSpPr txBox="1"/>
          <p:nvPr/>
        </p:nvSpPr>
        <p:spPr>
          <a:xfrm flipH="1">
            <a:off x="4387902" y="3944545"/>
            <a:ext cx="5866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ontop</a:t>
            </a:r>
            <a:endParaRPr lang="en-GB" err="1"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9D21B7-9CB3-9B83-9102-29699DEB93C4}"/>
              </a:ext>
            </a:extLst>
          </p:cNvPr>
          <p:cNvSpPr txBox="1"/>
          <p:nvPr/>
        </p:nvSpPr>
        <p:spPr>
          <a:xfrm flipH="1">
            <a:off x="1145883" y="3931936"/>
            <a:ext cx="6263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hollow</a:t>
            </a:r>
            <a:endParaRPr lang="en-GB" err="1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1B5DE-7387-1EFC-D175-C5480A8D5827}"/>
              </a:ext>
            </a:extLst>
          </p:cNvPr>
          <p:cNvSpPr txBox="1"/>
          <p:nvPr/>
        </p:nvSpPr>
        <p:spPr>
          <a:xfrm flipH="1">
            <a:off x="6998528" y="3944545"/>
            <a:ext cx="11262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longbridge</a:t>
            </a:r>
            <a:endParaRPr lang="en-GB" err="1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71D3F3-1361-C8C2-2BDB-A0B99D884B2C}"/>
              </a:ext>
            </a:extLst>
          </p:cNvPr>
          <p:cNvSpPr txBox="1"/>
          <p:nvPr/>
        </p:nvSpPr>
        <p:spPr>
          <a:xfrm flipH="1">
            <a:off x="9842999" y="3944545"/>
            <a:ext cx="11262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err="1">
                <a:latin typeface="+mn-lt"/>
              </a:rPr>
              <a:t>shortbridge</a:t>
            </a:r>
            <a:endParaRPr lang="en-GB" err="1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E8865-54E2-9F85-E37A-ADC123E4F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8" t="14128" r="29667" b="11647"/>
          <a:stretch/>
        </p:blipFill>
        <p:spPr>
          <a:xfrm>
            <a:off x="577176" y="1588833"/>
            <a:ext cx="1854469" cy="1875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695820-426D-FFEE-5CD2-AEBF2341D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4"/>
          <a:stretch/>
        </p:blipFill>
        <p:spPr>
          <a:xfrm>
            <a:off x="3555222" y="1588833"/>
            <a:ext cx="2246128" cy="178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5C662-B3A3-2F8B-8106-391D64F0D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15" y="1531075"/>
            <a:ext cx="2246128" cy="1851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97E8ED-D355-319F-6CE0-F2D44AAB3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397" y="1672651"/>
            <a:ext cx="2360178" cy="1771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774B3-0159-9497-7567-9B504F228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5743" y="4330438"/>
            <a:ext cx="2185486" cy="1812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EF333A-FE65-2C44-04BC-8295073D96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628" y="4306398"/>
            <a:ext cx="2112415" cy="1681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AA644C-8D25-E827-BD0C-3930E13F3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676" y="4249854"/>
            <a:ext cx="2017683" cy="1683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224179-BBBD-682E-05DA-D42592FE7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5222" y="4369281"/>
            <a:ext cx="2112415" cy="15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32CE1-59F8-AEB6-C135-20091182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902" y="-86608"/>
            <a:ext cx="9312374" cy="972716"/>
          </a:xfrm>
        </p:spPr>
        <p:txBody>
          <a:bodyPr/>
          <a:lstStyle/>
          <a:p>
            <a:r>
              <a:rPr lang="it-IT" sz="3200">
                <a:ea typeface="+mj-lt"/>
                <a:cs typeface="+mj-lt"/>
              </a:rPr>
              <a:t>Ru with Cu top layer replacement (Task 5)</a:t>
            </a:r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AD057E5-DC06-5B2C-2A6F-9ED5C59DB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B8B219C-99F8-6172-AE90-CBC7EFC41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723367"/>
                  </p:ext>
                </p:extLst>
              </p:nvPr>
            </p:nvGraphicFramePr>
            <p:xfrm>
              <a:off x="6706089" y="2308181"/>
              <a:ext cx="4269385" cy="1849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𝑹𝒖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0.104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-0.337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-0.314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B8B219C-99F8-6172-AE90-CBC7EFC41D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723367"/>
                  </p:ext>
                </p:extLst>
              </p:nvPr>
            </p:nvGraphicFramePr>
            <p:xfrm>
              <a:off x="6706089" y="2308181"/>
              <a:ext cx="4269385" cy="1849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722" t="-1639" r="-101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0.104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-0.337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-0.314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-0.299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9117D4-3D41-9AD1-25C0-64CD2B27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13379"/>
              </p:ext>
            </p:extLst>
          </p:nvPr>
        </p:nvGraphicFramePr>
        <p:xfrm>
          <a:off x="6706089" y="2308181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long 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short bridge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hollow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0CB80ED-2837-2E21-F363-944D3BA55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352218"/>
                  </p:ext>
                </p:extLst>
              </p:nvPr>
            </p:nvGraphicFramePr>
            <p:xfrm>
              <a:off x="1412668" y="2350542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𝑪𝒖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𝑹𝒖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𝟏𝟏𝟏</m:t>
                                </m:r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0.804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-0.271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0CB80ED-2837-2E21-F363-944D3BA55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352218"/>
                  </p:ext>
                </p:extLst>
              </p:nvPr>
            </p:nvGraphicFramePr>
            <p:xfrm>
              <a:off x="1412668" y="2350542"/>
              <a:ext cx="4269385" cy="1854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4513">
                      <a:extLst>
                        <a:ext uri="{9D8B030D-6E8A-4147-A177-3AD203B41FA5}">
                          <a16:colId xmlns:a16="http://schemas.microsoft.com/office/drawing/2014/main" val="2076237875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858035136"/>
                        </a:ext>
                      </a:extLst>
                    </a:gridCol>
                  </a:tblGrid>
                  <a:tr h="370839"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975" t="-1639" r="-101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93619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LDA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/>
                            <a:t>0.804</a:t>
                          </a:r>
                          <a:endParaRPr lang="en-GB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252676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38107804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PBE-Sol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-0.271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gradFill flip="none" rotWithShape="1">
                          <a:gsLst>
                            <a:gs pos="0">
                              <a:schemeClr val="accent3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3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3">
                                <a:lumMod val="30000"/>
                                <a:lumOff val="70000"/>
                              </a:schemeClr>
                            </a:gs>
                          </a:gsLst>
                          <a:path path="circle">
                            <a:fillToRect l="100000" t="100000"/>
                          </a:path>
                          <a:tileRect r="-100000" b="-100000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3294135"/>
                      </a:ext>
                    </a:extLst>
                  </a:tr>
                  <a:tr h="370839">
                    <a:tc>
                      <a:txBody>
                        <a:bodyPr/>
                        <a:lstStyle/>
                        <a:p>
                          <a:r>
                            <a:rPr lang="it-IT" sz="1600"/>
                            <a:t>RPBE</a:t>
                          </a:r>
                          <a:endParaRPr lang="en-GB" sz="1600"/>
                        </a:p>
                      </a:txBody>
                      <a:tcPr marL="83141" marR="83141" marT="41571" marB="4157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/>
                            <a:t>-0.172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470333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8AE06A-7672-8A3B-11E5-25070D60D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02610"/>
              </p:ext>
            </p:extLst>
          </p:nvPr>
        </p:nvGraphicFramePr>
        <p:xfrm>
          <a:off x="1412668" y="2350542"/>
          <a:ext cx="1864513" cy="18541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64513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</a:tblGrid>
              <a:tr h="371520">
                <a:tc>
                  <a:txBody>
                    <a:bodyPr/>
                    <a:lstStyle/>
                    <a:p>
                      <a:endParaRPr lang="en-GB" sz="14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r>
                        <a:rPr lang="it-IT" sz="1600" err="1"/>
                        <a:t>ontop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bridge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368113">
                <a:tc>
                  <a:txBody>
                    <a:bodyPr/>
                    <a:lstStyle/>
                    <a:p>
                      <a:r>
                        <a:rPr lang="it-IT" sz="1600"/>
                        <a:t>fcc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/>
                        <a:t>hcp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F77F39-30DD-4B25-1944-6EFC60EAE94A}"/>
              </a:ext>
            </a:extLst>
          </p:cNvPr>
          <p:cNvSpPr txBox="1"/>
          <p:nvPr/>
        </p:nvSpPr>
        <p:spPr>
          <a:xfrm>
            <a:off x="1412668" y="4772025"/>
            <a:ext cx="8979108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Ontop</a:t>
            </a:r>
            <a:r>
              <a:rPr lang="it-IT">
                <a:latin typeface="+mn-lt"/>
              </a:rPr>
              <a:t> position </a:t>
            </a:r>
            <a:r>
              <a:rPr lang="it-IT" err="1">
                <a:latin typeface="+mn-lt"/>
              </a:rPr>
              <a:t>has</a:t>
            </a:r>
            <a:r>
              <a:rPr lang="it-IT">
                <a:latin typeface="+mn-lt"/>
              </a:rPr>
              <a:t> a </a:t>
            </a:r>
            <a:r>
              <a:rPr lang="it-IT" err="1">
                <a:latin typeface="+mn-lt"/>
              </a:rPr>
              <a:t>much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higher</a:t>
            </a:r>
            <a:r>
              <a:rPr lang="it-IT">
                <a:latin typeface="+mn-lt"/>
              </a:rPr>
              <a:t> repulsive energy due to the </a:t>
            </a:r>
            <a:r>
              <a:rPr lang="it-IT" err="1">
                <a:latin typeface="+mn-lt"/>
              </a:rPr>
              <a:t>added</a:t>
            </a:r>
            <a:r>
              <a:rPr lang="it-IT">
                <a:latin typeface="+mn-lt"/>
              </a:rPr>
              <a:t> Cu </a:t>
            </a:r>
            <a:r>
              <a:rPr lang="it-IT" err="1">
                <a:latin typeface="+mn-lt"/>
              </a:rPr>
              <a:t>layer</a:t>
            </a:r>
            <a:endParaRPr lang="it-IT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For (111) </a:t>
            </a:r>
            <a:r>
              <a:rPr lang="it-IT" err="1">
                <a:latin typeface="+mn-lt"/>
              </a:rPr>
              <a:t>we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appreciate</a:t>
            </a:r>
            <a:r>
              <a:rPr lang="it-IT">
                <a:latin typeface="+mn-lt"/>
              </a:rPr>
              <a:t> the </a:t>
            </a:r>
            <a:r>
              <a:rPr lang="it-IT" err="1">
                <a:latin typeface="+mn-lt"/>
              </a:rPr>
              <a:t>same</a:t>
            </a:r>
            <a:r>
              <a:rPr lang="it-IT">
                <a:latin typeface="+mn-lt"/>
              </a:rPr>
              <a:t> bridge shift </a:t>
            </a:r>
            <a:r>
              <a:rPr lang="it-IT" err="1">
                <a:latin typeface="+mn-lt"/>
              </a:rPr>
              <a:t>into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fcc</a:t>
            </a:r>
            <a:endParaRPr lang="it-IT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  <a:cs typeface="Arial"/>
              </a:rPr>
              <a:t>For (110) </a:t>
            </a:r>
            <a:r>
              <a:rPr lang="it-IT" err="1">
                <a:latin typeface="+mn-lt"/>
                <a:ea typeface="ＭＳ Ｐゴシック"/>
                <a:cs typeface="Arial"/>
              </a:rPr>
              <a:t>Ruthenium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is</a:t>
            </a:r>
            <a:r>
              <a:rPr lang="it-IT">
                <a:latin typeface="+mn-lt"/>
                <a:ea typeface="ＭＳ Ｐゴシック"/>
                <a:cs typeface="Arial"/>
              </a:rPr>
              <a:t> more </a:t>
            </a:r>
            <a:r>
              <a:rPr lang="it-IT" err="1">
                <a:latin typeface="+mn-lt"/>
                <a:ea typeface="ＭＳ Ｐゴシック"/>
                <a:cs typeface="Arial"/>
              </a:rPr>
              <a:t>exposed</a:t>
            </a:r>
            <a:r>
              <a:rPr lang="it-IT">
                <a:latin typeface="+mn-lt"/>
                <a:ea typeface="ＭＳ Ｐゴシック"/>
                <a:cs typeface="Arial"/>
              </a:rPr>
              <a:t> to the </a:t>
            </a:r>
            <a:r>
              <a:rPr lang="it-IT" err="1">
                <a:latin typeface="+mn-lt"/>
                <a:ea typeface="ＭＳ Ｐゴシック"/>
                <a:cs typeface="Arial"/>
              </a:rPr>
              <a:t>adsorbate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as</a:t>
            </a:r>
            <a:r>
              <a:rPr lang="it-IT">
                <a:latin typeface="+mn-lt"/>
                <a:ea typeface="ＭＳ Ｐゴシック"/>
                <a:cs typeface="Arial"/>
              </a:rPr>
              <a:t> the </a:t>
            </a:r>
            <a:r>
              <a:rPr lang="it-IT" err="1">
                <a:latin typeface="+mn-lt"/>
                <a:ea typeface="ＭＳ Ｐゴシック"/>
                <a:cs typeface="Arial"/>
              </a:rPr>
              <a:t>atoms</a:t>
            </a:r>
            <a:r>
              <a:rPr lang="it-IT">
                <a:latin typeface="+mn-lt"/>
                <a:ea typeface="ＭＳ Ｐゴシック"/>
                <a:cs typeface="Arial"/>
              </a:rPr>
              <a:t> are </a:t>
            </a:r>
            <a:r>
              <a:rPr lang="it-IT" err="1">
                <a:latin typeface="+mn-lt"/>
                <a:ea typeface="ＭＳ Ｐゴシック"/>
                <a:cs typeface="Arial"/>
              </a:rPr>
              <a:t>less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tightly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packed</a:t>
            </a:r>
            <a:r>
              <a:rPr lang="it-IT">
                <a:latin typeface="+mn-lt"/>
                <a:ea typeface="ＭＳ Ｐゴシック"/>
                <a:cs typeface="Arial"/>
              </a:rPr>
              <a:t>, </a:t>
            </a:r>
            <a:r>
              <a:rPr lang="it-IT" err="1">
                <a:latin typeface="+mn-lt"/>
                <a:ea typeface="ＭＳ Ｐゴシック"/>
                <a:cs typeface="Arial"/>
              </a:rPr>
              <a:t>which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reflects</a:t>
            </a:r>
            <a:r>
              <a:rPr lang="it-IT">
                <a:latin typeface="+mn-lt"/>
                <a:ea typeface="ＭＳ Ｐゴシック"/>
                <a:cs typeface="Arial"/>
              </a:rPr>
              <a:t> on the </a:t>
            </a:r>
            <a:r>
              <a:rPr lang="it-IT" err="1">
                <a:latin typeface="+mn-lt"/>
                <a:ea typeface="ＭＳ Ｐゴシック"/>
                <a:cs typeface="Arial"/>
              </a:rPr>
              <a:t>better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possibility</a:t>
            </a:r>
            <a:r>
              <a:rPr lang="it-IT">
                <a:latin typeface="+mn-lt"/>
                <a:ea typeface="ＭＳ Ｐゴシック"/>
                <a:cs typeface="Arial"/>
              </a:rPr>
              <a:t> of </a:t>
            </a:r>
            <a:r>
              <a:rPr lang="it-IT" err="1">
                <a:latin typeface="+mn-lt"/>
                <a:ea typeface="ＭＳ Ｐゴシック"/>
                <a:cs typeface="Arial"/>
              </a:rPr>
              <a:t>Hydrogen</a:t>
            </a:r>
            <a:r>
              <a:rPr lang="it-IT">
                <a:latin typeface="+mn-lt"/>
                <a:ea typeface="ＭＳ Ｐゴシック"/>
                <a:cs typeface="Arial"/>
              </a:rPr>
              <a:t> to be </a:t>
            </a:r>
            <a:r>
              <a:rPr lang="it-IT" err="1">
                <a:latin typeface="+mn-lt"/>
                <a:ea typeface="ＭＳ Ｐゴシック"/>
                <a:cs typeface="Arial"/>
              </a:rPr>
              <a:t>adsorbed</a:t>
            </a:r>
            <a:r>
              <a:rPr lang="it-IT">
                <a:latin typeface="+mn-lt"/>
                <a:ea typeface="ＭＳ Ｐゴシック"/>
                <a:cs typeface="Arial"/>
              </a:rPr>
              <a:t> on to the </a:t>
            </a:r>
            <a:r>
              <a:rPr lang="it-IT" err="1">
                <a:latin typeface="+mn-lt"/>
                <a:ea typeface="ＭＳ Ｐゴシック"/>
                <a:cs typeface="Arial"/>
              </a:rPr>
              <a:t>slab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GB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943EE4-062E-4D06-BE87-0437FD76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94" y="1387313"/>
            <a:ext cx="1206060" cy="90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2FD6F9-02D8-4A8B-9618-0CE69545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162834" y="1220395"/>
            <a:ext cx="957922" cy="120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20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AA934-0249-6CBA-439C-98E3EFCCAF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1026" name="Picture 2" descr="Ruthenium orbital diagram">
            <a:extLst>
              <a:ext uri="{FF2B5EF4-FFF2-40B4-BE49-F238E27FC236}">
                <a16:creationId xmlns:a16="http://schemas.microsoft.com/office/drawing/2014/main" id="{B50E97CD-4001-4166-9E7F-E7433DF0B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3" r="25158" b="2582"/>
          <a:stretch/>
        </p:blipFill>
        <p:spPr bwMode="auto">
          <a:xfrm>
            <a:off x="1492145" y="2237579"/>
            <a:ext cx="4395404" cy="41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pper orbital diagram">
            <a:extLst>
              <a:ext uri="{FF2B5EF4-FFF2-40B4-BE49-F238E27FC236}">
                <a16:creationId xmlns:a16="http://schemas.microsoft.com/office/drawing/2014/main" id="{0A175687-09CF-40D5-AB37-5A070C552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" t="4245" r="3869" b="4804"/>
          <a:stretch/>
        </p:blipFill>
        <p:spPr bwMode="auto">
          <a:xfrm>
            <a:off x="6461527" y="3134648"/>
            <a:ext cx="4387895" cy="33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8F69062-2246-E356-96E4-09A908D9E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81" y="231532"/>
            <a:ext cx="2154019" cy="213125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A5E4710-4489-FDC4-54E7-3649A3B5D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098" y="228597"/>
            <a:ext cx="2154755" cy="21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B9CA-C61F-DA88-6ABE-0FDCC82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777"/>
            <a:ext cx="12190413" cy="972716"/>
          </a:xfrm>
        </p:spPr>
        <p:txBody>
          <a:bodyPr/>
          <a:lstStyle/>
          <a:p>
            <a:pPr algn="ctr"/>
            <a:r>
              <a:rPr lang="en-US">
                <a:cs typeface="Arial"/>
              </a:rPr>
              <a:t>Why Adsorption?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C814-1141-4109-E2AE-C3C69A84B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D1269-1D5C-BF7A-19BC-AE2E2C08FA04}"/>
              </a:ext>
            </a:extLst>
          </p:cNvPr>
          <p:cNvSpPr txBox="1"/>
          <p:nvPr/>
        </p:nvSpPr>
        <p:spPr>
          <a:xfrm>
            <a:off x="2489992" y="1818095"/>
            <a:ext cx="7800975" cy="2349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Essential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descriptor</a:t>
            </a:r>
            <a:r>
              <a:rPr lang="it-IT">
                <a:latin typeface="+mn-lt"/>
              </a:rPr>
              <a:t> of </a:t>
            </a:r>
            <a:r>
              <a:rPr lang="it-IT" err="1">
                <a:latin typeface="+mn-lt"/>
              </a:rPr>
              <a:t>Catalysis</a:t>
            </a:r>
            <a:endParaRPr lang="it-IT">
              <a:latin typeface="+mn-lt"/>
            </a:endParaRP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Adsorbed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atom</a:t>
            </a:r>
            <a:r>
              <a:rPr lang="it-IT">
                <a:latin typeface="+mn-lt"/>
              </a:rPr>
              <a:t>/</a:t>
            </a:r>
            <a:r>
              <a:rPr lang="it-IT" err="1">
                <a:latin typeface="+mn-lt"/>
              </a:rPr>
              <a:t>molecule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form</a:t>
            </a:r>
            <a:r>
              <a:rPr lang="it-IT">
                <a:latin typeface="+mn-lt"/>
              </a:rPr>
              <a:t> an intermediate </a:t>
            </a:r>
            <a:r>
              <a:rPr lang="it-IT" err="1">
                <a:latin typeface="+mn-lt"/>
              </a:rPr>
              <a:t>surface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that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is</a:t>
            </a:r>
            <a:r>
              <a:rPr lang="it-IT">
                <a:latin typeface="+mn-lt"/>
              </a:rPr>
              <a:t> more </a:t>
            </a:r>
            <a:r>
              <a:rPr lang="it-IT" err="1">
                <a:latin typeface="+mn-lt"/>
              </a:rPr>
              <a:t>likely</a:t>
            </a:r>
            <a:r>
              <a:rPr lang="it-IT">
                <a:latin typeface="+mn-lt"/>
              </a:rPr>
              <a:t> to </a:t>
            </a:r>
            <a:r>
              <a:rPr lang="it-IT" err="1">
                <a:latin typeface="+mn-lt"/>
              </a:rPr>
              <a:t>react</a:t>
            </a:r>
            <a:endParaRPr lang="it-IT">
              <a:latin typeface="+mn-lt"/>
            </a:endParaRP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Adsorbate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represents</a:t>
            </a:r>
            <a:r>
              <a:rPr lang="it-IT">
                <a:latin typeface="+mn-lt"/>
              </a:rPr>
              <a:t> an </a:t>
            </a:r>
            <a:r>
              <a:rPr lang="it-IT" err="1">
                <a:latin typeface="+mn-lt"/>
              </a:rPr>
              <a:t>active</a:t>
            </a:r>
            <a:r>
              <a:rPr lang="it-IT">
                <a:latin typeface="+mn-lt"/>
              </a:rPr>
              <a:t> site 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Given the </a:t>
            </a:r>
            <a:r>
              <a:rPr lang="it-IT" err="1">
                <a:latin typeface="+mn-lt"/>
              </a:rPr>
              <a:t>adsorbate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weaker</a:t>
            </a:r>
            <a:r>
              <a:rPr lang="it-IT">
                <a:latin typeface="+mn-lt"/>
              </a:rPr>
              <a:t> bond, reactions are more </a:t>
            </a:r>
            <a:r>
              <a:rPr lang="it-IT" err="1">
                <a:latin typeface="+mn-lt"/>
              </a:rPr>
              <a:t>likely</a:t>
            </a:r>
            <a:r>
              <a:rPr lang="it-IT">
                <a:latin typeface="+mn-lt"/>
              </a:rPr>
              <a:t> to </a:t>
            </a:r>
            <a:r>
              <a:rPr lang="it-IT" err="1">
                <a:latin typeface="+mn-lt"/>
              </a:rPr>
              <a:t>occur</a:t>
            </a:r>
            <a:endParaRPr lang="it-IT">
              <a:latin typeface="+mn-lt"/>
            </a:endParaRP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Reduces</a:t>
            </a:r>
            <a:r>
              <a:rPr lang="it-IT">
                <a:latin typeface="+mn-lt"/>
              </a:rPr>
              <a:t> activation energy, </a:t>
            </a:r>
            <a:r>
              <a:rPr lang="it-IT" err="1">
                <a:latin typeface="+mn-lt"/>
              </a:rPr>
              <a:t>therefore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increasing</a:t>
            </a:r>
            <a:r>
              <a:rPr lang="it-IT">
                <a:latin typeface="+mn-lt"/>
              </a:rPr>
              <a:t> the rate of the reaction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GB" err="1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D028A-3563-6757-6EB4-480806067C75}"/>
              </a:ext>
            </a:extLst>
          </p:cNvPr>
          <p:cNvSpPr txBox="1"/>
          <p:nvPr/>
        </p:nvSpPr>
        <p:spPr>
          <a:xfrm>
            <a:off x="2965846" y="4167456"/>
            <a:ext cx="62587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“The adsorption theory states that 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adhesion results from molecular contact between two materials and the surface forces that develop</a:t>
            </a:r>
            <a:r>
              <a:rPr lang="en-GB" b="0" i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. A bond develops from the adsorption of adhesive molecules on the substrate and the resulting attractive forces, usually designated as secondary or van der Waals forces.”</a:t>
            </a:r>
            <a:endParaRPr lang="en-GB" i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4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1F7A-833C-4586-849B-7838CC00B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36848-BDCD-4EBF-A8A1-79101E2ABF99}"/>
              </a:ext>
            </a:extLst>
          </p:cNvPr>
          <p:cNvSpPr txBox="1">
            <a:spLocks/>
          </p:cNvSpPr>
          <p:nvPr/>
        </p:nvSpPr>
        <p:spPr bwMode="auto">
          <a:xfrm>
            <a:off x="0" y="292777"/>
            <a:ext cx="12190413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US" kern="0">
                <a:cs typeface="Arial"/>
              </a:rPr>
              <a:t>Conclusion</a:t>
            </a:r>
            <a:endParaRPr lang="en-US" ker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18688-1977-47D3-9940-FA2E20F47C10}"/>
              </a:ext>
            </a:extLst>
          </p:cNvPr>
          <p:cNvSpPr txBox="1"/>
          <p:nvPr/>
        </p:nvSpPr>
        <p:spPr>
          <a:xfrm>
            <a:off x="2489992" y="1818095"/>
            <a:ext cx="7800975" cy="50885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Generally in our calculations PBE was better than RPBE. It was also easier to find litterature on PBE, so we sticked with that.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RPBE should be the best due to Ru being a late transition metal.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Fix the adsorbant to only move in z-direction to avoid similar energies for bridge and fcc.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Ontop position is a tricky one due to coulomb repulsions.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Fcc best for (111) structures and short-bridge for (110) because it is most similar to fcc (111)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(110) adsorbs more due to the exposed second layer of Ru. But is it also the most durable? And do we want it to adsorb this much?</a:t>
            </a: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</a:endParaRPr>
          </a:p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en-GB" err="1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396E9-3876-768D-4ACC-31ACB152488A}"/>
              </a:ext>
            </a:extLst>
          </p:cNvPr>
          <p:cNvSpPr txBox="1"/>
          <p:nvPr/>
        </p:nvSpPr>
        <p:spPr>
          <a:xfrm>
            <a:off x="10210800" y="6356534"/>
            <a:ext cx="3181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200">
                <a:latin typeface="+mn-lt"/>
              </a:rPr>
              <a:t>Thanks </a:t>
            </a:r>
            <a:r>
              <a:rPr lang="it-IT" sz="1200" err="1">
                <a:latin typeface="+mn-lt"/>
              </a:rPr>
              <a:t>inconsistency</a:t>
            </a:r>
            <a:r>
              <a:rPr lang="it-IT" sz="1200">
                <a:latin typeface="+mn-lt"/>
              </a:rPr>
              <a:t> girl </a:t>
            </a:r>
            <a:r>
              <a:rPr lang="it-IT"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&lt;3</a:t>
            </a:r>
            <a:endParaRPr lang="en-GB" sz="1200" err="1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05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D49D-A67D-8018-3F74-0D1A37A3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BE7A-ED94-2914-3DD5-99CEE4EE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https://aip.scitation.org/doi/pdf/10.1063/1.3382342</a:t>
            </a:r>
            <a:endParaRPr lang="en-GB"/>
          </a:p>
          <a:p>
            <a:r>
              <a:rPr lang="en-GB">
                <a:hlinkClick r:id="rId3"/>
              </a:rPr>
              <a:t>https://reader.elsevier.com/reader/sd/pii/S0301010405001126?token=69CA7F775259DD369C586C80E0DAA70744BE4F954899F623E4F6173DA60024AB4EDBF0529D22FE67618E570148320279&amp;originRegion=eu-west-1&amp;originCreation=20221209103305</a:t>
            </a:r>
            <a:endParaRPr lang="en-GB"/>
          </a:p>
          <a:p>
            <a:r>
              <a:rPr lang="en-GB">
                <a:hlinkClick r:id="rId4"/>
              </a:rPr>
              <a:t>https://reader.elsevier.com/reader/sd/pii/S0039602816301509?token=2811BB5A17751BBAD98083591ACADEDEFB54CD22DBD2059ABDC1A91AAE98F869D47E2B8D5215372BA0DF60351964353F&amp;originRegion=eu-west-1&amp;originCreation=20221209094404</a:t>
            </a:r>
            <a:endParaRPr lang="en-GB"/>
          </a:p>
          <a:p>
            <a:r>
              <a:rPr lang="en-GB">
                <a:hlinkClick r:id="rId5"/>
              </a:rPr>
              <a:t>https://pubs.rsc.org/en/content/articlepdf/2021/cp/d1cp03312c</a:t>
            </a:r>
            <a:endParaRPr lang="en-GB"/>
          </a:p>
          <a:p>
            <a:r>
              <a:rPr lang="en-GB">
                <a:hlinkClick r:id="rId6"/>
              </a:rPr>
              <a:t>What is the difference between PBE and </a:t>
            </a:r>
            <a:r>
              <a:rPr lang="en-GB" err="1">
                <a:hlinkClick r:id="rId6"/>
              </a:rPr>
              <a:t>PBEsol</a:t>
            </a:r>
            <a:r>
              <a:rPr lang="en-GB">
                <a:hlinkClick r:id="rId6"/>
              </a:rPr>
              <a:t> functional? | ResearchGate</a:t>
            </a:r>
            <a:endParaRPr lang="en-GB"/>
          </a:p>
          <a:p>
            <a:r>
              <a:rPr lang="en-GB">
                <a:hlinkClick r:id="rId7"/>
              </a:rPr>
              <a:t>Theoretical Study of Hydrogen Adsorption on Ruthenium Clusters | SpringerLink</a:t>
            </a: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B186-E10A-A169-F8BA-417298DC5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EE60-2A50-A2A3-BE0F-ED401DA0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676" y="1304925"/>
            <a:ext cx="12190413" cy="1057276"/>
          </a:xfrm>
        </p:spPr>
        <p:txBody>
          <a:bodyPr/>
          <a:lstStyle/>
          <a:p>
            <a:pPr algn="ctr"/>
            <a:r>
              <a:rPr lang="it-IT" err="1"/>
              <a:t>Exercise</a:t>
            </a:r>
            <a:r>
              <a:rPr lang="it-IT"/>
              <a:t> 1</a:t>
            </a:r>
            <a:br>
              <a:rPr lang="it-IT"/>
            </a:b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42987-16EC-59D6-0BC9-2E7815D79D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CCE36-3E5B-63DB-3554-FC5E6FF96181}"/>
              </a:ext>
            </a:extLst>
          </p:cNvPr>
          <p:cNvSpPr txBox="1"/>
          <p:nvPr/>
        </p:nvSpPr>
        <p:spPr>
          <a:xfrm>
            <a:off x="82566" y="6325756"/>
            <a:ext cx="39259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400" i="1" err="1">
                <a:latin typeface="+mn-lt"/>
              </a:rPr>
              <a:t>All</a:t>
            </a:r>
            <a:r>
              <a:rPr lang="it-IT" sz="1400" i="1">
                <a:latin typeface="+mn-lt"/>
              </a:rPr>
              <a:t> </a:t>
            </a:r>
            <a:r>
              <a:rPr lang="it-IT" sz="1400" i="1" err="1">
                <a:latin typeface="+mn-lt"/>
              </a:rPr>
              <a:t>results</a:t>
            </a:r>
            <a:r>
              <a:rPr lang="it-IT" sz="1400" i="1">
                <a:latin typeface="+mn-lt"/>
              </a:rPr>
              <a:t> are </a:t>
            </a:r>
            <a:r>
              <a:rPr lang="it-IT" sz="1400" i="1" err="1">
                <a:latin typeface="+mn-lt"/>
              </a:rPr>
              <a:t>given</a:t>
            </a:r>
            <a:r>
              <a:rPr lang="it-IT" sz="1400" i="1">
                <a:latin typeface="+mn-lt"/>
              </a:rPr>
              <a:t> in eV</a:t>
            </a:r>
            <a:endParaRPr lang="en-GB" sz="1400" i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7517EA-CA41-4EBB-A503-307F26E453BA}"/>
                  </a:ext>
                </a:extLst>
              </p:cNvPr>
              <p:cNvSpPr txBox="1"/>
              <p:nvPr/>
            </p:nvSpPr>
            <p:spPr>
              <a:xfrm>
                <a:off x="3585351" y="3015409"/>
                <a:ext cx="5019709" cy="1436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Energy cut-off convergence calculations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>
                    <a:latin typeface="+mn-lt"/>
                  </a:rPr>
                  <a:t> </a:t>
                </a:r>
              </a:p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Energy calculations for LCAO and PW</a:t>
                </a:r>
              </a:p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Results expectations</a:t>
                </a:r>
              </a:p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Water splitting reaction energy evaluation</a:t>
                </a:r>
              </a:p>
              <a:p>
                <a:pPr marL="342900" indent="-342900" algn="l">
                  <a:spcBef>
                    <a:spcPts val="432"/>
                  </a:spcBef>
                  <a:buFont typeface="+mj-lt"/>
                  <a:buAutoNum type="arabicParenR"/>
                </a:pPr>
                <a:r>
                  <a:rPr lang="en-GB">
                    <a:latin typeface="+mn-lt"/>
                  </a:rPr>
                  <a:t>Discussion Exercise 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7517EA-CA41-4EBB-A503-307F26E4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51" y="3015409"/>
                <a:ext cx="5019709" cy="1436291"/>
              </a:xfrm>
              <a:prstGeom prst="rect">
                <a:avLst/>
              </a:prstGeom>
              <a:blipFill>
                <a:blip r:embed="rId2"/>
                <a:stretch>
                  <a:fillRect l="-2306" t="-4681" b="-8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41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624DE-8F8C-B4CA-6B32-90F40E5D4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BBC14-2537-74C1-8741-79258D0A882C}"/>
              </a:ext>
            </a:extLst>
          </p:cNvPr>
          <p:cNvSpPr txBox="1"/>
          <p:nvPr/>
        </p:nvSpPr>
        <p:spPr>
          <a:xfrm>
            <a:off x="3238500" y="2400300"/>
            <a:ext cx="75631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8800" b="1">
                <a:solidFill>
                  <a:srgbClr val="C00000"/>
                </a:solidFill>
                <a:latin typeface="+mn-lt"/>
              </a:rPr>
              <a:t>Thank </a:t>
            </a:r>
            <a:r>
              <a:rPr lang="it-IT" sz="8800" b="1" err="1">
                <a:solidFill>
                  <a:srgbClr val="C00000"/>
                </a:solidFill>
                <a:latin typeface="+mn-lt"/>
              </a:rPr>
              <a:t>you</a:t>
            </a:r>
            <a:r>
              <a:rPr lang="it-IT" sz="8800" b="1">
                <a:solidFill>
                  <a:srgbClr val="C00000"/>
                </a:solidFill>
                <a:latin typeface="+mn-lt"/>
              </a:rPr>
              <a:t>!</a:t>
            </a:r>
            <a:endParaRPr lang="en-GB" sz="8800" b="1" err="1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32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3F999-FEE5-E594-A79A-CB9F1E43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411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6B9D-AB30-5CB6-418B-87660C80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00" y="234103"/>
            <a:ext cx="9312374" cy="972716"/>
          </a:xfrm>
        </p:spPr>
        <p:txBody>
          <a:bodyPr/>
          <a:lstStyle/>
          <a:p>
            <a:r>
              <a:rPr lang="it-IT"/>
              <a:t>Discussion (Exercise 1)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7465B-C343-9836-C5CD-7DCB9481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00" y="1440921"/>
            <a:ext cx="9312374" cy="4545578"/>
          </a:xfrm>
        </p:spPr>
        <p:txBody>
          <a:bodyPr/>
          <a:lstStyle/>
          <a:p>
            <a:pPr marL="197485" indent="-197485"/>
            <a:r>
              <a:rPr lang="it-IT"/>
              <a:t>In </a:t>
            </a:r>
            <a:r>
              <a:rPr lang="it-IT" err="1"/>
              <a:t>both</a:t>
            </a:r>
            <a:r>
              <a:rPr lang="it-IT"/>
              <a:t> </a:t>
            </a:r>
            <a:r>
              <a:rPr lang="it-IT" err="1"/>
              <a:t>cases</a:t>
            </a:r>
            <a:r>
              <a:rPr lang="it-IT"/>
              <a:t> the </a:t>
            </a:r>
            <a:r>
              <a:rPr lang="it-IT" err="1"/>
              <a:t>worst</a:t>
            </a:r>
            <a:r>
              <a:rPr lang="it-IT"/>
              <a:t> </a:t>
            </a:r>
            <a:r>
              <a:rPr lang="it-IT" err="1"/>
              <a:t>result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given</a:t>
            </a:r>
            <a:r>
              <a:rPr lang="it-IT"/>
              <a:t> by the Single-</a:t>
            </a:r>
            <a:r>
              <a:rPr lang="el-GR"/>
              <a:t>ζ</a:t>
            </a:r>
            <a:r>
              <a:rPr lang="it-IT"/>
              <a:t> </a:t>
            </a:r>
            <a:r>
              <a:rPr lang="it-IT" b="1"/>
              <a:t>(</a:t>
            </a:r>
            <a:r>
              <a:rPr lang="it-IT" b="1" err="1"/>
              <a:t>sz</a:t>
            </a:r>
            <a:r>
              <a:rPr lang="it-IT" b="1"/>
              <a:t>)</a:t>
            </a:r>
            <a:r>
              <a:rPr lang="it-IT"/>
              <a:t> </a:t>
            </a:r>
            <a:r>
              <a:rPr lang="it-IT" err="1"/>
              <a:t>basis</a:t>
            </a:r>
            <a:r>
              <a:rPr lang="it-IT"/>
              <a:t> set. </a:t>
            </a:r>
            <a:endParaRPr lang="en-US"/>
          </a:p>
          <a:p>
            <a:pPr marL="413385" lvl="1" indent="-197485"/>
            <a:r>
              <a:rPr lang="it-IT" err="1"/>
              <a:t>This</a:t>
            </a:r>
            <a:r>
              <a:rPr lang="it-IT"/>
              <a:t> makes </a:t>
            </a:r>
            <a:r>
              <a:rPr lang="it-IT" err="1"/>
              <a:t>sense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the </a:t>
            </a:r>
            <a:r>
              <a:rPr lang="it-IT" err="1"/>
              <a:t>former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</a:t>
            </a:r>
            <a:r>
              <a:rPr lang="it-IT" err="1"/>
              <a:t>least</a:t>
            </a:r>
            <a:r>
              <a:rPr lang="it-IT"/>
              <a:t> accurate way to </a:t>
            </a:r>
            <a:r>
              <a:rPr lang="it-IT" err="1"/>
              <a:t>approximate</a:t>
            </a:r>
            <a:r>
              <a:rPr lang="it-IT"/>
              <a:t> the </a:t>
            </a:r>
            <a:r>
              <a:rPr lang="it-IT" err="1"/>
              <a:t>wave</a:t>
            </a:r>
            <a:r>
              <a:rPr lang="it-IT"/>
              <a:t> </a:t>
            </a:r>
            <a:r>
              <a:rPr lang="it-IT" err="1"/>
              <a:t>function</a:t>
            </a:r>
            <a:r>
              <a:rPr lang="it-IT"/>
              <a:t>, </a:t>
            </a:r>
            <a:r>
              <a:rPr lang="it-IT" err="1"/>
              <a:t>altough</a:t>
            </a:r>
            <a:r>
              <a:rPr lang="it-IT"/>
              <a:t> </a:t>
            </a:r>
            <a:r>
              <a:rPr lang="it-IT" err="1"/>
              <a:t>being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the </a:t>
            </a:r>
            <a:r>
              <a:rPr lang="it-IT" err="1"/>
              <a:t>same</a:t>
            </a:r>
            <a:r>
              <a:rPr lang="it-IT"/>
              <a:t> time the </a:t>
            </a:r>
            <a:r>
              <a:rPr lang="it-IT" err="1"/>
              <a:t>fastest</a:t>
            </a:r>
            <a:r>
              <a:rPr lang="it-IT"/>
              <a:t> </a:t>
            </a:r>
            <a:r>
              <a:rPr lang="it-IT" err="1"/>
              <a:t>route</a:t>
            </a:r>
            <a:r>
              <a:rPr lang="it-IT"/>
              <a:t> to the </a:t>
            </a:r>
            <a:r>
              <a:rPr lang="it-IT" err="1"/>
              <a:t>results</a:t>
            </a:r>
            <a:r>
              <a:rPr lang="it-IT"/>
              <a:t> </a:t>
            </a:r>
            <a:r>
              <a:rPr lang="it-IT" err="1"/>
              <a:t>possible</a:t>
            </a:r>
            <a:endParaRPr lang="it-IT">
              <a:cs typeface="Arial"/>
            </a:endParaRPr>
          </a:p>
          <a:p>
            <a:pPr marL="413385" lvl="1" indent="-197485"/>
            <a:r>
              <a:rPr lang="it-IT"/>
              <a:t>The </a:t>
            </a:r>
            <a:r>
              <a:rPr lang="it-IT" err="1"/>
              <a:t>same</a:t>
            </a:r>
            <a:r>
              <a:rPr lang="it-IT"/>
              <a:t> and opposite concept can be </a:t>
            </a:r>
            <a:r>
              <a:rPr lang="it-IT" err="1"/>
              <a:t>applied</a:t>
            </a:r>
            <a:r>
              <a:rPr lang="it-IT"/>
              <a:t> to the Double-</a:t>
            </a:r>
            <a:r>
              <a:rPr lang="el-GR"/>
              <a:t> ζ</a:t>
            </a:r>
            <a:r>
              <a:rPr lang="it-IT"/>
              <a:t> </a:t>
            </a:r>
            <a:r>
              <a:rPr lang="it-IT" err="1"/>
              <a:t>Polarized</a:t>
            </a:r>
            <a:r>
              <a:rPr lang="it-IT"/>
              <a:t> </a:t>
            </a:r>
            <a:r>
              <a:rPr lang="it-IT" b="1"/>
              <a:t>(</a:t>
            </a:r>
            <a:r>
              <a:rPr lang="it-IT" b="1" err="1"/>
              <a:t>dzp</a:t>
            </a:r>
            <a:r>
              <a:rPr lang="it-IT" b="1"/>
              <a:t>).</a:t>
            </a:r>
            <a:endParaRPr lang="it-IT">
              <a:cs typeface="Arial"/>
            </a:endParaRPr>
          </a:p>
          <a:p>
            <a:pPr marL="197485" indent="-197485"/>
            <a:endParaRPr lang="it-IT">
              <a:cs typeface="Arial"/>
            </a:endParaRPr>
          </a:p>
          <a:p>
            <a:pPr marL="197485" indent="-197485"/>
            <a:r>
              <a:rPr lang="it-IT" b="1"/>
              <a:t>LCAO </a:t>
            </a:r>
            <a:r>
              <a:rPr lang="it-IT" b="1" err="1"/>
              <a:t>results</a:t>
            </a:r>
            <a:r>
              <a:rPr lang="it-IT" b="1"/>
              <a:t> </a:t>
            </a:r>
            <a:r>
              <a:rPr lang="it-IT" err="1"/>
              <a:t>present</a:t>
            </a:r>
            <a:r>
              <a:rPr lang="it-IT"/>
              <a:t> </a:t>
            </a:r>
            <a:r>
              <a:rPr lang="it-IT" err="1"/>
              <a:t>several</a:t>
            </a:r>
            <a:r>
              <a:rPr lang="it-IT"/>
              <a:t> sources of </a:t>
            </a:r>
            <a:r>
              <a:rPr lang="it-IT" err="1"/>
              <a:t>discussion</a:t>
            </a:r>
            <a:r>
              <a:rPr lang="it-IT"/>
              <a:t>:</a:t>
            </a:r>
            <a:endParaRPr lang="it-IT">
              <a:cs typeface="Arial"/>
            </a:endParaRPr>
          </a:p>
          <a:p>
            <a:pPr marL="413385" lvl="1" indent="-197485"/>
            <a:r>
              <a:rPr lang="it-IT" err="1"/>
              <a:t>GGAs</a:t>
            </a:r>
            <a:r>
              <a:rPr lang="it-IT"/>
              <a:t> </a:t>
            </a:r>
            <a:r>
              <a:rPr lang="it-IT" err="1"/>
              <a:t>were</a:t>
            </a:r>
            <a:r>
              <a:rPr lang="it-IT"/>
              <a:t> </a:t>
            </a:r>
            <a:r>
              <a:rPr lang="it-IT" err="1"/>
              <a:t>expected</a:t>
            </a:r>
            <a:r>
              <a:rPr lang="it-IT"/>
              <a:t> to </a:t>
            </a:r>
            <a:r>
              <a:rPr lang="it-IT" err="1"/>
              <a:t>give</a:t>
            </a:r>
            <a:r>
              <a:rPr lang="it-IT"/>
              <a:t> the best </a:t>
            </a:r>
            <a:r>
              <a:rPr lang="it-IT" err="1"/>
              <a:t>results</a:t>
            </a:r>
            <a:r>
              <a:rPr lang="it-IT"/>
              <a:t>, in </a:t>
            </a:r>
            <a:r>
              <a:rPr lang="it-IT" err="1"/>
              <a:t>particular</a:t>
            </a:r>
            <a:r>
              <a:rPr lang="it-IT">
                <a:solidFill>
                  <a:srgbClr val="FF0000"/>
                </a:solidFill>
              </a:rPr>
              <a:t> </a:t>
            </a:r>
            <a:r>
              <a:rPr lang="it-IT" b="1">
                <a:solidFill>
                  <a:srgbClr val="FF0000"/>
                </a:solidFill>
              </a:rPr>
              <a:t>RPBE </a:t>
            </a:r>
            <a:r>
              <a:rPr lang="it-IT" b="1" err="1">
                <a:solidFill>
                  <a:srgbClr val="FF0000"/>
                </a:solidFill>
              </a:rPr>
              <a:t>was</a:t>
            </a:r>
            <a:r>
              <a:rPr lang="it-IT" b="1">
                <a:solidFill>
                  <a:srgbClr val="FF0000"/>
                </a:solidFill>
              </a:rPr>
              <a:t> </a:t>
            </a:r>
            <a:r>
              <a:rPr lang="it-IT" b="1" err="1">
                <a:solidFill>
                  <a:srgbClr val="FF0000"/>
                </a:solidFill>
              </a:rPr>
              <a:t>expected</a:t>
            </a:r>
            <a:r>
              <a:rPr lang="it-IT" b="1">
                <a:solidFill>
                  <a:srgbClr val="FF0000"/>
                </a:solidFill>
              </a:rPr>
              <a:t> to be the best one</a:t>
            </a:r>
            <a:r>
              <a:rPr lang="it-IT"/>
              <a:t>, </a:t>
            </a:r>
            <a:r>
              <a:rPr lang="it-IT" err="1"/>
              <a:t>as</a:t>
            </a:r>
            <a:r>
              <a:rPr lang="it-IT"/>
              <a:t> RPBE </a:t>
            </a:r>
            <a:r>
              <a:rPr lang="it-IT" err="1"/>
              <a:t>is</a:t>
            </a:r>
            <a:r>
              <a:rPr lang="it-IT"/>
              <a:t> just PBE </a:t>
            </a:r>
            <a:r>
              <a:rPr lang="it-IT" err="1"/>
              <a:t>revised</a:t>
            </a:r>
            <a:r>
              <a:rPr lang="it-IT"/>
              <a:t> for </a:t>
            </a:r>
            <a:r>
              <a:rPr lang="it-IT" err="1"/>
              <a:t>molecules</a:t>
            </a:r>
            <a:r>
              <a:rPr lang="it-IT"/>
              <a:t>.</a:t>
            </a:r>
            <a:endParaRPr lang="it-IT">
              <a:cs typeface="Arial"/>
            </a:endParaRPr>
          </a:p>
          <a:p>
            <a:pPr marL="413385" lvl="1" indent="-197485"/>
            <a:r>
              <a:rPr lang="it-IT"/>
              <a:t>In turn, LDA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expected</a:t>
            </a:r>
            <a:r>
              <a:rPr lang="it-IT"/>
              <a:t> to </a:t>
            </a:r>
            <a:r>
              <a:rPr lang="it-IT" err="1"/>
              <a:t>give</a:t>
            </a:r>
            <a:r>
              <a:rPr lang="it-IT"/>
              <a:t> </a:t>
            </a:r>
            <a:r>
              <a:rPr lang="it-IT" err="1"/>
              <a:t>worse</a:t>
            </a:r>
            <a:r>
              <a:rPr lang="it-IT"/>
              <a:t> </a:t>
            </a:r>
            <a:r>
              <a:rPr lang="it-IT" err="1"/>
              <a:t>results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the </a:t>
            </a:r>
            <a:r>
              <a:rPr lang="it-IT" err="1"/>
              <a:t>density</a:t>
            </a:r>
            <a:r>
              <a:rPr lang="it-IT"/>
              <a:t> </a:t>
            </a:r>
            <a:r>
              <a:rPr lang="it-IT" err="1"/>
              <a:t>gradient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taken</a:t>
            </a:r>
            <a:r>
              <a:rPr lang="it-IT"/>
              <a:t> </a:t>
            </a:r>
            <a:r>
              <a:rPr lang="it-IT" err="1"/>
              <a:t>into</a:t>
            </a:r>
            <a:r>
              <a:rPr lang="it-IT"/>
              <a:t> account and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usually</a:t>
            </a:r>
            <a:r>
              <a:rPr lang="it-IT"/>
              <a:t>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poor</a:t>
            </a:r>
            <a:r>
              <a:rPr lang="it-IT"/>
              <a:t> performance for bond energies.</a:t>
            </a:r>
            <a:endParaRPr lang="it-IT">
              <a:cs typeface="Arial"/>
            </a:endParaRPr>
          </a:p>
          <a:p>
            <a:pPr marL="413385" lvl="1" indent="-197485"/>
            <a:endParaRPr lang="it-IT">
              <a:cs typeface="Arial"/>
            </a:endParaRPr>
          </a:p>
          <a:p>
            <a:pPr marL="197485" indent="-197485"/>
            <a:r>
              <a:rPr lang="it-IT" b="1"/>
              <a:t>PW </a:t>
            </a:r>
            <a:r>
              <a:rPr lang="it-IT" b="1" err="1"/>
              <a:t>results</a:t>
            </a:r>
            <a:r>
              <a:rPr lang="it-IT" b="1"/>
              <a:t> </a:t>
            </a:r>
            <a:r>
              <a:rPr lang="it-IT"/>
              <a:t>show </a:t>
            </a:r>
            <a:r>
              <a:rPr lang="it-IT" err="1"/>
              <a:t>better</a:t>
            </a:r>
            <a:r>
              <a:rPr lang="it-IT"/>
              <a:t> </a:t>
            </a:r>
            <a:r>
              <a:rPr lang="it-IT" err="1"/>
              <a:t>accuracy</a:t>
            </a:r>
            <a:r>
              <a:rPr lang="it-IT"/>
              <a:t>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err="1"/>
              <a:t>however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expected</a:t>
            </a:r>
            <a:r>
              <a:rPr lang="it-IT"/>
              <a:t> </a:t>
            </a:r>
            <a:r>
              <a:rPr lang="it-IT" err="1"/>
              <a:t>values</a:t>
            </a:r>
            <a:r>
              <a:rPr lang="it-IT"/>
              <a:t> </a:t>
            </a:r>
            <a:r>
              <a:rPr lang="it-IT" err="1"/>
              <a:t>still</a:t>
            </a:r>
            <a:r>
              <a:rPr lang="it-IT"/>
              <a:t>:</a:t>
            </a:r>
            <a:endParaRPr lang="it-IT">
              <a:cs typeface="Arial"/>
            </a:endParaRPr>
          </a:p>
          <a:p>
            <a:pPr marL="413385" lvl="1" indent="-197485"/>
            <a:r>
              <a:rPr lang="it-IT" err="1"/>
              <a:t>GGAs</a:t>
            </a:r>
            <a:r>
              <a:rPr lang="it-IT"/>
              <a:t> </a:t>
            </a:r>
            <a:r>
              <a:rPr lang="it-IT" err="1"/>
              <a:t>results</a:t>
            </a:r>
            <a:r>
              <a:rPr lang="it-IT"/>
              <a:t> are the best </a:t>
            </a:r>
            <a:r>
              <a:rPr lang="it-IT" err="1"/>
              <a:t>ones</a:t>
            </a:r>
            <a:r>
              <a:rPr lang="it-IT"/>
              <a:t>, </a:t>
            </a:r>
            <a:r>
              <a:rPr lang="it-IT" err="1"/>
              <a:t>however</a:t>
            </a:r>
            <a:r>
              <a:rPr lang="it-IT"/>
              <a:t> once </a:t>
            </a:r>
            <a:r>
              <a:rPr lang="it-IT" err="1"/>
              <a:t>again</a:t>
            </a:r>
            <a:r>
              <a:rPr lang="it-IT"/>
              <a:t> RPBE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expected</a:t>
            </a:r>
            <a:r>
              <a:rPr lang="it-IT"/>
              <a:t> to be the best one</a:t>
            </a:r>
            <a:endParaRPr lang="it-IT">
              <a:cs typeface="Arial"/>
            </a:endParaRPr>
          </a:p>
          <a:p>
            <a:pPr marL="413385" lvl="1" indent="-197485"/>
            <a:r>
              <a:rPr lang="it-IT"/>
              <a:t>LDA </a:t>
            </a:r>
            <a:r>
              <a:rPr lang="it-IT" err="1"/>
              <a:t>results</a:t>
            </a:r>
            <a:r>
              <a:rPr lang="it-IT"/>
              <a:t> are the </a:t>
            </a:r>
            <a:r>
              <a:rPr lang="it-IT" err="1"/>
              <a:t>least</a:t>
            </a:r>
            <a:r>
              <a:rPr lang="it-IT"/>
              <a:t> accurate, 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expected</a:t>
            </a:r>
            <a:r>
              <a:rPr lang="it-IT"/>
              <a:t>.</a:t>
            </a:r>
            <a:endParaRPr lang="it-IT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F36A-84D7-F039-49EF-8638D66F4C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3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4BD2-13BC-2BAE-037A-1CC515E12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4255" y="915091"/>
            <a:ext cx="4410177" cy="4546800"/>
          </a:xfrm>
        </p:spPr>
        <p:txBody>
          <a:bodyPr/>
          <a:lstStyle/>
          <a:p>
            <a:pPr marL="197485" indent="-197485"/>
            <a:r>
              <a:rPr lang="en-US">
                <a:ea typeface="+mn-lt"/>
                <a:cs typeface="+mn-lt"/>
              </a:rPr>
              <a:t>Chemisorption energies of atoms and molecules on late transition surfaces LDA functional exchange-correlation yields too large energies. Including a nonlocal xc effects with PW91 or PBE functionals approximately halves this error. Using RPBE further reduces this </a:t>
            </a:r>
            <a:r>
              <a:rPr lang="en-US" err="1">
                <a:ea typeface="+mn-lt"/>
                <a:cs typeface="+mn-lt"/>
              </a:rPr>
              <a:t>overbinding</a:t>
            </a:r>
            <a:r>
              <a:rPr lang="en-US">
                <a:ea typeface="+mn-lt"/>
                <a:cs typeface="+mn-lt"/>
              </a:rPr>
              <a:t> by a factor or two. RPBE differ from PBE in the choice of mathematical form for the exchange energy enhancement factor [1].</a:t>
            </a:r>
            <a:endParaRPr lang="en-US">
              <a:cs typeface="Arial"/>
            </a:endParaRPr>
          </a:p>
          <a:p>
            <a:pPr marL="197485" indent="-197485"/>
            <a:r>
              <a:rPr lang="en-US" err="1">
                <a:ea typeface="+mn-lt"/>
                <a:cs typeface="+mn-lt"/>
              </a:rPr>
              <a:t>PBEsol</a:t>
            </a:r>
            <a:r>
              <a:rPr lang="en-US">
                <a:ea typeface="+mn-lt"/>
                <a:cs typeface="+mn-lt"/>
              </a:rPr>
              <a:t> after the error cancelation between exchange and correlation can apparently account for medium-range interaction better than PBE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76AA9-CC56-8E04-AD76-B36B4F0A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000" y="912485"/>
            <a:ext cx="4409100" cy="4546800"/>
          </a:xfrm>
        </p:spPr>
        <p:txBody>
          <a:bodyPr/>
          <a:lstStyle/>
          <a:p>
            <a:r>
              <a:rPr lang="en-US"/>
              <a:t>Meta-GGA includes the second derivative of the electron density (the Laplacian).</a:t>
            </a:r>
          </a:p>
          <a:p>
            <a:r>
              <a:rPr lang="en-US"/>
              <a:t>GGA includes the electron density and the first derivative of the exchange-correlation potential. </a:t>
            </a:r>
          </a:p>
          <a:p>
            <a:r>
              <a:rPr lang="en-US"/>
              <a:t>At the GGA level one can at most satisfy two out of the three </a:t>
            </a:r>
            <a:r>
              <a:rPr lang="en-US" err="1"/>
              <a:t>constraitns</a:t>
            </a:r>
            <a:r>
              <a:rPr lang="en-US"/>
              <a:t>: </a:t>
            </a:r>
          </a:p>
          <a:p>
            <a:pPr lvl="1"/>
            <a:r>
              <a:rPr lang="en-US"/>
              <a:t>Second-order gradient expansion for exchange</a:t>
            </a:r>
          </a:p>
          <a:p>
            <a:pPr lvl="1"/>
            <a:r>
              <a:rPr lang="en-US"/>
              <a:t>Second-order gradient expansion for correlation</a:t>
            </a:r>
          </a:p>
          <a:p>
            <a:pPr lvl="1"/>
            <a:r>
              <a:rPr lang="en-US"/>
              <a:t>The local spin density (LSD)-like linear density response of a uniform electron gas.</a:t>
            </a:r>
          </a:p>
          <a:p>
            <a:r>
              <a:rPr lang="en-US"/>
              <a:t>PBE satisfies 2 and 3. </a:t>
            </a:r>
            <a:r>
              <a:rPr lang="en-US" err="1"/>
              <a:t>PBEsol</a:t>
            </a:r>
            <a:r>
              <a:rPr lang="en-US"/>
              <a:t> satisfies 1 and compromises between 2 and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111D4-F02E-A4B4-6F15-242AE573C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A2F64-BF7D-981E-20B6-A9B83F913DAA}"/>
              </a:ext>
            </a:extLst>
          </p:cNvPr>
          <p:cNvSpPr txBox="1"/>
          <p:nvPr/>
        </p:nvSpPr>
        <p:spPr>
          <a:xfrm>
            <a:off x="117728" y="6174530"/>
            <a:ext cx="12626370" cy="3590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en-US" sz="1000">
                <a:latin typeface="+mn-lt"/>
                <a:ea typeface="ＭＳ Ｐゴシック"/>
                <a:cs typeface="Arial"/>
              </a:rPr>
              <a:t>[1] PhysRevB.59.7413,Improved adsorption energetics within density-functional theory using revised </a:t>
            </a:r>
            <a:r>
              <a:rPr lang="en-US" sz="1000" err="1">
                <a:latin typeface="+mn-lt"/>
                <a:ea typeface="ＭＳ Ｐゴシック"/>
                <a:cs typeface="Arial"/>
              </a:rPr>
              <a:t>Perdew</a:t>
            </a:r>
            <a:r>
              <a:rPr lang="en-US" sz="1000">
                <a:latin typeface="+mn-lt"/>
                <a:ea typeface="ＭＳ Ｐゴシック"/>
                <a:cs typeface="Arial"/>
              </a:rPr>
              <a:t>-Burke-</a:t>
            </a:r>
            <a:r>
              <a:rPr lang="en-US" sz="1000" err="1">
                <a:latin typeface="+mn-lt"/>
                <a:ea typeface="ＭＳ Ｐゴシック"/>
                <a:cs typeface="Arial"/>
              </a:rPr>
              <a:t>Ernzerhof</a:t>
            </a:r>
            <a:r>
              <a:rPr lang="en-US" sz="1000">
                <a:latin typeface="+mn-lt"/>
                <a:ea typeface="ＭＳ Ｐゴシック"/>
                <a:cs typeface="Arial"/>
              </a:rPr>
              <a:t> functionals, Hammer, B. and Hansen, L. B. and </a:t>
            </a:r>
            <a:r>
              <a:rPr lang="en-US" sz="1000" err="1">
                <a:latin typeface="+mn-lt"/>
                <a:ea typeface="ＭＳ Ｐゴシック"/>
                <a:cs typeface="Arial"/>
              </a:rPr>
              <a:t>Nørskov</a:t>
            </a:r>
            <a:r>
              <a:rPr lang="en-US" sz="1000">
                <a:latin typeface="+mn-lt"/>
                <a:ea typeface="ＭＳ Ｐゴシック"/>
                <a:cs typeface="Arial"/>
              </a:rPr>
              <a:t>, J. K.</a:t>
            </a:r>
          </a:p>
          <a:p>
            <a:pPr>
              <a:spcBef>
                <a:spcPts val="432"/>
              </a:spcBef>
            </a:pPr>
            <a:r>
              <a:rPr lang="en-US" sz="1000">
                <a:latin typeface="+mn-lt"/>
                <a:ea typeface="ＭＳ Ｐゴシック"/>
                <a:cs typeface="Arial"/>
              </a:rPr>
              <a:t>[2] The Burke Research Group, https://dft.uci.edu/pubs/PBEsol.html</a:t>
            </a:r>
            <a:endParaRPr lang="en-US" sz="100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2759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625C-392E-D348-5005-122BFE40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66" y="-80310"/>
            <a:ext cx="7424680" cy="972716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sz="3200" b="1">
                <a:latin typeface="+mj-lt"/>
                <a:ea typeface="+mj-ea"/>
                <a:cs typeface="+mj-cs"/>
              </a:rPr>
              <a:t>(1) Reaction energy of water splitting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5FBF-E989-F5D7-0488-3B176D1D24A7}"/>
              </a:ext>
            </a:extLst>
          </p:cNvPr>
          <p:cNvSpPr txBox="1"/>
          <p:nvPr/>
        </p:nvSpPr>
        <p:spPr bwMode="auto">
          <a:xfrm>
            <a:off x="2382866" y="1008524"/>
            <a:ext cx="7810486" cy="23556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04100" lvl="1">
              <a:lnSpc>
                <a:spcPct val="150000"/>
              </a:lnSpc>
              <a:spcBef>
                <a:spcPct val="20000"/>
              </a:spcBef>
            </a:pPr>
            <a:endParaRPr lang="en-GB" sz="1500" b="1">
              <a:latin typeface="+mn-lt"/>
              <a:ea typeface="+mn-ea"/>
            </a:endParaRPr>
          </a:p>
          <a:p>
            <a:pPr marL="87750" indent="-1980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500" b="1">
                <a:solidFill>
                  <a:srgbClr val="C00000"/>
                </a:solidFill>
                <a:latin typeface="+mn-lt"/>
                <a:ea typeface="+mn-ea"/>
              </a:rPr>
              <a:t>What we have found out along the way:</a:t>
            </a:r>
            <a:endParaRPr lang="en-GB" sz="1500" b="1">
              <a:latin typeface="+mn-lt"/>
              <a:ea typeface="+mn-ea"/>
            </a:endParaRPr>
          </a:p>
          <a:p>
            <a:pPr marL="544950" lvl="1" indent="-1980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500">
                <a:latin typeface="+mn-lt"/>
                <a:ea typeface="+mn-ea"/>
              </a:rPr>
              <a:t>E-cut should only be calculated for water and not also on the single molecules.</a:t>
            </a:r>
          </a:p>
          <a:p>
            <a:pPr marL="544950" lvl="1" indent="-1980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500">
                <a:latin typeface="+mn-lt"/>
                <a:ea typeface="+mn-ea"/>
              </a:rPr>
              <a:t> </a:t>
            </a:r>
            <a:r>
              <a:rPr lang="en-GB" sz="1500" b="1" i="1">
                <a:latin typeface="+mn-lt"/>
                <a:ea typeface="+mn-ea"/>
              </a:rPr>
              <a:t>The value to which the E-cut converged was 600 </a:t>
            </a:r>
          </a:p>
          <a:p>
            <a:pPr marL="544950" lvl="1" indent="-1980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1500" err="1">
                <a:latin typeface="+mn-lt"/>
                <a:ea typeface="+mn-ea"/>
              </a:rPr>
              <a:t>dzp</a:t>
            </a:r>
            <a:r>
              <a:rPr lang="en-GB" sz="1500">
                <a:latin typeface="+mn-lt"/>
                <a:ea typeface="+mn-ea"/>
              </a:rPr>
              <a:t> is not needed in PW calculations, however it gives a greater approximation of the wave function</a:t>
            </a:r>
            <a:endParaRPr lang="en-GB" sz="1500" u="sng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  <a:p>
            <a:pPr indent="-198000">
              <a:lnSpc>
                <a:spcPct val="90000"/>
              </a:lnSpc>
              <a:spcBef>
                <a:spcPct val="20000"/>
              </a:spcBef>
            </a:pPr>
            <a:endParaRPr lang="en-GB" sz="1500">
              <a:latin typeface="+mn-lt"/>
              <a:ea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C002-EB4A-C2D2-83A6-E721CF6DD9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450" y="6541200"/>
            <a:ext cx="432600" cy="316800"/>
          </a:xfrm>
        </p:spPr>
        <p:txBody>
          <a:bodyPr vert="horz" lIns="0" tIns="0" rIns="0" bIns="0" rtlCol="0" anchor="ctr" anchorCtr="0">
            <a:normAutofit/>
          </a:bodyPr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3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4D1D38B6-9FB5-7819-37A1-3A18123F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2866" y="3429000"/>
            <a:ext cx="4588915" cy="290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29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9DF7-11E9-C9F6-80F6-11201196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088" y="-57310"/>
            <a:ext cx="12190413" cy="972716"/>
          </a:xfrm>
        </p:spPr>
        <p:txBody>
          <a:bodyPr/>
          <a:lstStyle/>
          <a:p>
            <a:pPr algn="ctr"/>
            <a:r>
              <a:rPr lang="it-IT"/>
              <a:t>(2) </a:t>
            </a:r>
            <a:r>
              <a:rPr lang="it-IT" err="1"/>
              <a:t>Results</a:t>
            </a:r>
            <a:r>
              <a:rPr lang="it-IT"/>
              <a:t> </a:t>
            </a:r>
            <a:r>
              <a:rPr lang="it-IT" err="1"/>
              <a:t>expectations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5666-D7CE-EBFA-7C57-0F220373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5706" y="1783842"/>
            <a:ext cx="3055129" cy="4041577"/>
          </a:xfrm>
        </p:spPr>
        <p:txBody>
          <a:bodyPr/>
          <a:lstStyle/>
          <a:p>
            <a:pPr marL="197485" indent="-197485"/>
            <a:r>
              <a:rPr lang="it-IT" b="1"/>
              <a:t>LDA</a:t>
            </a:r>
            <a:r>
              <a:rPr lang="it-IT"/>
              <a:t>: </a:t>
            </a:r>
            <a:r>
              <a:rPr lang="pt-BR" err="1"/>
              <a:t>Exc</a:t>
            </a:r>
            <a:r>
              <a:rPr lang="pt-BR"/>
              <a:t> = </a:t>
            </a:r>
            <a:r>
              <a:rPr lang="pt-BR" err="1"/>
              <a:t>Exc</a:t>
            </a:r>
            <a:r>
              <a:rPr lang="pt-BR"/>
              <a:t> [n(r)]</a:t>
            </a:r>
            <a:endParaRPr lang="it-IT">
              <a:cs typeface="Arial"/>
            </a:endParaRPr>
          </a:p>
          <a:p>
            <a:pPr marL="413385" lvl="1" indent="-197485"/>
            <a:r>
              <a:rPr lang="it-IT" err="1"/>
              <a:t>Underestimate</a:t>
            </a:r>
            <a:r>
              <a:rPr lang="it-IT"/>
              <a:t> x</a:t>
            </a:r>
            <a:endParaRPr lang="it-IT">
              <a:cs typeface="Arial"/>
            </a:endParaRPr>
          </a:p>
          <a:p>
            <a:pPr marL="413385" lvl="1" indent="-197485"/>
            <a:r>
              <a:rPr lang="it-IT" err="1"/>
              <a:t>Overestimate</a:t>
            </a:r>
            <a:r>
              <a:rPr lang="it-IT"/>
              <a:t> c</a:t>
            </a:r>
            <a:endParaRPr lang="it-IT">
              <a:cs typeface="Arial"/>
            </a:endParaRPr>
          </a:p>
          <a:p>
            <a:pPr marL="215900" lvl="1" indent="0">
              <a:buNone/>
            </a:pPr>
            <a:endParaRPr lang="it-IT">
              <a:cs typeface="Arial"/>
            </a:endParaRPr>
          </a:p>
          <a:p>
            <a:pPr marL="197485" indent="-197485"/>
            <a:r>
              <a:rPr lang="it-IT" b="1"/>
              <a:t>GGA</a:t>
            </a:r>
            <a:r>
              <a:rPr lang="it-IT"/>
              <a:t>: </a:t>
            </a:r>
            <a:r>
              <a:rPr lang="pt-BR" err="1"/>
              <a:t>Exc</a:t>
            </a:r>
            <a:r>
              <a:rPr lang="pt-BR"/>
              <a:t> = </a:t>
            </a:r>
            <a:r>
              <a:rPr lang="pt-BR" err="1"/>
              <a:t>Exc</a:t>
            </a:r>
            <a:r>
              <a:rPr lang="pt-BR"/>
              <a:t> [n(r),∇n(r)]</a:t>
            </a:r>
            <a:endParaRPr lang="it-IT">
              <a:cs typeface="Arial"/>
            </a:endParaRPr>
          </a:p>
          <a:p>
            <a:pPr marL="413385" lvl="1" indent="-197485"/>
            <a:r>
              <a:rPr lang="it-IT" i="1"/>
              <a:t>PBE</a:t>
            </a:r>
            <a:r>
              <a:rPr lang="it-IT"/>
              <a:t>: </a:t>
            </a:r>
            <a:r>
              <a:rPr lang="it-IT" err="1"/>
              <a:t>pbex</a:t>
            </a:r>
            <a:r>
              <a:rPr lang="it-IT"/>
              <a:t>, </a:t>
            </a:r>
            <a:r>
              <a:rPr lang="it-IT" err="1"/>
              <a:t>pbec</a:t>
            </a:r>
            <a:endParaRPr lang="it-IT" err="1">
              <a:cs typeface="Arial"/>
            </a:endParaRPr>
          </a:p>
          <a:p>
            <a:pPr marL="413385" lvl="1" indent="-197485"/>
            <a:r>
              <a:rPr lang="it-IT" i="1"/>
              <a:t>RPBE</a:t>
            </a:r>
            <a:r>
              <a:rPr lang="it-IT"/>
              <a:t>: </a:t>
            </a:r>
            <a:r>
              <a:rPr lang="it-IT" err="1"/>
              <a:t>rpbex</a:t>
            </a:r>
            <a:r>
              <a:rPr lang="it-IT"/>
              <a:t>, </a:t>
            </a:r>
            <a:r>
              <a:rPr lang="it-IT" err="1"/>
              <a:t>pbec</a:t>
            </a:r>
            <a:endParaRPr lang="it-IT" err="1">
              <a:cs typeface="Arial"/>
            </a:endParaRPr>
          </a:p>
          <a:p>
            <a:pPr marL="413385" lvl="1" indent="-197485"/>
            <a:r>
              <a:rPr lang="it-IT" i="1" err="1"/>
              <a:t>PBEsol</a:t>
            </a:r>
            <a:r>
              <a:rPr lang="it-IT"/>
              <a:t>: </a:t>
            </a:r>
            <a:r>
              <a:rPr lang="it-IT" err="1"/>
              <a:t>pbesolx,pbesolc</a:t>
            </a:r>
            <a:endParaRPr lang="it-IT" err="1">
              <a:cs typeface="Arial"/>
            </a:endParaRPr>
          </a:p>
          <a:p>
            <a:pPr marL="215900" lvl="1" indent="0">
              <a:buNone/>
            </a:pPr>
            <a:endParaRPr lang="it-IT">
              <a:cs typeface="Arial"/>
            </a:endParaRPr>
          </a:p>
          <a:p>
            <a:pPr marL="197485" indent="-197485"/>
            <a:r>
              <a:rPr lang="it-IT" err="1"/>
              <a:t>Polarization</a:t>
            </a:r>
            <a:r>
              <a:rPr lang="it-IT"/>
              <a:t> </a:t>
            </a:r>
            <a:r>
              <a:rPr lang="it-IT" err="1"/>
              <a:t>functions</a:t>
            </a:r>
            <a:r>
              <a:rPr lang="it-IT"/>
              <a:t> </a:t>
            </a:r>
            <a:r>
              <a:rPr lang="it-IT" err="1"/>
              <a:t>very</a:t>
            </a:r>
            <a:r>
              <a:rPr lang="it-IT"/>
              <a:t> </a:t>
            </a:r>
            <a:r>
              <a:rPr lang="it-IT" err="1"/>
              <a:t>important</a:t>
            </a:r>
            <a:r>
              <a:rPr lang="it-IT"/>
              <a:t> for small </a:t>
            </a:r>
            <a:r>
              <a:rPr lang="it-IT" err="1"/>
              <a:t>basis</a:t>
            </a:r>
            <a:r>
              <a:rPr lang="it-IT"/>
              <a:t> sets to account for </a:t>
            </a:r>
            <a:r>
              <a:rPr lang="it-IT" err="1"/>
              <a:t>assymmetric</a:t>
            </a:r>
            <a:r>
              <a:rPr lang="it-IT"/>
              <a:t> </a:t>
            </a:r>
            <a:r>
              <a:rPr lang="it-IT" err="1"/>
              <a:t>densities</a:t>
            </a:r>
            <a:r>
              <a:rPr lang="it-IT"/>
              <a:t>.</a:t>
            </a:r>
            <a:br>
              <a:rPr lang="it-IT"/>
            </a:br>
            <a:endParaRPr lang="en-GB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29ED-0663-C6D6-A897-69B230C54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537" y="1783843"/>
            <a:ext cx="2511454" cy="2582137"/>
          </a:xfrm>
        </p:spPr>
        <p:txBody>
          <a:bodyPr/>
          <a:lstStyle/>
          <a:p>
            <a:pPr marL="197485" indent="-197485"/>
            <a:r>
              <a:rPr lang="en-GB"/>
              <a:t>PW are usually used for periodic solid systems.</a:t>
            </a:r>
            <a:endParaRPr lang="en-US"/>
          </a:p>
          <a:p>
            <a:pPr marL="197485" indent="-197485"/>
            <a:endParaRPr lang="en-GB">
              <a:cs typeface="Arial"/>
            </a:endParaRPr>
          </a:p>
          <a:p>
            <a:pPr marL="197485" indent="-197485"/>
            <a:r>
              <a:rPr lang="en-GB">
                <a:cs typeface="Arial"/>
              </a:rPr>
              <a:t>The mode works fine for ab initio molecular dynamics too</a:t>
            </a:r>
          </a:p>
          <a:p>
            <a:pPr marL="197485" indent="-197485"/>
            <a:endParaRPr lang="en-GB"/>
          </a:p>
          <a:p>
            <a:pPr marL="197485" indent="-197485"/>
            <a:r>
              <a:rPr lang="en-GB"/>
              <a:t>No Gaussian functions</a:t>
            </a:r>
            <a:endParaRPr lang="en-GB">
              <a:cs typeface="Arial"/>
            </a:endParaRPr>
          </a:p>
          <a:p>
            <a:pPr marL="197485" indent="-197485"/>
            <a:endParaRPr lang="en-GB"/>
          </a:p>
          <a:p>
            <a:pPr marL="197485" indent="-197485"/>
            <a:r>
              <a:rPr lang="en-GB" err="1"/>
              <a:t>Dzp</a:t>
            </a:r>
            <a:r>
              <a:rPr lang="en-GB"/>
              <a:t> gives a good starting point.</a:t>
            </a:r>
            <a:endParaRPr lang="en-GB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806D3-643E-64A7-FA32-B3F5CA10D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EE916-296C-E479-C45C-30C4396F349A}"/>
              </a:ext>
            </a:extLst>
          </p:cNvPr>
          <p:cNvSpPr txBox="1"/>
          <p:nvPr/>
        </p:nvSpPr>
        <p:spPr>
          <a:xfrm>
            <a:off x="3428825" y="1249059"/>
            <a:ext cx="7315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800" b="1" u="sng">
                <a:solidFill>
                  <a:srgbClr val="FF0000"/>
                </a:solidFill>
                <a:latin typeface="+mn-lt"/>
              </a:rPr>
              <a:t>LCAO</a:t>
            </a:r>
            <a:endParaRPr lang="en-GB" b="1" u="sng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F6D35-A9C9-3E53-37C7-0CD58C0D4A45}"/>
              </a:ext>
            </a:extLst>
          </p:cNvPr>
          <p:cNvSpPr txBox="1"/>
          <p:nvPr/>
        </p:nvSpPr>
        <p:spPr>
          <a:xfrm>
            <a:off x="7283696" y="1249060"/>
            <a:ext cx="496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800" b="1" u="sng">
                <a:solidFill>
                  <a:srgbClr val="FF0000"/>
                </a:solidFill>
                <a:latin typeface="+mn-lt"/>
              </a:rPr>
              <a:t>PW</a:t>
            </a:r>
            <a:endParaRPr lang="en-GB" b="1" u="sng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6" name="Picture 2" descr="A new generation density functional towards chemical accuracy">
            <a:extLst>
              <a:ext uri="{FF2B5EF4-FFF2-40B4-BE49-F238E27FC236}">
                <a16:creationId xmlns:a16="http://schemas.microsoft.com/office/drawing/2014/main" id="{6932EEDD-A596-29FD-2C79-E6359AC5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094" y="3154680"/>
            <a:ext cx="2299956" cy="32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094589-D28A-4E67-7D69-5B326C232FB8}"/>
              </a:ext>
            </a:extLst>
          </p:cNvPr>
          <p:cNvSpPr/>
          <p:nvPr/>
        </p:nvSpPr>
        <p:spPr bwMode="auto">
          <a:xfrm>
            <a:off x="2166039" y="1530066"/>
            <a:ext cx="3249357" cy="44522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02A8BA-EA4C-6200-8A6F-7DFE1C08F29E}"/>
              </a:ext>
            </a:extLst>
          </p:cNvPr>
          <p:cNvSpPr/>
          <p:nvPr/>
        </p:nvSpPr>
        <p:spPr bwMode="auto">
          <a:xfrm>
            <a:off x="6079720" y="1530066"/>
            <a:ext cx="2907633" cy="44522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7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9D73-993B-08DF-61CB-D2766559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64336"/>
            <a:ext cx="12190413" cy="972716"/>
          </a:xfrm>
        </p:spPr>
        <p:txBody>
          <a:bodyPr/>
          <a:lstStyle/>
          <a:p>
            <a:pPr algn="ctr"/>
            <a:r>
              <a:rPr lang="it-IT"/>
              <a:t>(3) Energy </a:t>
            </a:r>
            <a:r>
              <a:rPr lang="it-IT" err="1"/>
              <a:t>results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05652-A04D-FB26-2401-239E6F123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CD8AFB3-C63C-1996-25CB-4FD910BA1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41968"/>
              </p:ext>
            </p:extLst>
          </p:nvPr>
        </p:nvGraphicFramePr>
        <p:xfrm>
          <a:off x="1467213" y="2050363"/>
          <a:ext cx="9585972" cy="164701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195324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  <a:gridCol w="3195324">
                  <a:extLst>
                    <a:ext uri="{9D8B030D-6E8A-4147-A177-3AD203B41FA5}">
                      <a16:colId xmlns:a16="http://schemas.microsoft.com/office/drawing/2014/main" val="3828824935"/>
                    </a:ext>
                  </a:extLst>
                </a:gridCol>
                <a:gridCol w="3195324">
                  <a:extLst>
                    <a:ext uri="{9D8B030D-6E8A-4147-A177-3AD203B41FA5}">
                      <a16:colId xmlns:a16="http://schemas.microsoft.com/office/drawing/2014/main" val="1328883314"/>
                    </a:ext>
                  </a:extLst>
                </a:gridCol>
              </a:tblGrid>
              <a:tr h="330008">
                <a:tc>
                  <a:txBody>
                    <a:bodyPr/>
                    <a:lstStyle/>
                    <a:p>
                      <a:r>
                        <a:rPr lang="it-IT" sz="1400" b="0" i="0" err="1">
                          <a:solidFill>
                            <a:schemeClr val="tx1"/>
                          </a:solidFill>
                        </a:rPr>
                        <a:t>Considering</a:t>
                      </a:r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b="1" i="0" err="1">
                          <a:solidFill>
                            <a:schemeClr val="tx1"/>
                          </a:solidFill>
                        </a:rPr>
                        <a:t>sz</a:t>
                      </a:r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b="0" i="0" err="1">
                          <a:solidFill>
                            <a:schemeClr val="tx1"/>
                          </a:solidFill>
                        </a:rPr>
                        <a:t>basis</a:t>
                      </a:r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 set</a:t>
                      </a:r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LCAO</a:t>
                      </a:r>
                      <a:endParaRPr lang="en-GB" sz="1600"/>
                    </a:p>
                  </a:txBody>
                  <a:tcPr marL="83141" marR="83141" marT="41571" marB="41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PW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  -3.260   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-5.758 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-2.828 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-5.032 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-2.940 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-5.280 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-2.601 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-4.723 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1E6F9D-8052-7857-22CF-C18B2C0F2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15216"/>
              </p:ext>
            </p:extLst>
          </p:nvPr>
        </p:nvGraphicFramePr>
        <p:xfrm>
          <a:off x="1467213" y="4016942"/>
          <a:ext cx="9585972" cy="16439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195324">
                  <a:extLst>
                    <a:ext uri="{9D8B030D-6E8A-4147-A177-3AD203B41FA5}">
                      <a16:colId xmlns:a16="http://schemas.microsoft.com/office/drawing/2014/main" val="3154298834"/>
                    </a:ext>
                  </a:extLst>
                </a:gridCol>
                <a:gridCol w="3195324">
                  <a:extLst>
                    <a:ext uri="{9D8B030D-6E8A-4147-A177-3AD203B41FA5}">
                      <a16:colId xmlns:a16="http://schemas.microsoft.com/office/drawing/2014/main" val="3828824935"/>
                    </a:ext>
                  </a:extLst>
                </a:gridCol>
                <a:gridCol w="3195324">
                  <a:extLst>
                    <a:ext uri="{9D8B030D-6E8A-4147-A177-3AD203B41FA5}">
                      <a16:colId xmlns:a16="http://schemas.microsoft.com/office/drawing/2014/main" val="1328883314"/>
                    </a:ext>
                  </a:extLst>
                </a:gridCol>
              </a:tblGrid>
              <a:tr h="330008">
                <a:tc>
                  <a:txBody>
                    <a:bodyPr/>
                    <a:lstStyle/>
                    <a:p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Considering </a:t>
                      </a:r>
                      <a:r>
                        <a:rPr lang="it-IT" sz="1400" b="1" i="0">
                          <a:solidFill>
                            <a:schemeClr val="tx1"/>
                          </a:solidFill>
                        </a:rPr>
                        <a:t>dzp</a:t>
                      </a:r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 basis set</a:t>
                      </a:r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LCAO</a:t>
                      </a:r>
                      <a:endParaRPr lang="en-GB" sz="1600"/>
                    </a:p>
                  </a:txBody>
                  <a:tcPr marL="83141" marR="83141" marT="41571" marB="41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PW *</a:t>
                      </a:r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739643375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-5.094 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-5.708 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15000">
                          <a:schemeClr val="accent1">
                            <a:lumMod val="0"/>
                            <a:lumOff val="100000"/>
                            <a:alpha val="43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alpha val="3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7440156"/>
                  </a:ext>
                </a:extLst>
              </a:tr>
              <a:tr h="330008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-4.387 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-5.011 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15000">
                          <a:schemeClr val="accent1">
                            <a:lumMod val="0"/>
                            <a:lumOff val="100000"/>
                            <a:alpha val="43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alpha val="3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71497703"/>
                  </a:ext>
                </a:extLst>
              </a:tr>
              <a:tr h="239948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-4.644 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-5.264 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15000">
                          <a:schemeClr val="accent1">
                            <a:lumMod val="0"/>
                            <a:lumOff val="100000"/>
                            <a:alpha val="43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alpha val="3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773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-4.088 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-4.724 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15000">
                          <a:schemeClr val="accent1">
                            <a:lumMod val="0"/>
                            <a:lumOff val="100000"/>
                            <a:alpha val="43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alpha val="3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853385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EFB27-AA97-3E4A-1E58-661EF90F9368}"/>
              </a:ext>
            </a:extLst>
          </p:cNvPr>
          <p:cNvSpPr txBox="1"/>
          <p:nvPr/>
        </p:nvSpPr>
        <p:spPr>
          <a:xfrm>
            <a:off x="1467213" y="1125176"/>
            <a:ext cx="10612667" cy="841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</a:rPr>
              <a:t>2 Water </a:t>
            </a:r>
            <a:r>
              <a:rPr lang="it-IT" err="1">
                <a:latin typeface="+mn-lt"/>
              </a:rPr>
              <a:t>molecules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have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been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taken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into</a:t>
            </a:r>
            <a:r>
              <a:rPr lang="it-IT">
                <a:latin typeface="+mn-lt"/>
              </a:rPr>
              <a:t> account for the </a:t>
            </a:r>
            <a:r>
              <a:rPr lang="it-IT" err="1">
                <a:latin typeface="+mn-lt"/>
              </a:rPr>
              <a:t>calculations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as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it’s</a:t>
            </a:r>
            <a:r>
              <a:rPr lang="it-IT">
                <a:latin typeface="+mn-lt"/>
              </a:rPr>
              <a:t> a more </a:t>
            </a:r>
            <a:r>
              <a:rPr lang="it-IT" err="1">
                <a:latin typeface="+mn-lt"/>
              </a:rPr>
              <a:t>realistic</a:t>
            </a:r>
            <a:r>
              <a:rPr lang="it-IT">
                <a:latin typeface="+mn-lt"/>
              </a:rPr>
              <a:t> scenario</a:t>
            </a: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</a:rPr>
              <a:t>Functionals</a:t>
            </a:r>
            <a:r>
              <a:rPr lang="it-IT">
                <a:latin typeface="+mn-lt"/>
              </a:rPr>
              <a:t> are </a:t>
            </a:r>
            <a:r>
              <a:rPr lang="it-IT" err="1">
                <a:latin typeface="+mn-lt"/>
              </a:rPr>
              <a:t>ordered</a:t>
            </a:r>
            <a:r>
              <a:rPr lang="it-IT">
                <a:latin typeface="+mn-lt"/>
              </a:rPr>
              <a:t> in </a:t>
            </a:r>
            <a:r>
              <a:rPr lang="it-IT" err="1">
                <a:latin typeface="+mn-lt"/>
              </a:rPr>
              <a:t>increasing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accuracy</a:t>
            </a:r>
            <a:r>
              <a:rPr lang="it-IT">
                <a:latin typeface="+mn-lt"/>
              </a:rPr>
              <a:t> top-to-bottom following </a:t>
            </a:r>
            <a:r>
              <a:rPr lang="it-IT" err="1">
                <a:latin typeface="+mn-lt"/>
              </a:rPr>
              <a:t>Jacob’s</a:t>
            </a:r>
            <a:r>
              <a:rPr lang="it-IT">
                <a:latin typeface="+mn-lt"/>
              </a:rPr>
              <a:t> </a:t>
            </a:r>
            <a:r>
              <a:rPr lang="it-IT" err="1">
                <a:latin typeface="+mn-lt"/>
              </a:rPr>
              <a:t>ladder</a:t>
            </a:r>
            <a:endParaRPr lang="it-IT">
              <a:latin typeface="+mn-lt"/>
            </a:endParaRPr>
          </a:p>
          <a:p>
            <a:pPr algn="l">
              <a:spcBef>
                <a:spcPts val="432"/>
              </a:spcBef>
            </a:pPr>
            <a:endParaRPr lang="en-GB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927E8-9608-650D-7534-20D947DCB50D}"/>
              </a:ext>
            </a:extLst>
          </p:cNvPr>
          <p:cNvSpPr txBox="1"/>
          <p:nvPr/>
        </p:nvSpPr>
        <p:spPr>
          <a:xfrm>
            <a:off x="928019" y="6063589"/>
            <a:ext cx="11262394" cy="420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200" i="1">
                <a:solidFill>
                  <a:srgbClr val="FF0000"/>
                </a:solidFill>
                <a:latin typeface="+mn-lt"/>
              </a:rPr>
              <a:t>           *Note</a:t>
            </a:r>
            <a:r>
              <a:rPr lang="it-IT" sz="1200" i="1">
                <a:latin typeface="+mn-lt"/>
              </a:rPr>
              <a:t>: </a:t>
            </a:r>
            <a:r>
              <a:rPr lang="it-IT" sz="1200" i="1" err="1">
                <a:latin typeface="+mn-lt"/>
              </a:rPr>
              <a:t>dzp</a:t>
            </a:r>
            <a:r>
              <a:rPr lang="it-IT" sz="1200" i="1">
                <a:latin typeface="+mn-lt"/>
              </a:rPr>
              <a:t> for PW </a:t>
            </a:r>
            <a:r>
              <a:rPr lang="it-IT" sz="1200" i="1" err="1">
                <a:latin typeface="+mn-lt"/>
              </a:rPr>
              <a:t>has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been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taken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into</a:t>
            </a:r>
            <a:r>
              <a:rPr lang="it-IT" sz="1200" i="1">
                <a:latin typeface="+mn-lt"/>
              </a:rPr>
              <a:t> account just to </a:t>
            </a:r>
            <a:r>
              <a:rPr lang="it-IT" sz="1200" i="1" err="1">
                <a:latin typeface="+mn-lt"/>
              </a:rPr>
              <a:t>see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what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would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have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happened</a:t>
            </a:r>
            <a:r>
              <a:rPr lang="it-IT" sz="1200" i="1">
                <a:latin typeface="+mn-lt"/>
              </a:rPr>
              <a:t> with a </a:t>
            </a:r>
            <a:r>
              <a:rPr lang="it-IT" sz="1200" i="1" err="1">
                <a:latin typeface="+mn-lt"/>
              </a:rPr>
              <a:t>better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initial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guess</a:t>
            </a:r>
            <a:r>
              <a:rPr lang="it-IT" sz="1200" i="1">
                <a:latin typeface="+mn-lt"/>
              </a:rPr>
              <a:t> of the </a:t>
            </a:r>
            <a:r>
              <a:rPr lang="it-IT" sz="1200" i="1" err="1">
                <a:latin typeface="+mn-lt"/>
              </a:rPr>
              <a:t>wave</a:t>
            </a:r>
            <a:endParaRPr lang="it-IT" sz="1200" i="1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it-IT" sz="1200" i="1">
                <a:latin typeface="+mn-lt"/>
              </a:rPr>
              <a:t> 	 </a:t>
            </a:r>
            <a:r>
              <a:rPr lang="it-IT" sz="1200" i="1" err="1">
                <a:latin typeface="+mn-lt"/>
              </a:rPr>
              <a:t>function</a:t>
            </a:r>
            <a:r>
              <a:rPr lang="it-IT" sz="1200" i="1">
                <a:latin typeface="+mn-lt"/>
              </a:rPr>
              <a:t>, </a:t>
            </a:r>
            <a:r>
              <a:rPr lang="it-IT" sz="1200" i="1" err="1">
                <a:latin typeface="+mn-lt"/>
              </a:rPr>
              <a:t>although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we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understand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it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is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not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needed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if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ecut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convergence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is</a:t>
            </a:r>
            <a:r>
              <a:rPr lang="it-IT" sz="1200" i="1">
                <a:latin typeface="+mn-lt"/>
              </a:rPr>
              <a:t> </a:t>
            </a:r>
            <a:r>
              <a:rPr lang="it-IT" sz="1200" i="1" err="1">
                <a:latin typeface="+mn-lt"/>
              </a:rPr>
              <a:t>performed</a:t>
            </a:r>
            <a:r>
              <a:rPr lang="it-IT" sz="1200" i="1">
                <a:latin typeface="+mn-lt"/>
              </a:rPr>
              <a:t>.</a:t>
            </a:r>
            <a:endParaRPr lang="en-GB" sz="12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423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3D09-D07D-A2AA-A3C6-AE7B1EAD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7"/>
            <a:ext cx="12190413" cy="972716"/>
          </a:xfrm>
        </p:spPr>
        <p:txBody>
          <a:bodyPr/>
          <a:lstStyle/>
          <a:p>
            <a:pPr algn="ctr"/>
            <a:r>
              <a:rPr lang="it-IT"/>
              <a:t>(4) </a:t>
            </a:r>
            <a:r>
              <a:rPr lang="it-IT" err="1"/>
              <a:t>Result</a:t>
            </a:r>
            <a:r>
              <a:rPr lang="it-IT"/>
              <a:t> Analysis - </a:t>
            </a:r>
            <a:r>
              <a:rPr lang="it-IT" err="1"/>
              <a:t>Accuracy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E24DF-90C3-DC69-91AC-80BE2A236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728BC2-FD47-E389-384A-E45CCC26E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12736"/>
              </p:ext>
            </p:extLst>
          </p:nvPr>
        </p:nvGraphicFramePr>
        <p:xfrm>
          <a:off x="1082407" y="2042758"/>
          <a:ext cx="10215708" cy="196189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80889">
                  <a:extLst>
                    <a:ext uri="{9D8B030D-6E8A-4147-A177-3AD203B41FA5}">
                      <a16:colId xmlns:a16="http://schemas.microsoft.com/office/drawing/2014/main" val="3276115219"/>
                    </a:ext>
                  </a:extLst>
                </a:gridCol>
                <a:gridCol w="1657978">
                  <a:extLst>
                    <a:ext uri="{9D8B030D-6E8A-4147-A177-3AD203B41FA5}">
                      <a16:colId xmlns:a16="http://schemas.microsoft.com/office/drawing/2014/main" val="159077241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1726772596"/>
                    </a:ext>
                  </a:extLst>
                </a:gridCol>
                <a:gridCol w="2622620">
                  <a:extLst>
                    <a:ext uri="{9D8B030D-6E8A-4147-A177-3AD203B41FA5}">
                      <a16:colId xmlns:a16="http://schemas.microsoft.com/office/drawing/2014/main" val="3692964987"/>
                    </a:ext>
                  </a:extLst>
                </a:gridCol>
                <a:gridCol w="2676630">
                  <a:extLst>
                    <a:ext uri="{9D8B030D-6E8A-4147-A177-3AD203B41FA5}">
                      <a16:colId xmlns:a16="http://schemas.microsoft.com/office/drawing/2014/main" val="447251933"/>
                    </a:ext>
                  </a:extLst>
                </a:gridCol>
              </a:tblGrid>
              <a:tr h="325899">
                <a:tc>
                  <a:txBody>
                    <a:bodyPr/>
                    <a:lstStyle/>
                    <a:p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L="83141" marR="83141" marT="41571" marB="41571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u="sng" err="1">
                          <a:solidFill>
                            <a:schemeClr val="tx1"/>
                          </a:solidFill>
                        </a:rPr>
                        <a:t>Difference</a:t>
                      </a:r>
                      <a:r>
                        <a:rPr lang="it-IT" sz="1600" u="sng">
                          <a:solidFill>
                            <a:schemeClr val="tx1"/>
                          </a:solidFill>
                        </a:rPr>
                        <a:t> from literature</a:t>
                      </a:r>
                      <a:endParaRPr lang="en-GB" sz="1600" u="sng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solidFill>
                      <a:srgbClr val="EF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2306904192"/>
                  </a:ext>
                </a:extLst>
              </a:tr>
              <a:tr h="325899">
                <a:tc>
                  <a:txBody>
                    <a:bodyPr/>
                    <a:lstStyle/>
                    <a:p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LCAO</a:t>
                      </a:r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err="1">
                          <a:solidFill>
                            <a:schemeClr val="bg1"/>
                          </a:solidFill>
                        </a:rPr>
                        <a:t>sz</a:t>
                      </a:r>
                      <a:endParaRPr lang="en-GB" sz="1600" b="1">
                        <a:solidFill>
                          <a:schemeClr val="bg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9000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>
                          <a:solidFill>
                            <a:schemeClr val="bg1"/>
                          </a:solidFill>
                        </a:rPr>
                        <a:t>dzp</a:t>
                      </a:r>
                      <a:endParaRPr lang="en-GB" sz="1600" b="1">
                        <a:solidFill>
                          <a:schemeClr val="bg1"/>
                        </a:solidFill>
                      </a:endParaRPr>
                    </a:p>
                  </a:txBody>
                  <a:tcPr marL="83141" marR="83141" marT="41571" marB="41571">
                    <a:solidFill>
                      <a:srgbClr val="990000">
                        <a:alpha val="4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|∆</a:t>
                      </a:r>
                      <a:r>
                        <a:rPr lang="en-GB" sz="1600" b="1" err="1">
                          <a:solidFill>
                            <a:schemeClr val="bg1"/>
                          </a:solidFill>
                        </a:rPr>
                        <a:t>sz</a:t>
                      </a:r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|</a:t>
                      </a:r>
                    </a:p>
                  </a:txBody>
                  <a:tcPr marL="83141" marR="83141" marT="41571" marB="41571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|∆dzp|</a:t>
                      </a:r>
                    </a:p>
                  </a:txBody>
                  <a:tcPr marL="83141" marR="83141" marT="41571" marB="41571"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28"/>
                  </a:ext>
                </a:extLst>
              </a:tr>
              <a:tr h="322911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   -3.260   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-5.094 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1.660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0.174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86919322"/>
                  </a:ext>
                </a:extLst>
              </a:tr>
              <a:tr h="325899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-2.828 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-4.387 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2.092 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0.533 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8987"/>
                  </a:ext>
                </a:extLst>
              </a:tr>
              <a:tr h="325899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-2.940 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-4.644 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1.980 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0.276 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14369"/>
                  </a:ext>
                </a:extLst>
              </a:tr>
              <a:tr h="325899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-2.601 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-4.088 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2.319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0.832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426616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B0448C-6F6D-9F0A-65A4-0C71576D0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80892"/>
              </p:ext>
            </p:extLst>
          </p:nvPr>
        </p:nvGraphicFramePr>
        <p:xfrm>
          <a:off x="1082407" y="4342281"/>
          <a:ext cx="10215707" cy="164797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60795">
                  <a:extLst>
                    <a:ext uri="{9D8B030D-6E8A-4147-A177-3AD203B41FA5}">
                      <a16:colId xmlns:a16="http://schemas.microsoft.com/office/drawing/2014/main" val="2008409611"/>
                    </a:ext>
                  </a:extLst>
                </a:gridCol>
                <a:gridCol w="1668026">
                  <a:extLst>
                    <a:ext uri="{9D8B030D-6E8A-4147-A177-3AD203B41FA5}">
                      <a16:colId xmlns:a16="http://schemas.microsoft.com/office/drawing/2014/main" val="117801223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674962060"/>
                    </a:ext>
                  </a:extLst>
                </a:gridCol>
                <a:gridCol w="2642716">
                  <a:extLst>
                    <a:ext uri="{9D8B030D-6E8A-4147-A177-3AD203B41FA5}">
                      <a16:colId xmlns:a16="http://schemas.microsoft.com/office/drawing/2014/main" val="2251561226"/>
                    </a:ext>
                  </a:extLst>
                </a:gridCol>
                <a:gridCol w="2676627">
                  <a:extLst>
                    <a:ext uri="{9D8B030D-6E8A-4147-A177-3AD203B41FA5}">
                      <a16:colId xmlns:a16="http://schemas.microsoft.com/office/drawing/2014/main" val="3458228041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it-IT" sz="1400" b="0" i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en-GB" sz="1400" b="0" i="0">
                        <a:solidFill>
                          <a:schemeClr val="tx1"/>
                        </a:solidFill>
                      </a:endParaRPr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7E7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err="1"/>
                        <a:t>sz</a:t>
                      </a:r>
                      <a:endParaRPr lang="en-GB" sz="1600"/>
                    </a:p>
                  </a:txBody>
                  <a:tcPr marL="83141" marR="83141" marT="41571" marB="4157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dzp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|∆</a:t>
                      </a:r>
                      <a:r>
                        <a:rPr lang="en-GB" sz="1600" err="1"/>
                        <a:t>sz</a:t>
                      </a:r>
                      <a:r>
                        <a:rPr lang="en-GB" sz="1600"/>
                        <a:t>|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|∆dzp|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297023725"/>
                  </a:ext>
                </a:extLst>
              </a:tr>
              <a:tr h="327174">
                <a:tc>
                  <a:txBody>
                    <a:bodyPr/>
                    <a:lstStyle/>
                    <a:p>
                      <a:r>
                        <a:rPr lang="it-IT" sz="1600"/>
                        <a:t>LDA</a:t>
                      </a:r>
                      <a:endParaRPr lang="en-GB" sz="1600"/>
                    </a:p>
                  </a:txBody>
                  <a:tcPr marL="83141" marR="83141" marT="41571" marB="4157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-5.758 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-5.708 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0.838 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0.788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39634258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it-IT" sz="1600"/>
                        <a:t>PBE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-5.032 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-5.011 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0.112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0.091 </a:t>
                      </a:r>
                    </a:p>
                  </a:txBody>
                  <a:tcPr marL="83141" marR="83141" marT="41571" marB="41571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52609641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it-IT" sz="1600"/>
                        <a:t>PBE-Sol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-5.280 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-5.264 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0.360 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0.344 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931028402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it-IT" sz="1600"/>
                        <a:t>RPBE</a:t>
                      </a:r>
                      <a:endParaRPr lang="en-GB" sz="1600"/>
                    </a:p>
                  </a:txBody>
                  <a:tcPr marL="83141" marR="83141" marT="41571" marB="41571">
                    <a:solidFill>
                      <a:schemeClr val="accent1"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-4.723 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-4.724 </a:t>
                      </a:r>
                    </a:p>
                  </a:txBody>
                  <a:tcPr marL="83141" marR="83141" marT="41571" marB="41571">
                    <a:solidFill>
                      <a:schemeClr val="accent1">
                        <a:tint val="2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0.197 </a:t>
                      </a:r>
                    </a:p>
                  </a:txBody>
                  <a:tcPr marL="83141" marR="83141" marT="41571" marB="415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0.196 </a:t>
                      </a:r>
                    </a:p>
                  </a:txBody>
                  <a:tcPr marL="83141" marR="83141" marT="41571" marB="41571"/>
                </a:tc>
                <a:extLst>
                  <a:ext uri="{0D108BD9-81ED-4DB2-BD59-A6C34878D82A}">
                    <a16:rowId xmlns:a16="http://schemas.microsoft.com/office/drawing/2014/main" val="3306166840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901C6-4BBD-B397-9F35-A9FFA390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044" y="1422618"/>
            <a:ext cx="10215706" cy="688786"/>
          </a:xfrm>
        </p:spPr>
        <p:txBody>
          <a:bodyPr/>
          <a:lstStyle/>
          <a:p>
            <a:r>
              <a:rPr lang="it-IT"/>
              <a:t>Reference </a:t>
            </a:r>
            <a:r>
              <a:rPr lang="it-IT" err="1"/>
              <a:t>value</a:t>
            </a:r>
            <a:r>
              <a:rPr lang="it-IT"/>
              <a:t> from literature and </a:t>
            </a:r>
            <a:r>
              <a:rPr lang="it-IT" err="1"/>
              <a:t>thermodynamically</a:t>
            </a:r>
            <a:r>
              <a:rPr lang="it-IT"/>
              <a:t> </a:t>
            </a:r>
            <a:r>
              <a:rPr lang="it-IT" err="1"/>
              <a:t>calculated</a:t>
            </a:r>
            <a:r>
              <a:rPr lang="it-IT"/>
              <a:t> of </a:t>
            </a:r>
            <a:r>
              <a:rPr lang="it-IT" b="1">
                <a:solidFill>
                  <a:srgbClr val="C00000"/>
                </a:solidFill>
              </a:rPr>
              <a:t>∆G = -4.92 eV</a:t>
            </a:r>
          </a:p>
        </p:txBody>
      </p:sp>
    </p:spTree>
    <p:extLst>
      <p:ext uri="{BB962C8B-B14F-4D97-AF65-F5344CB8AC3E}">
        <p14:creationId xmlns:p14="http://schemas.microsoft.com/office/powerpoint/2010/main" val="317740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EE60-2A50-A2A3-BE0F-ED401DA0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676" y="1304925"/>
            <a:ext cx="12190413" cy="1057276"/>
          </a:xfrm>
        </p:spPr>
        <p:txBody>
          <a:bodyPr/>
          <a:lstStyle/>
          <a:p>
            <a:pPr algn="ctr"/>
            <a:r>
              <a:rPr lang="it-IT"/>
              <a:t>Exercise 2</a:t>
            </a:r>
            <a:br>
              <a:rPr lang="it-IT"/>
            </a:b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42987-16EC-59D6-0BC9-2E7815D79D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CCE36-3E5B-63DB-3554-FC5E6FF96181}"/>
              </a:ext>
            </a:extLst>
          </p:cNvPr>
          <p:cNvSpPr txBox="1"/>
          <p:nvPr/>
        </p:nvSpPr>
        <p:spPr>
          <a:xfrm>
            <a:off x="82566" y="6325756"/>
            <a:ext cx="39259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400" i="1" err="1">
                <a:latin typeface="+mn-lt"/>
              </a:rPr>
              <a:t>All</a:t>
            </a:r>
            <a:r>
              <a:rPr lang="it-IT" sz="1400" i="1">
                <a:latin typeface="+mn-lt"/>
              </a:rPr>
              <a:t> </a:t>
            </a:r>
            <a:r>
              <a:rPr lang="it-IT" sz="1400" i="1" err="1">
                <a:latin typeface="+mn-lt"/>
              </a:rPr>
              <a:t>results</a:t>
            </a:r>
            <a:r>
              <a:rPr lang="it-IT" sz="1400" i="1">
                <a:latin typeface="+mn-lt"/>
              </a:rPr>
              <a:t> are </a:t>
            </a:r>
            <a:r>
              <a:rPr lang="it-IT" sz="1400" i="1" err="1">
                <a:latin typeface="+mn-lt"/>
              </a:rPr>
              <a:t>given</a:t>
            </a:r>
            <a:r>
              <a:rPr lang="it-IT" sz="1400" i="1">
                <a:latin typeface="+mn-lt"/>
              </a:rPr>
              <a:t> in eV</a:t>
            </a:r>
            <a:endParaRPr lang="en-GB" sz="1400" i="1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517EA-CA41-4EBB-A503-307F26E453BA}"/>
              </a:ext>
            </a:extLst>
          </p:cNvPr>
          <p:cNvSpPr txBox="1"/>
          <p:nvPr/>
        </p:nvSpPr>
        <p:spPr>
          <a:xfrm>
            <a:off x="3585351" y="3015409"/>
            <a:ext cx="5019709" cy="17338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Catalytic properties of FCC(111) Ru  (Task 1)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Supercell accuracy (Task 2)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Most accurate estimation (Task 3)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H adsorption on all possible sites (Task 4)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Ru with Cu top layer replacement (Task 5)</a:t>
            </a:r>
          </a:p>
          <a:p>
            <a:pPr marL="342900" indent="-342900">
              <a:spcBef>
                <a:spcPts val="432"/>
              </a:spcBef>
              <a:buFont typeface="+mj-lt"/>
              <a:buAutoNum type="arabicParenR"/>
            </a:pPr>
            <a:r>
              <a:rPr lang="en-GB"/>
              <a:t>Discussion - Why Adsorption?</a:t>
            </a:r>
          </a:p>
        </p:txBody>
      </p:sp>
    </p:spTree>
    <p:extLst>
      <p:ext uri="{BB962C8B-B14F-4D97-AF65-F5344CB8AC3E}">
        <p14:creationId xmlns:p14="http://schemas.microsoft.com/office/powerpoint/2010/main" val="162104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6CF067D-E007-385F-994B-3D07E84A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4110"/>
            <a:ext cx="12190413" cy="972716"/>
          </a:xfrm>
        </p:spPr>
        <p:txBody>
          <a:bodyPr/>
          <a:lstStyle/>
          <a:p>
            <a:pPr algn="ctr"/>
            <a:r>
              <a:rPr lang="en-US"/>
              <a:t>Catalytic properties of FCC(111) Ru  (Task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89855-1CCB-8A6F-55E4-211FCD2CC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57813" y="6495912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02F67-6EB9-991E-2A96-DA087848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25" y="1727867"/>
            <a:ext cx="1436482" cy="4449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B2168-E618-FC9F-3E3F-3D05822A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" r="24904"/>
          <a:stretch/>
        </p:blipFill>
        <p:spPr>
          <a:xfrm>
            <a:off x="10321331" y="1856399"/>
            <a:ext cx="1436482" cy="4192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F7CB7D-0925-BD54-939A-0428266CA84A}"/>
              </a:ext>
            </a:extLst>
          </p:cNvPr>
          <p:cNvSpPr txBox="1"/>
          <p:nvPr/>
        </p:nvSpPr>
        <p:spPr>
          <a:xfrm>
            <a:off x="1983170" y="770124"/>
            <a:ext cx="7682267" cy="12618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err="1">
                <a:latin typeface="+mn-lt"/>
                <a:ea typeface="ＭＳ Ｐゴシック"/>
                <a:cs typeface="Arial"/>
              </a:rPr>
              <a:t>Presence</a:t>
            </a:r>
            <a:r>
              <a:rPr lang="it-IT">
                <a:latin typeface="+mn-lt"/>
                <a:ea typeface="ＭＳ Ｐゴシック"/>
                <a:cs typeface="Arial"/>
              </a:rPr>
              <a:t> of </a:t>
            </a:r>
            <a:r>
              <a:rPr lang="it-IT" b="1" err="1">
                <a:latin typeface="+mn-lt"/>
                <a:ea typeface="ＭＳ Ｐゴシック"/>
                <a:cs typeface="Arial"/>
              </a:rPr>
              <a:t>oscillations</a:t>
            </a:r>
            <a:r>
              <a:rPr lang="it-IT">
                <a:latin typeface="+mn-lt"/>
                <a:ea typeface="ＭＳ Ｐゴシック"/>
                <a:cs typeface="Arial"/>
              </a:rPr>
              <a:t>, so a </a:t>
            </a:r>
            <a:r>
              <a:rPr lang="it-IT" err="1">
                <a:latin typeface="+mn-lt"/>
                <a:ea typeface="ＭＳ Ｐゴシック"/>
                <a:cs typeface="Arial"/>
              </a:rPr>
              <a:t>value</a:t>
            </a:r>
            <a:r>
              <a:rPr lang="it-IT">
                <a:latin typeface="+mn-lt"/>
                <a:ea typeface="ＭＳ Ｐゴシック"/>
                <a:cs typeface="Arial"/>
              </a:rPr>
              <a:t> of K in the middle </a:t>
            </a:r>
            <a:r>
              <a:rPr lang="it-IT" err="1">
                <a:latin typeface="+mn-lt"/>
                <a:ea typeface="ＭＳ Ｐゴシック"/>
                <a:cs typeface="Arial"/>
              </a:rPr>
              <a:t>has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been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chosen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 b="1" err="1">
                <a:latin typeface="+mn-lt"/>
                <a:ea typeface="ＭＳ Ｐゴシック"/>
              </a:rPr>
              <a:t>Convergence</a:t>
            </a:r>
            <a:r>
              <a:rPr lang="it-IT">
                <a:latin typeface="+mn-lt"/>
                <a:ea typeface="ＭＳ Ｐゴシック"/>
              </a:rPr>
              <a:t> for: </a:t>
            </a:r>
            <a:r>
              <a:rPr lang="it-IT" b="1">
                <a:latin typeface="+mn-lt"/>
                <a:ea typeface="ＭＳ Ｐゴシック"/>
              </a:rPr>
              <a:t>k</a:t>
            </a:r>
            <a:r>
              <a:rPr lang="it-IT">
                <a:latin typeface="+mn-lt"/>
                <a:ea typeface="ＭＳ Ｐゴシック"/>
              </a:rPr>
              <a:t> = (8, 8, 1), </a:t>
            </a:r>
            <a:r>
              <a:rPr lang="it-IT" b="1" err="1">
                <a:latin typeface="+mn-lt"/>
                <a:ea typeface="ＭＳ Ｐゴシック"/>
              </a:rPr>
              <a:t>ecut</a:t>
            </a:r>
            <a:r>
              <a:rPr lang="it-IT">
                <a:latin typeface="+mn-lt"/>
                <a:ea typeface="ＭＳ Ｐゴシック"/>
              </a:rPr>
              <a:t>= 600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  <a:ea typeface="ＭＳ Ｐゴシック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909B2-DB94-21EE-403B-C99B2DFE8137}"/>
              </a:ext>
            </a:extLst>
          </p:cNvPr>
          <p:cNvSpPr txBox="1"/>
          <p:nvPr/>
        </p:nvSpPr>
        <p:spPr>
          <a:xfrm>
            <a:off x="9392970" y="6212843"/>
            <a:ext cx="11352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400" i="1" err="1">
                <a:latin typeface="+mn-lt"/>
              </a:rPr>
              <a:t>Ru_Clean</a:t>
            </a:r>
            <a:endParaRPr lang="en-GB" sz="1400" i="1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98A58-E942-6886-6DC4-1E6CBE6EAE94}"/>
              </a:ext>
            </a:extLst>
          </p:cNvPr>
          <p:cNvSpPr txBox="1"/>
          <p:nvPr/>
        </p:nvSpPr>
        <p:spPr>
          <a:xfrm>
            <a:off x="10622576" y="6212843"/>
            <a:ext cx="11352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it-IT" sz="1400" i="1" err="1">
                <a:latin typeface="+mn-lt"/>
              </a:rPr>
              <a:t>Ru_Adsorbate</a:t>
            </a:r>
            <a:endParaRPr lang="en-GB" sz="1400" i="1">
              <a:latin typeface="+mn-lt"/>
            </a:endParaRPr>
          </a:p>
        </p:txBody>
      </p:sp>
      <p:pic>
        <p:nvPicPr>
          <p:cNvPr id="9" name="Billede 9">
            <a:extLst>
              <a:ext uri="{FF2B5EF4-FFF2-40B4-BE49-F238E27FC236}">
                <a16:creationId xmlns:a16="http://schemas.microsoft.com/office/drawing/2014/main" id="{DD5BF17D-DB44-1745-9601-18730288F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23" y="1908897"/>
            <a:ext cx="7158908" cy="46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51A4-446C-A569-86D2-62DF25B8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51583"/>
            <a:ext cx="12190413" cy="972716"/>
          </a:xfrm>
        </p:spPr>
        <p:txBody>
          <a:bodyPr/>
          <a:lstStyle/>
          <a:p>
            <a:pPr algn="ctr"/>
            <a:r>
              <a:rPr lang="it-IT" err="1"/>
              <a:t>Supercell</a:t>
            </a:r>
            <a:r>
              <a:rPr lang="it-IT"/>
              <a:t> </a:t>
            </a:r>
            <a:r>
              <a:rPr lang="it-IT" err="1"/>
              <a:t>accuracy</a:t>
            </a:r>
            <a:r>
              <a:rPr lang="it-IT"/>
              <a:t> (Task 2)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0B123-6072-F106-4DBB-7FB01E07A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0D1E-BFF3-8BD3-D24D-30FDAA4AE2BE}"/>
              </a:ext>
            </a:extLst>
          </p:cNvPr>
          <p:cNvSpPr txBox="1"/>
          <p:nvPr/>
        </p:nvSpPr>
        <p:spPr>
          <a:xfrm>
            <a:off x="1259499" y="929017"/>
            <a:ext cx="10804373" cy="19287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</a:rPr>
              <a:t>The </a:t>
            </a:r>
            <a:r>
              <a:rPr lang="it-IT" err="1">
                <a:latin typeface="+mn-lt"/>
                <a:ea typeface="ＭＳ Ｐゴシック"/>
              </a:rPr>
              <a:t>supercell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has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been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further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investigated</a:t>
            </a:r>
            <a:r>
              <a:rPr lang="it-IT">
                <a:latin typeface="+mn-lt"/>
                <a:ea typeface="ＭＳ Ｐゴシック"/>
              </a:rPr>
              <a:t> in an </a:t>
            </a:r>
            <a:r>
              <a:rPr lang="it-IT" b="1">
                <a:latin typeface="+mn-lt"/>
                <a:ea typeface="ＭＳ Ｐゴシック"/>
              </a:rPr>
              <a:t>(n, n, 3) </a:t>
            </a:r>
            <a:r>
              <a:rPr lang="it-IT">
                <a:latin typeface="+mn-lt"/>
                <a:ea typeface="ＭＳ Ｐゴシック"/>
              </a:rPr>
              <a:t>fashion by cycling </a:t>
            </a:r>
            <a:r>
              <a:rPr lang="it-IT" err="1">
                <a:latin typeface="+mn-lt"/>
                <a:ea typeface="ＭＳ Ｐゴシック"/>
              </a:rPr>
              <a:t>through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b="1">
                <a:latin typeface="+mn-lt"/>
                <a:ea typeface="ＭＳ Ｐゴシック"/>
              </a:rPr>
              <a:t>(</a:t>
            </a:r>
            <a:r>
              <a:rPr lang="it-IT" b="1" err="1">
                <a:latin typeface="+mn-lt"/>
                <a:ea typeface="ＭＳ Ｐゴシック"/>
              </a:rPr>
              <a:t>x,y</a:t>
            </a:r>
            <a:r>
              <a:rPr lang="it-IT" b="1">
                <a:latin typeface="+mn-lt"/>
                <a:ea typeface="ＭＳ Ｐゴシック"/>
              </a:rPr>
              <a:t>)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different</a:t>
            </a:r>
            <a:r>
              <a:rPr lang="it-IT">
                <a:latin typeface="+mn-lt"/>
                <a:ea typeface="ＭＳ Ｐゴシック"/>
              </a:rPr>
              <a:t> sizes</a:t>
            </a:r>
          </a:p>
          <a:p>
            <a:pPr marL="285750" indent="-285750">
              <a:lnSpc>
                <a:spcPct val="150000"/>
              </a:lnSpc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</a:rPr>
              <a:t>The 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z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direction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has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been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kept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solidFill>
                  <a:srgbClr val="FF0000"/>
                </a:solidFill>
                <a:latin typeface="+mn-lt"/>
                <a:ea typeface="ＭＳ Ｐゴシック"/>
              </a:rPr>
              <a:t>fixed</a:t>
            </a:r>
            <a:r>
              <a:rPr lang="it-IT">
                <a:solidFill>
                  <a:srgbClr val="FF0000"/>
                </a:solidFill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since</a:t>
            </a:r>
            <a:r>
              <a:rPr lang="it-IT">
                <a:latin typeface="+mn-lt"/>
                <a:ea typeface="ＭＳ Ｐゴシック"/>
              </a:rPr>
              <a:t> after 3 the </a:t>
            </a:r>
            <a:r>
              <a:rPr lang="it-IT" err="1">
                <a:latin typeface="+mn-lt"/>
                <a:ea typeface="ＭＳ Ｐゴシック"/>
              </a:rPr>
              <a:t>change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is</a:t>
            </a:r>
            <a:r>
              <a:rPr lang="it-IT">
                <a:latin typeface="+mn-lt"/>
                <a:ea typeface="ＭＳ Ｐゴシック"/>
              </a:rPr>
              <a:t> </a:t>
            </a:r>
            <a:r>
              <a:rPr lang="it-IT" err="1">
                <a:latin typeface="+mn-lt"/>
                <a:ea typeface="ＭＳ Ｐゴシック"/>
              </a:rPr>
              <a:t>negligible</a:t>
            </a:r>
            <a:endParaRPr lang="it-IT">
              <a:latin typeface="+mn-lt"/>
              <a:ea typeface="ＭＳ Ｐゴシック"/>
              <a:cs typeface="Arial"/>
            </a:endParaRPr>
          </a:p>
          <a:p>
            <a:pPr marL="285750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it-IT">
                <a:latin typeface="+mn-lt"/>
                <a:ea typeface="ＭＳ Ｐゴシック"/>
                <a:cs typeface="Arial"/>
              </a:rPr>
              <a:t>A size </a:t>
            </a:r>
            <a:r>
              <a:rPr lang="it-IT" err="1">
                <a:latin typeface="+mn-lt"/>
                <a:ea typeface="ＭＳ Ｐゴシック"/>
                <a:cs typeface="Arial"/>
              </a:rPr>
              <a:t>equal</a:t>
            </a:r>
            <a:r>
              <a:rPr lang="it-IT">
                <a:latin typeface="+mn-lt"/>
                <a:ea typeface="ＭＳ Ｐゴシック"/>
                <a:cs typeface="Arial"/>
              </a:rPr>
              <a:t> to (4,4,3) </a:t>
            </a:r>
            <a:r>
              <a:rPr lang="it-IT" err="1">
                <a:latin typeface="+mn-lt"/>
                <a:ea typeface="ＭＳ Ｐゴシック"/>
                <a:cs typeface="Arial"/>
              </a:rPr>
              <a:t>has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been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found</a:t>
            </a:r>
            <a:r>
              <a:rPr lang="it-IT">
                <a:latin typeface="+mn-lt"/>
                <a:ea typeface="ＭＳ Ｐゴシック"/>
                <a:cs typeface="Arial"/>
              </a:rPr>
              <a:t> to be the best </a:t>
            </a:r>
            <a:r>
              <a:rPr lang="it-IT" err="1">
                <a:latin typeface="+mn-lt"/>
                <a:ea typeface="ＭＳ Ｐゴシック"/>
                <a:cs typeface="Arial"/>
              </a:rPr>
              <a:t>choice</a:t>
            </a:r>
            <a:r>
              <a:rPr lang="it-IT">
                <a:latin typeface="+mn-lt"/>
                <a:ea typeface="ＭＳ Ｐゴシック"/>
                <a:cs typeface="Arial"/>
              </a:rPr>
              <a:t>, </a:t>
            </a:r>
            <a:r>
              <a:rPr lang="it-IT" err="1">
                <a:latin typeface="+mn-lt"/>
                <a:ea typeface="ＭＳ Ｐゴシック"/>
                <a:cs typeface="Arial"/>
              </a:rPr>
              <a:t>however</a:t>
            </a:r>
            <a:r>
              <a:rPr lang="it-IT">
                <a:latin typeface="+mn-lt"/>
                <a:ea typeface="ＭＳ Ｐゴシック"/>
                <a:cs typeface="Arial"/>
              </a:rPr>
              <a:t> </a:t>
            </a:r>
            <a:r>
              <a:rPr lang="it-IT" err="1">
                <a:latin typeface="+mn-lt"/>
                <a:ea typeface="ＭＳ Ｐゴシック"/>
                <a:cs typeface="Arial"/>
              </a:rPr>
              <a:t>since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we</a:t>
            </a:r>
            <a:r>
              <a:rPr lang="it-IT">
                <a:latin typeface="+mn-lt"/>
                <a:ea typeface="ＭＳ Ｐゴシック"/>
                <a:cs typeface="Arial"/>
              </a:rPr>
              <a:t> know scaling </a:t>
            </a:r>
            <a:r>
              <a:rPr lang="it-IT" err="1">
                <a:latin typeface="+mn-lt"/>
                <a:ea typeface="ＭＳ Ｐゴシック"/>
                <a:cs typeface="Arial"/>
              </a:rPr>
              <a:t>typically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involves</a:t>
            </a:r>
            <a:r>
              <a:rPr lang="it-IT">
                <a:latin typeface="+mn-lt"/>
                <a:ea typeface="ＭＳ Ｐゴシック"/>
                <a:cs typeface="Arial"/>
              </a:rPr>
              <a:t> a </a:t>
            </a:r>
            <a:r>
              <a:rPr lang="it-IT" err="1">
                <a:latin typeface="+mn-lt"/>
                <a:ea typeface="ＭＳ Ｐゴシック"/>
                <a:cs typeface="Arial"/>
              </a:rPr>
              <a:t>steep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increase</a:t>
            </a:r>
            <a:r>
              <a:rPr lang="it-IT">
                <a:latin typeface="+mn-lt"/>
                <a:ea typeface="ＭＳ Ｐゴシック"/>
                <a:cs typeface="Arial"/>
              </a:rPr>
              <a:t> in </a:t>
            </a:r>
            <a:r>
              <a:rPr lang="it-IT" err="1">
                <a:latin typeface="+mn-lt"/>
                <a:ea typeface="ＭＳ Ｐゴシック"/>
                <a:cs typeface="Arial"/>
              </a:rPr>
              <a:t>computational</a:t>
            </a:r>
            <a:r>
              <a:rPr lang="it-IT">
                <a:latin typeface="+mn-lt"/>
                <a:ea typeface="ＭＳ Ｐゴシック"/>
                <a:cs typeface="Arial"/>
              </a:rPr>
              <a:t> time, </a:t>
            </a:r>
            <a:r>
              <a:rPr lang="it-IT" err="1">
                <a:latin typeface="+mn-lt"/>
                <a:ea typeface="ＭＳ Ｐゴシック"/>
                <a:cs typeface="Arial"/>
              </a:rPr>
              <a:t>we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decided</a:t>
            </a:r>
            <a:r>
              <a:rPr lang="it-IT">
                <a:latin typeface="+mn-lt"/>
                <a:ea typeface="ＭＳ Ｐゴシック"/>
                <a:cs typeface="Arial"/>
              </a:rPr>
              <a:t> </a:t>
            </a:r>
            <a:r>
              <a:rPr lang="it-IT" err="1">
                <a:latin typeface="+mn-lt"/>
                <a:ea typeface="ＭＳ Ｐゴシック"/>
                <a:cs typeface="Arial"/>
              </a:rPr>
              <a:t>instead</a:t>
            </a:r>
            <a:r>
              <a:rPr lang="it-IT">
                <a:latin typeface="+mn-lt"/>
                <a:ea typeface="ＭＳ Ｐゴシック"/>
                <a:cs typeface="Arial"/>
              </a:rPr>
              <a:t> to use a size of (2, 2, 3).</a:t>
            </a:r>
            <a:endParaRPr lang="it-IT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  <a:cs typeface="Arial"/>
            </a:endParaRPr>
          </a:p>
          <a:p>
            <a:pPr marL="742950" lvl="1" indent="-285750">
              <a:spcBef>
                <a:spcPts val="432"/>
              </a:spcBef>
              <a:buFont typeface="Arial" panose="020B0604020202020204" pitchFamily="34" charset="0"/>
              <a:buChar char="•"/>
            </a:pPr>
            <a:endParaRPr lang="it-IT">
              <a:latin typeface="+mn-lt"/>
              <a:cs typeface="Arial"/>
            </a:endParaRPr>
          </a:p>
        </p:txBody>
      </p:sp>
      <p:pic>
        <p:nvPicPr>
          <p:cNvPr id="7" name="Billede 9" descr="Chart, line chart&#10;&#10;Description automatically generated">
            <a:extLst>
              <a:ext uri="{FF2B5EF4-FFF2-40B4-BE49-F238E27FC236}">
                <a16:creationId xmlns:a16="http://schemas.microsoft.com/office/drawing/2014/main" id="{50E720D7-FD3F-C80D-1CEF-1F73E06569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252" y="2506017"/>
            <a:ext cx="5799423" cy="3841923"/>
          </a:xfrm>
        </p:spPr>
      </p:pic>
      <p:pic>
        <p:nvPicPr>
          <p:cNvPr id="11" name="Billede 12" descr="Chart, line chart&#10;&#10;Description automatically generated">
            <a:extLst>
              <a:ext uri="{FF2B5EF4-FFF2-40B4-BE49-F238E27FC236}">
                <a16:creationId xmlns:a16="http://schemas.microsoft.com/office/drawing/2014/main" id="{0124A4F9-EB0E-46DC-B092-B5EF3ACE9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1131" y="2506017"/>
            <a:ext cx="5887919" cy="3841923"/>
          </a:xfrm>
        </p:spPr>
      </p:pic>
    </p:spTree>
    <p:extLst>
      <p:ext uri="{BB962C8B-B14F-4D97-AF65-F5344CB8AC3E}">
        <p14:creationId xmlns:p14="http://schemas.microsoft.com/office/powerpoint/2010/main" val="2082198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MXo2jYcE9jqin+KCP9w91A=="}]}]]></Templafy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E20F76FFEE7894289C90D926FE777A6" ma:contentTypeVersion="4" ma:contentTypeDescription="Opret et nyt dokument." ma:contentTypeScope="" ma:versionID="2f5c1b53ee64839b63a24aa9c797562b">
  <xsd:schema xmlns:xsd="http://www.w3.org/2001/XMLSchema" xmlns:xs="http://www.w3.org/2001/XMLSchema" xmlns:p="http://schemas.microsoft.com/office/2006/metadata/properties" xmlns:ns2="3587d190-49d4-4ef4-b341-c7af0dea1b21" xmlns:ns3="d898af70-91b7-4410-8658-02961e08bfd5" targetNamespace="http://schemas.microsoft.com/office/2006/metadata/properties" ma:root="true" ma:fieldsID="e094894f8bf9e4fe912a4e29e747611c" ns2:_="" ns3:_="">
    <xsd:import namespace="3587d190-49d4-4ef4-b341-c7af0dea1b21"/>
    <xsd:import namespace="d898af70-91b7-4410-8658-02961e08b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7d190-49d4-4ef4-b341-c7af0dea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8af70-91b7-4410-8658-02961e08bf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TemplateConfiguration><![CDATA[{"elementsMetadata":[{"type":"shape","id":"d83eb329-6f3f-4e84-875b-22890cbe52b3","elementConfiguration":{"binding":"UserProfile.Offices.Workarea_{{DocumentLanguage}}","disableUpdates":false,"type":"text"}},{"type":"shape","id":"1167196c-97e0-471a-8609-9a271d794e0e","elementConfiguration":{"format":"{{DateFormats.GeneralDate}}","binding":"Form.Date","disableUpdates":false,"type":"date"}},{"type":"shape","id":"93183b9a-a0f4-4d9a-800c-5911d85eba2f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9B5D2B20-8622-411E-9A4A-D4A72E9605AF}">
  <ds:schemaRefs>
    <ds:schemaRef ds:uri="3587d190-49d4-4ef4-b341-c7af0dea1b21"/>
    <ds:schemaRef ds:uri="d898af70-91b7-4410-8658-02961e08bf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10.xml><?xml version="1.0" encoding="utf-8"?>
<ds:datastoreItem xmlns:ds="http://schemas.openxmlformats.org/officeDocument/2006/customXml" ds:itemID="{43763224-B85A-4B53-A86A-261D26A71C30}">
  <ds:schemaRefs/>
</ds:datastoreItem>
</file>

<file path=customXml/itemProps11.xml><?xml version="1.0" encoding="utf-8"?>
<ds:datastoreItem xmlns:ds="http://schemas.openxmlformats.org/officeDocument/2006/customXml" ds:itemID="{D27AE696-61B6-4B19-9CED-6F2A3F244FE3}">
  <ds:schemaRefs/>
</ds:datastoreItem>
</file>

<file path=customXml/itemProps2.xml><?xml version="1.0" encoding="utf-8"?>
<ds:datastoreItem xmlns:ds="http://schemas.openxmlformats.org/officeDocument/2006/customXml" ds:itemID="{1680B9DC-2D51-4402-BB2C-B8DE0C5AC522}">
  <ds:schemaRefs/>
</ds:datastoreItem>
</file>

<file path=customXml/itemProps3.xml><?xml version="1.0" encoding="utf-8"?>
<ds:datastoreItem xmlns:ds="http://schemas.openxmlformats.org/officeDocument/2006/customXml" ds:itemID="{9587AFF5-BFB0-40A3-85CA-ADEED7540807}">
  <ds:schemaRefs/>
</ds:datastoreItem>
</file>

<file path=customXml/itemProps4.xml><?xml version="1.0" encoding="utf-8"?>
<ds:datastoreItem xmlns:ds="http://schemas.openxmlformats.org/officeDocument/2006/customXml" ds:itemID="{A6C50513-7C90-4F4D-91EC-4B1EA3340F1C}">
  <ds:schemaRefs>
    <ds:schemaRef ds:uri="3587d190-49d4-4ef4-b341-c7af0dea1b21"/>
    <ds:schemaRef ds:uri="d898af70-91b7-4410-8658-02961e08bf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CA9FC985-930B-40D4-827F-9FAC5D35EA8C}">
  <ds:schemaRefs/>
</ds:datastoreItem>
</file>

<file path=customXml/itemProps6.xml><?xml version="1.0" encoding="utf-8"?>
<ds:datastoreItem xmlns:ds="http://schemas.openxmlformats.org/officeDocument/2006/customXml" ds:itemID="{5DEE4BEE-00BA-4E32-BD26-AF535B50AC95}">
  <ds:schemaRefs/>
</ds:datastoreItem>
</file>

<file path=customXml/itemProps7.xml><?xml version="1.0" encoding="utf-8"?>
<ds:datastoreItem xmlns:ds="http://schemas.openxmlformats.org/officeDocument/2006/customXml" ds:itemID="{6B8AD017-B053-4E30-93B9-B28A44CEC3A4}">
  <ds:schemaRefs/>
</ds:datastoreItem>
</file>

<file path=customXml/itemProps8.xml><?xml version="1.0" encoding="utf-8"?>
<ds:datastoreItem xmlns:ds="http://schemas.openxmlformats.org/officeDocument/2006/customXml" ds:itemID="{620EF16B-048A-4A5D-9C4F-23781A20C9D6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Application>Microsoft Office PowerPoint</Application>
  <PresentationFormat>Custom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</vt:lpstr>
      <vt:lpstr>Project Results</vt:lpstr>
      <vt:lpstr>Exercise 1 </vt:lpstr>
      <vt:lpstr>(1) Reaction energy of water splitting</vt:lpstr>
      <vt:lpstr>(2) Results expectations</vt:lpstr>
      <vt:lpstr>(3) Energy results</vt:lpstr>
      <vt:lpstr>(4) Result Analysis - Accuracy</vt:lpstr>
      <vt:lpstr>Exercise 2 </vt:lpstr>
      <vt:lpstr>Catalytic properties of FCC(111) Ru  (Task 1)</vt:lpstr>
      <vt:lpstr>Supercell accuracy (Task 2)</vt:lpstr>
      <vt:lpstr>Most accurate estimation (Task 3)</vt:lpstr>
      <vt:lpstr>H adsorption on all possible sites (Task 4)</vt:lpstr>
      <vt:lpstr>All sites adsorption – Ru(111), Ru(110) (Task 4)</vt:lpstr>
      <vt:lpstr>All sites adsorption – Cu(111), Cu(110) (Task 4)</vt:lpstr>
      <vt:lpstr>Ru with Cu top layer replacement (Task 5)</vt:lpstr>
      <vt:lpstr>Ru with Cu top layer replacement (Task 5)</vt:lpstr>
      <vt:lpstr>PowerPoint Presentation</vt:lpstr>
      <vt:lpstr>Why Adsorption?</vt:lpstr>
      <vt:lpstr>PowerPoint Presentation</vt:lpstr>
      <vt:lpstr>References</vt:lpstr>
      <vt:lpstr>PowerPoint Presentation</vt:lpstr>
      <vt:lpstr>PowerPoint Presentation</vt:lpstr>
      <vt:lpstr>Discussion (Exercise 1)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revision>3</cp:revision>
  <dcterms:created xsi:type="dcterms:W3CDTF">2017-07-31T08:31:56Z</dcterms:created>
  <dcterms:modified xsi:type="dcterms:W3CDTF">2022-12-12T16:34:57Z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638011863668052109</vt:lpwstr>
  </property>
  <property fmtid="{D5CDD505-2E9C-101B-9397-08002B2CF9AE}" pid="6" name="TemplafyLanguageCode">
    <vt:lpwstr>en-GB</vt:lpwstr>
  </property>
  <property fmtid="{D5CDD505-2E9C-101B-9397-08002B2CF9AE}" pid="7" name="ContentTypeId">
    <vt:lpwstr>0x0101003E20F76FFEE7894289C90D926FE777A6</vt:lpwstr>
  </property>
</Properties>
</file>